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273" r:id="rId3"/>
    <p:sldId id="283" r:id="rId4"/>
    <p:sldId id="284" r:id="rId5"/>
    <p:sldId id="285" r:id="rId6"/>
    <p:sldId id="286" r:id="rId7"/>
    <p:sldId id="267" r:id="rId8"/>
    <p:sldId id="258" r:id="rId9"/>
    <p:sldId id="272" r:id="rId10"/>
    <p:sldId id="259" r:id="rId11"/>
    <p:sldId id="269" r:id="rId12"/>
    <p:sldId id="270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66" r:id="rId23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S7VhxI+UNJ2HGnKzWkQ12Q/1L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08BC"/>
    <a:srgbClr val="0033CC"/>
    <a:srgbClr val="FF6600"/>
    <a:srgbClr val="F858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F466769-DF27-41AD-9AC1-4C060B413C92}">
  <a:tblStyle styleId="{CF466769-DF27-41AD-9AC1-4C060B413C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7"/>
    <p:restoredTop sz="94718"/>
  </p:normalViewPr>
  <p:slideViewPr>
    <p:cSldViewPr snapToGrid="0">
      <p:cViewPr varScale="1">
        <p:scale>
          <a:sx n="136" d="100"/>
          <a:sy n="136" d="100"/>
        </p:scale>
        <p:origin x="469" y="6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Субсидия НТИ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Лист1!$B$1:$F$1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204</c:v>
                </c:pt>
                <c:pt idx="1">
                  <c:v>157</c:v>
                </c:pt>
                <c:pt idx="2">
                  <c:v>129</c:v>
                </c:pt>
                <c:pt idx="3">
                  <c:v>94</c:v>
                </c:pt>
                <c:pt idx="4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AC0-7441-A49F-9CF45284E73D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Привлеченные внебюджетные средства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Лист1!$B$1:$F$1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99</c:v>
                </c:pt>
                <c:pt idx="1">
                  <c:v>115</c:v>
                </c:pt>
                <c:pt idx="2">
                  <c:v>160</c:v>
                </c:pt>
                <c:pt idx="3">
                  <c:v>201</c:v>
                </c:pt>
                <c:pt idx="4">
                  <c:v>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AC0-7441-A49F-9CF45284E73D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Доходы из коммерческих средств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Лист1!$B$1:$F$1</c:f>
              <c:strCach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strCache>
            </c:strRef>
          </c:cat>
          <c:val>
            <c:numRef>
              <c:f>Лист1!$B$4:$F$4</c:f>
              <c:numCache>
                <c:formatCode>General</c:formatCode>
                <c:ptCount val="5"/>
                <c:pt idx="0">
                  <c:v>49</c:v>
                </c:pt>
                <c:pt idx="1">
                  <c:v>75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AC0-7441-A49F-9CF45284E7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814344"/>
        <c:axId val="154821400"/>
      </c:barChart>
      <c:catAx>
        <c:axId val="154814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821400"/>
        <c:crosses val="autoZero"/>
        <c:auto val="1"/>
        <c:lblAlgn val="ctr"/>
        <c:lblOffset val="100"/>
        <c:noMultiLvlLbl val="0"/>
      </c:catAx>
      <c:valAx>
        <c:axId val="154821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814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53403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8517ecf4d_1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e8517ecf4d_1_24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5030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8517ecf4d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e8517ecf4d_1_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2129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8517ecf4d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e8517ecf4d_1_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4060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afbe8812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eafbe8812b_0_6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0394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eafbe8812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geafbe8812b_0_7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9042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8517ecf4d_1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ge8517ecf4d_1_25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590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0" y="0"/>
            <a:ext cx="5096933" cy="51435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2"/>
          <p:cNvGrpSpPr/>
          <p:nvPr/>
        </p:nvGrpSpPr>
        <p:grpSpPr>
          <a:xfrm>
            <a:off x="432513" y="493827"/>
            <a:ext cx="1819621" cy="596210"/>
            <a:chOff x="-1" y="-1"/>
            <a:chExt cx="3133952" cy="1026858"/>
          </a:xfrm>
        </p:grpSpPr>
        <p:cxnSp>
          <p:nvCxnSpPr>
            <p:cNvPr id="12" name="Google Shape;12;p12"/>
            <p:cNvCxnSpPr/>
            <p:nvPr/>
          </p:nvCxnSpPr>
          <p:spPr>
            <a:xfrm>
              <a:off x="11171" y="773087"/>
              <a:ext cx="373305" cy="1"/>
            </a:xfrm>
            <a:prstGeom prst="straightConnector1">
              <a:avLst/>
            </a:prstGeom>
            <a:noFill/>
            <a:ln w="9525" cap="flat" cmpd="sng">
              <a:solidFill>
                <a:srgbClr val="F7593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" name="Google Shape;13;p12"/>
            <p:cNvCxnSpPr/>
            <p:nvPr/>
          </p:nvCxnSpPr>
          <p:spPr>
            <a:xfrm>
              <a:off x="381799" y="773087"/>
              <a:ext cx="484193" cy="1"/>
            </a:xfrm>
            <a:prstGeom prst="straightConnector1">
              <a:avLst/>
            </a:prstGeom>
            <a:noFill/>
            <a:ln w="9525" cap="flat" cmpd="sng">
              <a:solidFill>
                <a:srgbClr val="FA9A88">
                  <a:alpha val="6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" name="Google Shape;14;p12"/>
            <p:cNvSpPr/>
            <p:nvPr/>
          </p:nvSpPr>
          <p:spPr>
            <a:xfrm>
              <a:off x="20003" y="-1"/>
              <a:ext cx="125025" cy="20613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7788" y="1168"/>
                  </a:moveTo>
                  <a:cubicBezTo>
                    <a:pt x="17788" y="584"/>
                    <a:pt x="18635" y="0"/>
                    <a:pt x="19906" y="0"/>
                  </a:cubicBezTo>
                  <a:cubicBezTo>
                    <a:pt x="20753" y="0"/>
                    <a:pt x="21600" y="584"/>
                    <a:pt x="21600" y="1168"/>
                  </a:cubicBezTo>
                  <a:cubicBezTo>
                    <a:pt x="21600" y="20432"/>
                    <a:pt x="21600" y="20432"/>
                    <a:pt x="21600" y="20432"/>
                  </a:cubicBezTo>
                  <a:cubicBezTo>
                    <a:pt x="21600" y="21016"/>
                    <a:pt x="20753" y="21600"/>
                    <a:pt x="19906" y="21600"/>
                  </a:cubicBezTo>
                  <a:cubicBezTo>
                    <a:pt x="18635" y="21600"/>
                    <a:pt x="17788" y="21016"/>
                    <a:pt x="17788" y="20432"/>
                  </a:cubicBezTo>
                  <a:cubicBezTo>
                    <a:pt x="17788" y="12259"/>
                    <a:pt x="17788" y="12259"/>
                    <a:pt x="17788" y="12259"/>
                  </a:cubicBezTo>
                  <a:cubicBezTo>
                    <a:pt x="3812" y="12259"/>
                    <a:pt x="3812" y="12259"/>
                    <a:pt x="3812" y="12259"/>
                  </a:cubicBezTo>
                  <a:cubicBezTo>
                    <a:pt x="3812" y="20432"/>
                    <a:pt x="3812" y="20432"/>
                    <a:pt x="3812" y="20432"/>
                  </a:cubicBezTo>
                  <a:cubicBezTo>
                    <a:pt x="3812" y="21016"/>
                    <a:pt x="2965" y="21600"/>
                    <a:pt x="1694" y="21600"/>
                  </a:cubicBezTo>
                  <a:cubicBezTo>
                    <a:pt x="847" y="21600"/>
                    <a:pt x="0" y="21016"/>
                    <a:pt x="0" y="20432"/>
                  </a:cubicBezTo>
                  <a:cubicBezTo>
                    <a:pt x="0" y="1168"/>
                    <a:pt x="0" y="1168"/>
                    <a:pt x="0" y="1168"/>
                  </a:cubicBezTo>
                  <a:cubicBezTo>
                    <a:pt x="0" y="584"/>
                    <a:pt x="847" y="0"/>
                    <a:pt x="1694" y="0"/>
                  </a:cubicBezTo>
                  <a:cubicBezTo>
                    <a:pt x="2965" y="0"/>
                    <a:pt x="3812" y="584"/>
                    <a:pt x="3812" y="1168"/>
                  </a:cubicBezTo>
                  <a:cubicBezTo>
                    <a:pt x="3812" y="9924"/>
                    <a:pt x="3812" y="9924"/>
                    <a:pt x="3812" y="9924"/>
                  </a:cubicBezTo>
                  <a:cubicBezTo>
                    <a:pt x="17788" y="9924"/>
                    <a:pt x="17788" y="9924"/>
                    <a:pt x="17788" y="9924"/>
                  </a:cubicBezTo>
                  <a:lnTo>
                    <a:pt x="17788" y="1168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2"/>
            <p:cNvSpPr/>
            <p:nvPr/>
          </p:nvSpPr>
          <p:spPr>
            <a:xfrm>
              <a:off x="176701" y="60515"/>
              <a:ext cx="105021" cy="14561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88" y="21600"/>
                  </a:moveTo>
                  <a:cubicBezTo>
                    <a:pt x="18084" y="21600"/>
                    <a:pt x="17079" y="21185"/>
                    <a:pt x="16577" y="20769"/>
                  </a:cubicBezTo>
                  <a:cubicBezTo>
                    <a:pt x="16074" y="20354"/>
                    <a:pt x="16074" y="19938"/>
                    <a:pt x="15572" y="19523"/>
                  </a:cubicBezTo>
                  <a:cubicBezTo>
                    <a:pt x="13563" y="21185"/>
                    <a:pt x="11051" y="21600"/>
                    <a:pt x="8540" y="21600"/>
                  </a:cubicBezTo>
                  <a:cubicBezTo>
                    <a:pt x="2512" y="21600"/>
                    <a:pt x="0" y="19108"/>
                    <a:pt x="0" y="15369"/>
                  </a:cubicBezTo>
                  <a:cubicBezTo>
                    <a:pt x="0" y="15369"/>
                    <a:pt x="0" y="15369"/>
                    <a:pt x="0" y="15369"/>
                  </a:cubicBezTo>
                  <a:cubicBezTo>
                    <a:pt x="0" y="11631"/>
                    <a:pt x="2512" y="9138"/>
                    <a:pt x="9042" y="9138"/>
                  </a:cubicBezTo>
                  <a:cubicBezTo>
                    <a:pt x="14567" y="9138"/>
                    <a:pt x="14567" y="9138"/>
                    <a:pt x="14567" y="9138"/>
                  </a:cubicBezTo>
                  <a:cubicBezTo>
                    <a:pt x="14567" y="8308"/>
                    <a:pt x="14567" y="8308"/>
                    <a:pt x="14567" y="8308"/>
                  </a:cubicBezTo>
                  <a:cubicBezTo>
                    <a:pt x="14567" y="4985"/>
                    <a:pt x="14065" y="3323"/>
                    <a:pt x="9544" y="3323"/>
                  </a:cubicBezTo>
                  <a:cubicBezTo>
                    <a:pt x="7033" y="3323"/>
                    <a:pt x="5526" y="3738"/>
                    <a:pt x="4521" y="4154"/>
                  </a:cubicBezTo>
                  <a:cubicBezTo>
                    <a:pt x="4019" y="4569"/>
                    <a:pt x="4019" y="4569"/>
                    <a:pt x="3516" y="4569"/>
                  </a:cubicBezTo>
                  <a:cubicBezTo>
                    <a:pt x="2512" y="4569"/>
                    <a:pt x="1507" y="3738"/>
                    <a:pt x="1507" y="2908"/>
                  </a:cubicBezTo>
                  <a:cubicBezTo>
                    <a:pt x="1507" y="2492"/>
                    <a:pt x="2009" y="2077"/>
                    <a:pt x="2512" y="1662"/>
                  </a:cubicBezTo>
                  <a:cubicBezTo>
                    <a:pt x="4521" y="415"/>
                    <a:pt x="7033" y="0"/>
                    <a:pt x="10047" y="0"/>
                  </a:cubicBezTo>
                  <a:cubicBezTo>
                    <a:pt x="17079" y="0"/>
                    <a:pt x="19088" y="2908"/>
                    <a:pt x="19088" y="8723"/>
                  </a:cubicBezTo>
                  <a:cubicBezTo>
                    <a:pt x="19088" y="16200"/>
                    <a:pt x="19088" y="16200"/>
                    <a:pt x="19088" y="16200"/>
                  </a:cubicBezTo>
                  <a:cubicBezTo>
                    <a:pt x="19088" y="17862"/>
                    <a:pt x="19591" y="18277"/>
                    <a:pt x="20595" y="18692"/>
                  </a:cubicBezTo>
                  <a:cubicBezTo>
                    <a:pt x="21098" y="19108"/>
                    <a:pt x="21600" y="19523"/>
                    <a:pt x="21600" y="19938"/>
                  </a:cubicBezTo>
                  <a:cubicBezTo>
                    <a:pt x="21600" y="21185"/>
                    <a:pt x="20595" y="21600"/>
                    <a:pt x="19088" y="21600"/>
                  </a:cubicBezTo>
                  <a:close/>
                  <a:moveTo>
                    <a:pt x="14567" y="12046"/>
                  </a:moveTo>
                  <a:cubicBezTo>
                    <a:pt x="9544" y="12046"/>
                    <a:pt x="9544" y="12046"/>
                    <a:pt x="9544" y="12046"/>
                  </a:cubicBezTo>
                  <a:cubicBezTo>
                    <a:pt x="5526" y="12046"/>
                    <a:pt x="4019" y="13708"/>
                    <a:pt x="4019" y="15369"/>
                  </a:cubicBezTo>
                  <a:cubicBezTo>
                    <a:pt x="4019" y="15785"/>
                    <a:pt x="4019" y="15785"/>
                    <a:pt x="4019" y="15785"/>
                  </a:cubicBezTo>
                  <a:cubicBezTo>
                    <a:pt x="4019" y="17446"/>
                    <a:pt x="5526" y="18692"/>
                    <a:pt x="9544" y="18692"/>
                  </a:cubicBezTo>
                  <a:cubicBezTo>
                    <a:pt x="12558" y="18692"/>
                    <a:pt x="14567" y="17446"/>
                    <a:pt x="14567" y="14538"/>
                  </a:cubicBezTo>
                  <a:lnTo>
                    <a:pt x="14567" y="12046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2"/>
            <p:cNvSpPr/>
            <p:nvPr/>
          </p:nvSpPr>
          <p:spPr>
            <a:xfrm>
              <a:off x="308393" y="64297"/>
              <a:ext cx="116691" cy="18721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000" y="16442"/>
                  </a:moveTo>
                  <a:cubicBezTo>
                    <a:pt x="1800" y="16442"/>
                    <a:pt x="1800" y="16442"/>
                    <a:pt x="1800" y="16442"/>
                  </a:cubicBezTo>
                  <a:cubicBezTo>
                    <a:pt x="900" y="16442"/>
                    <a:pt x="0" y="15797"/>
                    <a:pt x="0" y="15152"/>
                  </a:cubicBezTo>
                  <a:cubicBezTo>
                    <a:pt x="0" y="1290"/>
                    <a:pt x="0" y="1290"/>
                    <a:pt x="0" y="1290"/>
                  </a:cubicBezTo>
                  <a:cubicBezTo>
                    <a:pt x="0" y="322"/>
                    <a:pt x="900" y="0"/>
                    <a:pt x="2250" y="0"/>
                  </a:cubicBezTo>
                  <a:cubicBezTo>
                    <a:pt x="3150" y="0"/>
                    <a:pt x="4050" y="322"/>
                    <a:pt x="4050" y="1290"/>
                  </a:cubicBezTo>
                  <a:cubicBezTo>
                    <a:pt x="4050" y="13863"/>
                    <a:pt x="4050" y="13863"/>
                    <a:pt x="4050" y="13863"/>
                  </a:cubicBezTo>
                  <a:cubicBezTo>
                    <a:pt x="13500" y="13863"/>
                    <a:pt x="13500" y="13863"/>
                    <a:pt x="13500" y="13863"/>
                  </a:cubicBezTo>
                  <a:cubicBezTo>
                    <a:pt x="13500" y="1290"/>
                    <a:pt x="13500" y="1290"/>
                    <a:pt x="13500" y="1290"/>
                  </a:cubicBezTo>
                  <a:cubicBezTo>
                    <a:pt x="13500" y="322"/>
                    <a:pt x="14400" y="0"/>
                    <a:pt x="15750" y="0"/>
                  </a:cubicBezTo>
                  <a:cubicBezTo>
                    <a:pt x="16650" y="0"/>
                    <a:pt x="17550" y="322"/>
                    <a:pt x="17550" y="1290"/>
                  </a:cubicBezTo>
                  <a:cubicBezTo>
                    <a:pt x="17550" y="13863"/>
                    <a:pt x="17550" y="13863"/>
                    <a:pt x="17550" y="13863"/>
                  </a:cubicBezTo>
                  <a:cubicBezTo>
                    <a:pt x="19800" y="13863"/>
                    <a:pt x="19800" y="13863"/>
                    <a:pt x="19800" y="13863"/>
                  </a:cubicBezTo>
                  <a:cubicBezTo>
                    <a:pt x="20700" y="13863"/>
                    <a:pt x="21600" y="14185"/>
                    <a:pt x="21600" y="14830"/>
                  </a:cubicBezTo>
                  <a:cubicBezTo>
                    <a:pt x="21600" y="20310"/>
                    <a:pt x="21600" y="20310"/>
                    <a:pt x="21600" y="20310"/>
                  </a:cubicBezTo>
                  <a:cubicBezTo>
                    <a:pt x="21600" y="20955"/>
                    <a:pt x="20700" y="21600"/>
                    <a:pt x="19800" y="21600"/>
                  </a:cubicBezTo>
                  <a:cubicBezTo>
                    <a:pt x="18900" y="21600"/>
                    <a:pt x="18000" y="20955"/>
                    <a:pt x="18000" y="20310"/>
                  </a:cubicBezTo>
                  <a:lnTo>
                    <a:pt x="18000" y="16442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2"/>
            <p:cNvSpPr/>
            <p:nvPr/>
          </p:nvSpPr>
          <p:spPr>
            <a:xfrm>
              <a:off x="446754" y="64297"/>
              <a:ext cx="98354" cy="14183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860" y="19906"/>
                  </a:moveTo>
                  <a:cubicBezTo>
                    <a:pt x="4860" y="20753"/>
                    <a:pt x="3780" y="21600"/>
                    <a:pt x="2160" y="21600"/>
                  </a:cubicBezTo>
                  <a:cubicBezTo>
                    <a:pt x="540" y="21600"/>
                    <a:pt x="0" y="20753"/>
                    <a:pt x="0" y="19906"/>
                  </a:cubicBezTo>
                  <a:cubicBezTo>
                    <a:pt x="0" y="1694"/>
                    <a:pt x="0" y="1694"/>
                    <a:pt x="0" y="1694"/>
                  </a:cubicBezTo>
                  <a:cubicBezTo>
                    <a:pt x="0" y="424"/>
                    <a:pt x="1080" y="0"/>
                    <a:pt x="2160" y="0"/>
                  </a:cubicBezTo>
                  <a:cubicBezTo>
                    <a:pt x="3780" y="0"/>
                    <a:pt x="4860" y="424"/>
                    <a:pt x="4860" y="1694"/>
                  </a:cubicBezTo>
                  <a:cubicBezTo>
                    <a:pt x="4860" y="13553"/>
                    <a:pt x="4860" y="13553"/>
                    <a:pt x="4860" y="13553"/>
                  </a:cubicBezTo>
                  <a:cubicBezTo>
                    <a:pt x="16740" y="2965"/>
                    <a:pt x="16740" y="2965"/>
                    <a:pt x="16740" y="2965"/>
                  </a:cubicBezTo>
                  <a:cubicBezTo>
                    <a:pt x="16740" y="1694"/>
                    <a:pt x="16740" y="1694"/>
                    <a:pt x="16740" y="1694"/>
                  </a:cubicBezTo>
                  <a:cubicBezTo>
                    <a:pt x="16740" y="424"/>
                    <a:pt x="17820" y="0"/>
                    <a:pt x="19440" y="0"/>
                  </a:cubicBezTo>
                  <a:cubicBezTo>
                    <a:pt x="20520" y="0"/>
                    <a:pt x="21600" y="424"/>
                    <a:pt x="21600" y="1694"/>
                  </a:cubicBezTo>
                  <a:cubicBezTo>
                    <a:pt x="21600" y="19906"/>
                    <a:pt x="21600" y="19906"/>
                    <a:pt x="21600" y="19906"/>
                  </a:cubicBezTo>
                  <a:cubicBezTo>
                    <a:pt x="21600" y="20753"/>
                    <a:pt x="20520" y="21600"/>
                    <a:pt x="19440" y="21600"/>
                  </a:cubicBezTo>
                  <a:cubicBezTo>
                    <a:pt x="17820" y="21600"/>
                    <a:pt x="16740" y="20753"/>
                    <a:pt x="16740" y="19906"/>
                  </a:cubicBezTo>
                  <a:cubicBezTo>
                    <a:pt x="16740" y="8047"/>
                    <a:pt x="16740" y="8047"/>
                    <a:pt x="16740" y="8047"/>
                  </a:cubicBezTo>
                  <a:cubicBezTo>
                    <a:pt x="4860" y="18635"/>
                    <a:pt x="4860" y="18635"/>
                    <a:pt x="4860" y="18635"/>
                  </a:cubicBezTo>
                  <a:lnTo>
                    <a:pt x="4860" y="19906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2"/>
            <p:cNvSpPr/>
            <p:nvPr/>
          </p:nvSpPr>
          <p:spPr>
            <a:xfrm>
              <a:off x="576780" y="60515"/>
              <a:ext cx="100020" cy="14561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063" y="21600"/>
                  </a:moveTo>
                  <a:cubicBezTo>
                    <a:pt x="3161" y="21600"/>
                    <a:pt x="0" y="17862"/>
                    <a:pt x="0" y="12877"/>
                  </a:cubicBezTo>
                  <a:cubicBezTo>
                    <a:pt x="0" y="8723"/>
                    <a:pt x="0" y="8723"/>
                    <a:pt x="0" y="8723"/>
                  </a:cubicBezTo>
                  <a:cubicBezTo>
                    <a:pt x="0" y="4154"/>
                    <a:pt x="3161" y="0"/>
                    <a:pt x="11063" y="0"/>
                  </a:cubicBezTo>
                  <a:cubicBezTo>
                    <a:pt x="18439" y="0"/>
                    <a:pt x="21600" y="4154"/>
                    <a:pt x="21600" y="8723"/>
                  </a:cubicBezTo>
                  <a:cubicBezTo>
                    <a:pt x="21600" y="12877"/>
                    <a:pt x="21600" y="12877"/>
                    <a:pt x="21600" y="12877"/>
                  </a:cubicBezTo>
                  <a:cubicBezTo>
                    <a:pt x="21600" y="17862"/>
                    <a:pt x="18439" y="21600"/>
                    <a:pt x="11063" y="21600"/>
                  </a:cubicBezTo>
                  <a:close/>
                  <a:moveTo>
                    <a:pt x="16859" y="8723"/>
                  </a:moveTo>
                  <a:cubicBezTo>
                    <a:pt x="16859" y="5400"/>
                    <a:pt x="15278" y="3323"/>
                    <a:pt x="11063" y="3323"/>
                  </a:cubicBezTo>
                  <a:cubicBezTo>
                    <a:pt x="6849" y="3323"/>
                    <a:pt x="4741" y="5400"/>
                    <a:pt x="4741" y="8723"/>
                  </a:cubicBezTo>
                  <a:cubicBezTo>
                    <a:pt x="4741" y="12877"/>
                    <a:pt x="4741" y="12877"/>
                    <a:pt x="4741" y="12877"/>
                  </a:cubicBezTo>
                  <a:cubicBezTo>
                    <a:pt x="4741" y="16200"/>
                    <a:pt x="6849" y="18277"/>
                    <a:pt x="11063" y="18277"/>
                  </a:cubicBezTo>
                  <a:cubicBezTo>
                    <a:pt x="15278" y="18277"/>
                    <a:pt x="16859" y="16200"/>
                    <a:pt x="16859" y="12877"/>
                  </a:cubicBezTo>
                  <a:lnTo>
                    <a:pt x="16859" y="8723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2"/>
            <p:cNvSpPr/>
            <p:nvPr/>
          </p:nvSpPr>
          <p:spPr>
            <a:xfrm>
              <a:off x="708472" y="60515"/>
              <a:ext cx="93352" cy="14561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9938"/>
                  </a:moveTo>
                  <a:cubicBezTo>
                    <a:pt x="21600" y="20769"/>
                    <a:pt x="20463" y="21600"/>
                    <a:pt x="18758" y="21600"/>
                  </a:cubicBezTo>
                  <a:cubicBezTo>
                    <a:pt x="17621" y="21600"/>
                    <a:pt x="16484" y="20769"/>
                    <a:pt x="16484" y="19938"/>
                  </a:cubicBezTo>
                  <a:cubicBezTo>
                    <a:pt x="16484" y="12046"/>
                    <a:pt x="16484" y="12046"/>
                    <a:pt x="16484" y="12046"/>
                  </a:cubicBezTo>
                  <a:cubicBezTo>
                    <a:pt x="5116" y="12046"/>
                    <a:pt x="5116" y="12046"/>
                    <a:pt x="5116" y="12046"/>
                  </a:cubicBezTo>
                  <a:cubicBezTo>
                    <a:pt x="5116" y="19938"/>
                    <a:pt x="5116" y="19938"/>
                    <a:pt x="5116" y="19938"/>
                  </a:cubicBezTo>
                  <a:cubicBezTo>
                    <a:pt x="5116" y="20769"/>
                    <a:pt x="3979" y="21600"/>
                    <a:pt x="2274" y="21600"/>
                  </a:cubicBezTo>
                  <a:cubicBezTo>
                    <a:pt x="1137" y="21600"/>
                    <a:pt x="0" y="20769"/>
                    <a:pt x="0" y="19938"/>
                  </a:cubicBezTo>
                  <a:cubicBezTo>
                    <a:pt x="0" y="2077"/>
                    <a:pt x="0" y="2077"/>
                    <a:pt x="0" y="2077"/>
                  </a:cubicBezTo>
                  <a:cubicBezTo>
                    <a:pt x="0" y="831"/>
                    <a:pt x="1137" y="0"/>
                    <a:pt x="2274" y="0"/>
                  </a:cubicBezTo>
                  <a:cubicBezTo>
                    <a:pt x="3979" y="0"/>
                    <a:pt x="5116" y="831"/>
                    <a:pt x="5116" y="2077"/>
                  </a:cubicBezTo>
                  <a:cubicBezTo>
                    <a:pt x="5116" y="8723"/>
                    <a:pt x="5116" y="8723"/>
                    <a:pt x="5116" y="8723"/>
                  </a:cubicBezTo>
                  <a:cubicBezTo>
                    <a:pt x="16484" y="8723"/>
                    <a:pt x="16484" y="8723"/>
                    <a:pt x="16484" y="8723"/>
                  </a:cubicBezTo>
                  <a:cubicBezTo>
                    <a:pt x="16484" y="2077"/>
                    <a:pt x="16484" y="2077"/>
                    <a:pt x="16484" y="2077"/>
                  </a:cubicBezTo>
                  <a:cubicBezTo>
                    <a:pt x="16484" y="831"/>
                    <a:pt x="17621" y="0"/>
                    <a:pt x="18758" y="0"/>
                  </a:cubicBezTo>
                  <a:cubicBezTo>
                    <a:pt x="20463" y="0"/>
                    <a:pt x="21600" y="831"/>
                    <a:pt x="21600" y="2077"/>
                  </a:cubicBezTo>
                  <a:lnTo>
                    <a:pt x="21600" y="19938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2"/>
            <p:cNvSpPr/>
            <p:nvPr/>
          </p:nvSpPr>
          <p:spPr>
            <a:xfrm>
              <a:off x="828497" y="60515"/>
              <a:ext cx="105021" cy="14561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591" y="21600"/>
                  </a:moveTo>
                  <a:cubicBezTo>
                    <a:pt x="18586" y="21600"/>
                    <a:pt x="17581" y="21185"/>
                    <a:pt x="17079" y="20769"/>
                  </a:cubicBezTo>
                  <a:cubicBezTo>
                    <a:pt x="16577" y="20354"/>
                    <a:pt x="16074" y="19938"/>
                    <a:pt x="16074" y="19523"/>
                  </a:cubicBezTo>
                  <a:cubicBezTo>
                    <a:pt x="14065" y="21185"/>
                    <a:pt x="11051" y="21600"/>
                    <a:pt x="8540" y="21600"/>
                  </a:cubicBezTo>
                  <a:cubicBezTo>
                    <a:pt x="2512" y="21600"/>
                    <a:pt x="0" y="19108"/>
                    <a:pt x="0" y="15369"/>
                  </a:cubicBezTo>
                  <a:cubicBezTo>
                    <a:pt x="0" y="15369"/>
                    <a:pt x="0" y="15369"/>
                    <a:pt x="0" y="15369"/>
                  </a:cubicBezTo>
                  <a:cubicBezTo>
                    <a:pt x="0" y="11631"/>
                    <a:pt x="3014" y="9138"/>
                    <a:pt x="9042" y="9138"/>
                  </a:cubicBezTo>
                  <a:cubicBezTo>
                    <a:pt x="15070" y="9138"/>
                    <a:pt x="15070" y="9138"/>
                    <a:pt x="15070" y="9138"/>
                  </a:cubicBezTo>
                  <a:cubicBezTo>
                    <a:pt x="15070" y="8308"/>
                    <a:pt x="15070" y="8308"/>
                    <a:pt x="15070" y="8308"/>
                  </a:cubicBezTo>
                  <a:cubicBezTo>
                    <a:pt x="15070" y="4985"/>
                    <a:pt x="14065" y="3323"/>
                    <a:pt x="9544" y="3323"/>
                  </a:cubicBezTo>
                  <a:cubicBezTo>
                    <a:pt x="7535" y="3323"/>
                    <a:pt x="6028" y="3738"/>
                    <a:pt x="4521" y="4154"/>
                  </a:cubicBezTo>
                  <a:cubicBezTo>
                    <a:pt x="4521" y="4569"/>
                    <a:pt x="4019" y="4569"/>
                    <a:pt x="3516" y="4569"/>
                  </a:cubicBezTo>
                  <a:cubicBezTo>
                    <a:pt x="2512" y="4569"/>
                    <a:pt x="1507" y="3738"/>
                    <a:pt x="1507" y="2908"/>
                  </a:cubicBezTo>
                  <a:cubicBezTo>
                    <a:pt x="1507" y="2492"/>
                    <a:pt x="2009" y="2077"/>
                    <a:pt x="2512" y="1662"/>
                  </a:cubicBezTo>
                  <a:cubicBezTo>
                    <a:pt x="4521" y="415"/>
                    <a:pt x="7033" y="0"/>
                    <a:pt x="10047" y="0"/>
                  </a:cubicBezTo>
                  <a:cubicBezTo>
                    <a:pt x="17079" y="0"/>
                    <a:pt x="19591" y="2908"/>
                    <a:pt x="19591" y="8723"/>
                  </a:cubicBezTo>
                  <a:cubicBezTo>
                    <a:pt x="19591" y="16200"/>
                    <a:pt x="19591" y="16200"/>
                    <a:pt x="19591" y="16200"/>
                  </a:cubicBezTo>
                  <a:cubicBezTo>
                    <a:pt x="19591" y="17862"/>
                    <a:pt x="19591" y="18277"/>
                    <a:pt x="20595" y="18692"/>
                  </a:cubicBezTo>
                  <a:cubicBezTo>
                    <a:pt x="21098" y="19108"/>
                    <a:pt x="21600" y="19523"/>
                    <a:pt x="21600" y="19938"/>
                  </a:cubicBezTo>
                  <a:cubicBezTo>
                    <a:pt x="21600" y="21185"/>
                    <a:pt x="20595" y="21600"/>
                    <a:pt x="19591" y="21600"/>
                  </a:cubicBezTo>
                  <a:close/>
                  <a:moveTo>
                    <a:pt x="15070" y="12046"/>
                  </a:moveTo>
                  <a:cubicBezTo>
                    <a:pt x="9544" y="12046"/>
                    <a:pt x="9544" y="12046"/>
                    <a:pt x="9544" y="12046"/>
                  </a:cubicBezTo>
                  <a:cubicBezTo>
                    <a:pt x="5526" y="12046"/>
                    <a:pt x="4521" y="13708"/>
                    <a:pt x="4521" y="15369"/>
                  </a:cubicBezTo>
                  <a:cubicBezTo>
                    <a:pt x="4521" y="15785"/>
                    <a:pt x="4521" y="15785"/>
                    <a:pt x="4521" y="15785"/>
                  </a:cubicBezTo>
                  <a:cubicBezTo>
                    <a:pt x="4521" y="17446"/>
                    <a:pt x="5526" y="18692"/>
                    <a:pt x="9544" y="18692"/>
                  </a:cubicBezTo>
                  <a:cubicBezTo>
                    <a:pt x="13060" y="18692"/>
                    <a:pt x="15070" y="17446"/>
                    <a:pt x="15070" y="14538"/>
                  </a:cubicBezTo>
                  <a:lnTo>
                    <a:pt x="15070" y="12046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2"/>
            <p:cNvSpPr/>
            <p:nvPr/>
          </p:nvSpPr>
          <p:spPr>
            <a:xfrm>
              <a:off x="948520" y="64297"/>
              <a:ext cx="108356" cy="14561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636" y="0"/>
                  </a:moveTo>
                  <a:cubicBezTo>
                    <a:pt x="20618" y="0"/>
                    <a:pt x="21600" y="831"/>
                    <a:pt x="21600" y="1662"/>
                  </a:cubicBezTo>
                  <a:cubicBezTo>
                    <a:pt x="21600" y="19523"/>
                    <a:pt x="21600" y="19523"/>
                    <a:pt x="21600" y="19523"/>
                  </a:cubicBezTo>
                  <a:cubicBezTo>
                    <a:pt x="21600" y="20769"/>
                    <a:pt x="20618" y="21600"/>
                    <a:pt x="19636" y="21600"/>
                  </a:cubicBezTo>
                  <a:cubicBezTo>
                    <a:pt x="18164" y="21600"/>
                    <a:pt x="17182" y="20769"/>
                    <a:pt x="17182" y="19523"/>
                  </a:cubicBezTo>
                  <a:cubicBezTo>
                    <a:pt x="17182" y="3323"/>
                    <a:pt x="17182" y="3323"/>
                    <a:pt x="17182" y="3323"/>
                  </a:cubicBezTo>
                  <a:cubicBezTo>
                    <a:pt x="7855" y="3323"/>
                    <a:pt x="7855" y="3323"/>
                    <a:pt x="7855" y="3323"/>
                  </a:cubicBezTo>
                  <a:cubicBezTo>
                    <a:pt x="7855" y="7062"/>
                    <a:pt x="7855" y="7062"/>
                    <a:pt x="7855" y="7062"/>
                  </a:cubicBezTo>
                  <a:cubicBezTo>
                    <a:pt x="7855" y="11631"/>
                    <a:pt x="7364" y="15785"/>
                    <a:pt x="5891" y="18692"/>
                  </a:cubicBezTo>
                  <a:cubicBezTo>
                    <a:pt x="4418" y="20769"/>
                    <a:pt x="3436" y="21185"/>
                    <a:pt x="2455" y="21185"/>
                  </a:cubicBezTo>
                  <a:cubicBezTo>
                    <a:pt x="982" y="21185"/>
                    <a:pt x="0" y="20769"/>
                    <a:pt x="0" y="19523"/>
                  </a:cubicBezTo>
                  <a:cubicBezTo>
                    <a:pt x="0" y="18277"/>
                    <a:pt x="1473" y="17862"/>
                    <a:pt x="2455" y="15785"/>
                  </a:cubicBezTo>
                  <a:cubicBezTo>
                    <a:pt x="3436" y="13292"/>
                    <a:pt x="3436" y="10385"/>
                    <a:pt x="3436" y="6646"/>
                  </a:cubicBezTo>
                  <a:cubicBezTo>
                    <a:pt x="3436" y="1662"/>
                    <a:pt x="3436" y="1662"/>
                    <a:pt x="3436" y="1662"/>
                  </a:cubicBezTo>
                  <a:cubicBezTo>
                    <a:pt x="3436" y="831"/>
                    <a:pt x="4418" y="0"/>
                    <a:pt x="5891" y="0"/>
                  </a:cubicBezTo>
                  <a:lnTo>
                    <a:pt x="19636" y="0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2"/>
            <p:cNvSpPr/>
            <p:nvPr/>
          </p:nvSpPr>
          <p:spPr>
            <a:xfrm>
              <a:off x="1093548" y="64297"/>
              <a:ext cx="86685" cy="14183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694"/>
                  </a:moveTo>
                  <a:cubicBezTo>
                    <a:pt x="0" y="847"/>
                    <a:pt x="1200" y="0"/>
                    <a:pt x="2400" y="0"/>
                  </a:cubicBezTo>
                  <a:cubicBezTo>
                    <a:pt x="4200" y="0"/>
                    <a:pt x="5400" y="847"/>
                    <a:pt x="5400" y="1694"/>
                  </a:cubicBezTo>
                  <a:cubicBezTo>
                    <a:pt x="5400" y="8471"/>
                    <a:pt x="5400" y="8471"/>
                    <a:pt x="5400" y="8471"/>
                  </a:cubicBezTo>
                  <a:cubicBezTo>
                    <a:pt x="10800" y="8471"/>
                    <a:pt x="10800" y="8471"/>
                    <a:pt x="10800" y="8471"/>
                  </a:cubicBezTo>
                  <a:cubicBezTo>
                    <a:pt x="18000" y="8471"/>
                    <a:pt x="21600" y="11012"/>
                    <a:pt x="21600" y="14400"/>
                  </a:cubicBezTo>
                  <a:cubicBezTo>
                    <a:pt x="21600" y="15671"/>
                    <a:pt x="21600" y="15671"/>
                    <a:pt x="21600" y="15671"/>
                  </a:cubicBezTo>
                  <a:cubicBezTo>
                    <a:pt x="21600" y="19059"/>
                    <a:pt x="18600" y="21600"/>
                    <a:pt x="12000" y="21600"/>
                  </a:cubicBezTo>
                  <a:cubicBezTo>
                    <a:pt x="2400" y="21600"/>
                    <a:pt x="2400" y="21600"/>
                    <a:pt x="2400" y="21600"/>
                  </a:cubicBezTo>
                  <a:cubicBezTo>
                    <a:pt x="1200" y="21600"/>
                    <a:pt x="0" y="20753"/>
                    <a:pt x="0" y="19482"/>
                  </a:cubicBezTo>
                  <a:lnTo>
                    <a:pt x="0" y="1694"/>
                  </a:lnTo>
                  <a:close/>
                  <a:moveTo>
                    <a:pt x="5400" y="18212"/>
                  </a:moveTo>
                  <a:cubicBezTo>
                    <a:pt x="11400" y="18212"/>
                    <a:pt x="11400" y="18212"/>
                    <a:pt x="11400" y="18212"/>
                  </a:cubicBezTo>
                  <a:cubicBezTo>
                    <a:pt x="15600" y="18212"/>
                    <a:pt x="16200" y="16941"/>
                    <a:pt x="16200" y="15247"/>
                  </a:cubicBezTo>
                  <a:cubicBezTo>
                    <a:pt x="16200" y="14400"/>
                    <a:pt x="16200" y="14400"/>
                    <a:pt x="16200" y="14400"/>
                  </a:cubicBezTo>
                  <a:cubicBezTo>
                    <a:pt x="16200" y="12706"/>
                    <a:pt x="14400" y="11859"/>
                    <a:pt x="10800" y="11859"/>
                  </a:cubicBezTo>
                  <a:cubicBezTo>
                    <a:pt x="5400" y="11859"/>
                    <a:pt x="5400" y="11859"/>
                    <a:pt x="5400" y="11859"/>
                  </a:cubicBezTo>
                  <a:lnTo>
                    <a:pt x="5400" y="18212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2"/>
            <p:cNvSpPr/>
            <p:nvPr/>
          </p:nvSpPr>
          <p:spPr>
            <a:xfrm>
              <a:off x="1211905" y="60515"/>
              <a:ext cx="93352" cy="14561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9938"/>
                  </a:moveTo>
                  <a:cubicBezTo>
                    <a:pt x="21600" y="20769"/>
                    <a:pt x="20463" y="21600"/>
                    <a:pt x="18758" y="21600"/>
                  </a:cubicBezTo>
                  <a:cubicBezTo>
                    <a:pt x="17621" y="21600"/>
                    <a:pt x="16484" y="20769"/>
                    <a:pt x="16484" y="19938"/>
                  </a:cubicBezTo>
                  <a:cubicBezTo>
                    <a:pt x="16484" y="12046"/>
                    <a:pt x="16484" y="12046"/>
                    <a:pt x="16484" y="12046"/>
                  </a:cubicBezTo>
                  <a:cubicBezTo>
                    <a:pt x="5116" y="12046"/>
                    <a:pt x="5116" y="12046"/>
                    <a:pt x="5116" y="12046"/>
                  </a:cubicBezTo>
                  <a:cubicBezTo>
                    <a:pt x="5116" y="19938"/>
                    <a:pt x="5116" y="19938"/>
                    <a:pt x="5116" y="19938"/>
                  </a:cubicBezTo>
                  <a:cubicBezTo>
                    <a:pt x="5116" y="20769"/>
                    <a:pt x="3979" y="21600"/>
                    <a:pt x="2842" y="21600"/>
                  </a:cubicBezTo>
                  <a:cubicBezTo>
                    <a:pt x="1137" y="21600"/>
                    <a:pt x="0" y="20769"/>
                    <a:pt x="0" y="19938"/>
                  </a:cubicBezTo>
                  <a:cubicBezTo>
                    <a:pt x="0" y="2077"/>
                    <a:pt x="0" y="2077"/>
                    <a:pt x="0" y="2077"/>
                  </a:cubicBezTo>
                  <a:cubicBezTo>
                    <a:pt x="0" y="831"/>
                    <a:pt x="1137" y="0"/>
                    <a:pt x="2842" y="0"/>
                  </a:cubicBezTo>
                  <a:cubicBezTo>
                    <a:pt x="3979" y="0"/>
                    <a:pt x="5116" y="831"/>
                    <a:pt x="5116" y="2077"/>
                  </a:cubicBezTo>
                  <a:cubicBezTo>
                    <a:pt x="5116" y="8723"/>
                    <a:pt x="5116" y="8723"/>
                    <a:pt x="5116" y="8723"/>
                  </a:cubicBezTo>
                  <a:cubicBezTo>
                    <a:pt x="16484" y="8723"/>
                    <a:pt x="16484" y="8723"/>
                    <a:pt x="16484" y="8723"/>
                  </a:cubicBezTo>
                  <a:cubicBezTo>
                    <a:pt x="16484" y="2077"/>
                    <a:pt x="16484" y="2077"/>
                    <a:pt x="16484" y="2077"/>
                  </a:cubicBezTo>
                  <a:cubicBezTo>
                    <a:pt x="16484" y="831"/>
                    <a:pt x="17621" y="0"/>
                    <a:pt x="18758" y="0"/>
                  </a:cubicBezTo>
                  <a:cubicBezTo>
                    <a:pt x="20463" y="0"/>
                    <a:pt x="21600" y="831"/>
                    <a:pt x="21600" y="2077"/>
                  </a:cubicBezTo>
                  <a:lnTo>
                    <a:pt x="21600" y="19938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2"/>
            <p:cNvSpPr/>
            <p:nvPr/>
          </p:nvSpPr>
          <p:spPr>
            <a:xfrm>
              <a:off x="1331928" y="60515"/>
              <a:ext cx="105022" cy="14561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591" y="21600"/>
                  </a:moveTo>
                  <a:cubicBezTo>
                    <a:pt x="18586" y="21600"/>
                    <a:pt x="17581" y="21185"/>
                    <a:pt x="17079" y="20769"/>
                  </a:cubicBezTo>
                  <a:cubicBezTo>
                    <a:pt x="16577" y="20354"/>
                    <a:pt x="16074" y="19938"/>
                    <a:pt x="16074" y="19523"/>
                  </a:cubicBezTo>
                  <a:cubicBezTo>
                    <a:pt x="14065" y="21185"/>
                    <a:pt x="11051" y="21600"/>
                    <a:pt x="9042" y="21600"/>
                  </a:cubicBezTo>
                  <a:cubicBezTo>
                    <a:pt x="2512" y="21600"/>
                    <a:pt x="0" y="19108"/>
                    <a:pt x="0" y="15369"/>
                  </a:cubicBezTo>
                  <a:cubicBezTo>
                    <a:pt x="0" y="15369"/>
                    <a:pt x="0" y="15369"/>
                    <a:pt x="0" y="15369"/>
                  </a:cubicBezTo>
                  <a:cubicBezTo>
                    <a:pt x="0" y="11631"/>
                    <a:pt x="3014" y="9138"/>
                    <a:pt x="9544" y="9138"/>
                  </a:cubicBezTo>
                  <a:cubicBezTo>
                    <a:pt x="15070" y="9138"/>
                    <a:pt x="15070" y="9138"/>
                    <a:pt x="15070" y="9138"/>
                  </a:cubicBezTo>
                  <a:cubicBezTo>
                    <a:pt x="15070" y="8308"/>
                    <a:pt x="15070" y="8308"/>
                    <a:pt x="15070" y="8308"/>
                  </a:cubicBezTo>
                  <a:cubicBezTo>
                    <a:pt x="15070" y="4985"/>
                    <a:pt x="14065" y="3323"/>
                    <a:pt x="10047" y="3323"/>
                  </a:cubicBezTo>
                  <a:cubicBezTo>
                    <a:pt x="7535" y="3323"/>
                    <a:pt x="6028" y="3738"/>
                    <a:pt x="4521" y="4154"/>
                  </a:cubicBezTo>
                  <a:cubicBezTo>
                    <a:pt x="4521" y="4569"/>
                    <a:pt x="4019" y="4569"/>
                    <a:pt x="3516" y="4569"/>
                  </a:cubicBezTo>
                  <a:cubicBezTo>
                    <a:pt x="2512" y="4569"/>
                    <a:pt x="2009" y="3738"/>
                    <a:pt x="2009" y="2908"/>
                  </a:cubicBezTo>
                  <a:cubicBezTo>
                    <a:pt x="2009" y="2492"/>
                    <a:pt x="2009" y="2077"/>
                    <a:pt x="3014" y="1662"/>
                  </a:cubicBezTo>
                  <a:cubicBezTo>
                    <a:pt x="4521" y="415"/>
                    <a:pt x="7535" y="0"/>
                    <a:pt x="10047" y="0"/>
                  </a:cubicBezTo>
                  <a:cubicBezTo>
                    <a:pt x="17581" y="0"/>
                    <a:pt x="19591" y="2908"/>
                    <a:pt x="19591" y="8723"/>
                  </a:cubicBezTo>
                  <a:cubicBezTo>
                    <a:pt x="19591" y="16200"/>
                    <a:pt x="19591" y="16200"/>
                    <a:pt x="19591" y="16200"/>
                  </a:cubicBezTo>
                  <a:cubicBezTo>
                    <a:pt x="19591" y="17862"/>
                    <a:pt x="20093" y="18277"/>
                    <a:pt x="21098" y="18692"/>
                  </a:cubicBezTo>
                  <a:cubicBezTo>
                    <a:pt x="21600" y="19108"/>
                    <a:pt x="21600" y="19523"/>
                    <a:pt x="21600" y="19938"/>
                  </a:cubicBezTo>
                  <a:cubicBezTo>
                    <a:pt x="21600" y="21185"/>
                    <a:pt x="20595" y="21600"/>
                    <a:pt x="19591" y="21600"/>
                  </a:cubicBezTo>
                  <a:close/>
                  <a:moveTo>
                    <a:pt x="15070" y="12046"/>
                  </a:moveTo>
                  <a:cubicBezTo>
                    <a:pt x="9544" y="12046"/>
                    <a:pt x="9544" y="12046"/>
                    <a:pt x="9544" y="12046"/>
                  </a:cubicBezTo>
                  <a:cubicBezTo>
                    <a:pt x="5526" y="12046"/>
                    <a:pt x="4521" y="13708"/>
                    <a:pt x="4521" y="15369"/>
                  </a:cubicBezTo>
                  <a:cubicBezTo>
                    <a:pt x="4521" y="15785"/>
                    <a:pt x="4521" y="15785"/>
                    <a:pt x="4521" y="15785"/>
                  </a:cubicBezTo>
                  <a:cubicBezTo>
                    <a:pt x="4521" y="17446"/>
                    <a:pt x="5526" y="18692"/>
                    <a:pt x="9544" y="18692"/>
                  </a:cubicBezTo>
                  <a:cubicBezTo>
                    <a:pt x="13060" y="18692"/>
                    <a:pt x="15070" y="17446"/>
                    <a:pt x="15070" y="14538"/>
                  </a:cubicBezTo>
                  <a:lnTo>
                    <a:pt x="15070" y="12046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2"/>
            <p:cNvSpPr/>
            <p:nvPr/>
          </p:nvSpPr>
          <p:spPr>
            <a:xfrm>
              <a:off x="1460288" y="64297"/>
              <a:ext cx="86685" cy="14183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9906"/>
                  </a:moveTo>
                  <a:cubicBezTo>
                    <a:pt x="21600" y="20753"/>
                    <a:pt x="20400" y="21600"/>
                    <a:pt x="18600" y="21600"/>
                  </a:cubicBezTo>
                  <a:cubicBezTo>
                    <a:pt x="17400" y="21600"/>
                    <a:pt x="16200" y="20753"/>
                    <a:pt x="16200" y="19906"/>
                  </a:cubicBezTo>
                  <a:cubicBezTo>
                    <a:pt x="16200" y="12706"/>
                    <a:pt x="16200" y="12706"/>
                    <a:pt x="16200" y="12706"/>
                  </a:cubicBezTo>
                  <a:cubicBezTo>
                    <a:pt x="11400" y="12706"/>
                    <a:pt x="11400" y="12706"/>
                    <a:pt x="11400" y="12706"/>
                  </a:cubicBezTo>
                  <a:cubicBezTo>
                    <a:pt x="9000" y="15247"/>
                    <a:pt x="7200" y="18212"/>
                    <a:pt x="5400" y="20753"/>
                  </a:cubicBezTo>
                  <a:cubicBezTo>
                    <a:pt x="4800" y="21600"/>
                    <a:pt x="3600" y="21600"/>
                    <a:pt x="3000" y="21600"/>
                  </a:cubicBezTo>
                  <a:cubicBezTo>
                    <a:pt x="1200" y="21600"/>
                    <a:pt x="0" y="21176"/>
                    <a:pt x="0" y="19906"/>
                  </a:cubicBezTo>
                  <a:cubicBezTo>
                    <a:pt x="0" y="19482"/>
                    <a:pt x="600" y="19482"/>
                    <a:pt x="600" y="18635"/>
                  </a:cubicBezTo>
                  <a:cubicBezTo>
                    <a:pt x="2400" y="16518"/>
                    <a:pt x="4200" y="14400"/>
                    <a:pt x="6000" y="12282"/>
                  </a:cubicBezTo>
                  <a:cubicBezTo>
                    <a:pt x="2400" y="11435"/>
                    <a:pt x="600" y="9318"/>
                    <a:pt x="600" y="6776"/>
                  </a:cubicBezTo>
                  <a:cubicBezTo>
                    <a:pt x="600" y="5506"/>
                    <a:pt x="600" y="5506"/>
                    <a:pt x="600" y="5506"/>
                  </a:cubicBezTo>
                  <a:cubicBezTo>
                    <a:pt x="600" y="2541"/>
                    <a:pt x="3600" y="0"/>
                    <a:pt x="10800" y="0"/>
                  </a:cubicBezTo>
                  <a:cubicBezTo>
                    <a:pt x="18600" y="0"/>
                    <a:pt x="18600" y="0"/>
                    <a:pt x="18600" y="0"/>
                  </a:cubicBezTo>
                  <a:cubicBezTo>
                    <a:pt x="20400" y="0"/>
                    <a:pt x="21600" y="847"/>
                    <a:pt x="21600" y="1694"/>
                  </a:cubicBezTo>
                  <a:lnTo>
                    <a:pt x="21600" y="19906"/>
                  </a:lnTo>
                  <a:close/>
                  <a:moveTo>
                    <a:pt x="16200" y="9741"/>
                  </a:moveTo>
                  <a:cubicBezTo>
                    <a:pt x="16200" y="2965"/>
                    <a:pt x="16200" y="2965"/>
                    <a:pt x="16200" y="2965"/>
                  </a:cubicBezTo>
                  <a:cubicBezTo>
                    <a:pt x="10800" y="2965"/>
                    <a:pt x="10800" y="2965"/>
                    <a:pt x="10800" y="2965"/>
                  </a:cubicBezTo>
                  <a:cubicBezTo>
                    <a:pt x="6600" y="2965"/>
                    <a:pt x="6000" y="4659"/>
                    <a:pt x="6000" y="5929"/>
                  </a:cubicBezTo>
                  <a:cubicBezTo>
                    <a:pt x="6000" y="7200"/>
                    <a:pt x="6000" y="7200"/>
                    <a:pt x="6000" y="7200"/>
                  </a:cubicBezTo>
                  <a:cubicBezTo>
                    <a:pt x="6000" y="8471"/>
                    <a:pt x="7200" y="9741"/>
                    <a:pt x="10800" y="9741"/>
                  </a:cubicBezTo>
                  <a:lnTo>
                    <a:pt x="16200" y="9741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2"/>
            <p:cNvSpPr/>
            <p:nvPr/>
          </p:nvSpPr>
          <p:spPr>
            <a:xfrm>
              <a:off x="-1" y="406585"/>
              <a:ext cx="98354" cy="14561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980" y="0"/>
                  </a:moveTo>
                  <a:cubicBezTo>
                    <a:pt x="21060" y="0"/>
                    <a:pt x="21600" y="831"/>
                    <a:pt x="21600" y="1662"/>
                  </a:cubicBezTo>
                  <a:cubicBezTo>
                    <a:pt x="21600" y="2492"/>
                    <a:pt x="21060" y="2908"/>
                    <a:pt x="19980" y="2908"/>
                  </a:cubicBezTo>
                  <a:cubicBezTo>
                    <a:pt x="13500" y="2908"/>
                    <a:pt x="13500" y="2908"/>
                    <a:pt x="13500" y="2908"/>
                  </a:cubicBezTo>
                  <a:cubicBezTo>
                    <a:pt x="13500" y="19523"/>
                    <a:pt x="13500" y="19523"/>
                    <a:pt x="13500" y="19523"/>
                  </a:cubicBezTo>
                  <a:cubicBezTo>
                    <a:pt x="13500" y="20769"/>
                    <a:pt x="11880" y="21600"/>
                    <a:pt x="10800" y="21600"/>
                  </a:cubicBezTo>
                  <a:cubicBezTo>
                    <a:pt x="9720" y="21600"/>
                    <a:pt x="8640" y="20769"/>
                    <a:pt x="8640" y="19523"/>
                  </a:cubicBezTo>
                  <a:cubicBezTo>
                    <a:pt x="8640" y="2908"/>
                    <a:pt x="8640" y="2908"/>
                    <a:pt x="8640" y="2908"/>
                  </a:cubicBezTo>
                  <a:cubicBezTo>
                    <a:pt x="2160" y="2908"/>
                    <a:pt x="2160" y="2908"/>
                    <a:pt x="2160" y="2908"/>
                  </a:cubicBezTo>
                  <a:cubicBezTo>
                    <a:pt x="1080" y="2908"/>
                    <a:pt x="0" y="2492"/>
                    <a:pt x="0" y="1662"/>
                  </a:cubicBezTo>
                  <a:cubicBezTo>
                    <a:pt x="0" y="831"/>
                    <a:pt x="1080" y="0"/>
                    <a:pt x="2160" y="0"/>
                  </a:cubicBezTo>
                  <a:lnTo>
                    <a:pt x="19980" y="0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2"/>
            <p:cNvSpPr/>
            <p:nvPr/>
          </p:nvSpPr>
          <p:spPr>
            <a:xfrm>
              <a:off x="115023" y="404693"/>
              <a:ext cx="95019" cy="1437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938" y="12046"/>
                  </a:moveTo>
                  <a:cubicBezTo>
                    <a:pt x="4431" y="12046"/>
                    <a:pt x="4431" y="12046"/>
                    <a:pt x="4431" y="12046"/>
                  </a:cubicBezTo>
                  <a:cubicBezTo>
                    <a:pt x="4431" y="13292"/>
                    <a:pt x="4431" y="13292"/>
                    <a:pt x="4431" y="13292"/>
                  </a:cubicBezTo>
                  <a:cubicBezTo>
                    <a:pt x="4431" y="16615"/>
                    <a:pt x="6646" y="18692"/>
                    <a:pt x="11077" y="18692"/>
                  </a:cubicBezTo>
                  <a:cubicBezTo>
                    <a:pt x="13846" y="18692"/>
                    <a:pt x="16062" y="18277"/>
                    <a:pt x="17723" y="17446"/>
                  </a:cubicBezTo>
                  <a:cubicBezTo>
                    <a:pt x="18831" y="17031"/>
                    <a:pt x="19938" y="17446"/>
                    <a:pt x="20492" y="18277"/>
                  </a:cubicBezTo>
                  <a:cubicBezTo>
                    <a:pt x="21046" y="19108"/>
                    <a:pt x="20492" y="19938"/>
                    <a:pt x="19385" y="20354"/>
                  </a:cubicBezTo>
                  <a:cubicBezTo>
                    <a:pt x="17169" y="21185"/>
                    <a:pt x="13846" y="21600"/>
                    <a:pt x="10523" y="21600"/>
                  </a:cubicBezTo>
                  <a:cubicBezTo>
                    <a:pt x="2769" y="21600"/>
                    <a:pt x="0" y="17446"/>
                    <a:pt x="0" y="12877"/>
                  </a:cubicBezTo>
                  <a:cubicBezTo>
                    <a:pt x="0" y="9138"/>
                    <a:pt x="0" y="9138"/>
                    <a:pt x="0" y="9138"/>
                  </a:cubicBezTo>
                  <a:cubicBezTo>
                    <a:pt x="0" y="4154"/>
                    <a:pt x="2769" y="0"/>
                    <a:pt x="10523" y="0"/>
                  </a:cubicBezTo>
                  <a:cubicBezTo>
                    <a:pt x="18831" y="0"/>
                    <a:pt x="21600" y="4154"/>
                    <a:pt x="21600" y="8723"/>
                  </a:cubicBezTo>
                  <a:cubicBezTo>
                    <a:pt x="21600" y="10385"/>
                    <a:pt x="21600" y="10385"/>
                    <a:pt x="21600" y="10385"/>
                  </a:cubicBezTo>
                  <a:cubicBezTo>
                    <a:pt x="21600" y="11631"/>
                    <a:pt x="21046" y="12046"/>
                    <a:pt x="19938" y="12046"/>
                  </a:cubicBezTo>
                  <a:close/>
                  <a:moveTo>
                    <a:pt x="17169" y="8308"/>
                  </a:moveTo>
                  <a:cubicBezTo>
                    <a:pt x="17169" y="4985"/>
                    <a:pt x="15508" y="2908"/>
                    <a:pt x="11077" y="2908"/>
                  </a:cubicBezTo>
                  <a:cubicBezTo>
                    <a:pt x="6646" y="2908"/>
                    <a:pt x="4431" y="5400"/>
                    <a:pt x="4431" y="8308"/>
                  </a:cubicBezTo>
                  <a:cubicBezTo>
                    <a:pt x="4431" y="9138"/>
                    <a:pt x="4431" y="9138"/>
                    <a:pt x="4431" y="9138"/>
                  </a:cubicBezTo>
                  <a:cubicBezTo>
                    <a:pt x="17169" y="9138"/>
                    <a:pt x="17169" y="9138"/>
                    <a:pt x="17169" y="9138"/>
                  </a:cubicBezTo>
                  <a:lnTo>
                    <a:pt x="17169" y="8308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2"/>
            <p:cNvSpPr/>
            <p:nvPr/>
          </p:nvSpPr>
          <p:spPr>
            <a:xfrm>
              <a:off x="226710" y="404693"/>
              <a:ext cx="98354" cy="1437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900" y="21600"/>
                  </a:moveTo>
                  <a:cubicBezTo>
                    <a:pt x="18360" y="21600"/>
                    <a:pt x="17280" y="21600"/>
                    <a:pt x="17280" y="20769"/>
                  </a:cubicBezTo>
                  <a:cubicBezTo>
                    <a:pt x="15120" y="18277"/>
                    <a:pt x="13500" y="16200"/>
                    <a:pt x="10800" y="13292"/>
                  </a:cubicBezTo>
                  <a:cubicBezTo>
                    <a:pt x="8640" y="15785"/>
                    <a:pt x="5940" y="18277"/>
                    <a:pt x="4320" y="20769"/>
                  </a:cubicBezTo>
                  <a:cubicBezTo>
                    <a:pt x="3780" y="21600"/>
                    <a:pt x="3240" y="21600"/>
                    <a:pt x="2700" y="21600"/>
                  </a:cubicBezTo>
                  <a:cubicBezTo>
                    <a:pt x="1080" y="21600"/>
                    <a:pt x="0" y="21185"/>
                    <a:pt x="0" y="19938"/>
                  </a:cubicBezTo>
                  <a:cubicBezTo>
                    <a:pt x="0" y="19938"/>
                    <a:pt x="0" y="19523"/>
                    <a:pt x="540" y="19108"/>
                  </a:cubicBezTo>
                  <a:cubicBezTo>
                    <a:pt x="2700" y="16200"/>
                    <a:pt x="5400" y="13292"/>
                    <a:pt x="8100" y="10800"/>
                  </a:cubicBezTo>
                  <a:cubicBezTo>
                    <a:pt x="5400" y="8308"/>
                    <a:pt x="3240" y="5400"/>
                    <a:pt x="1080" y="2908"/>
                  </a:cubicBezTo>
                  <a:cubicBezTo>
                    <a:pt x="1080" y="2492"/>
                    <a:pt x="1080" y="2077"/>
                    <a:pt x="1080" y="2077"/>
                  </a:cubicBezTo>
                  <a:cubicBezTo>
                    <a:pt x="1080" y="831"/>
                    <a:pt x="2160" y="0"/>
                    <a:pt x="3240" y="0"/>
                  </a:cubicBezTo>
                  <a:cubicBezTo>
                    <a:pt x="4320" y="0"/>
                    <a:pt x="4860" y="415"/>
                    <a:pt x="5400" y="1246"/>
                  </a:cubicBezTo>
                  <a:cubicBezTo>
                    <a:pt x="7020" y="3323"/>
                    <a:pt x="8640" y="5815"/>
                    <a:pt x="10800" y="7892"/>
                  </a:cubicBezTo>
                  <a:cubicBezTo>
                    <a:pt x="12960" y="5400"/>
                    <a:pt x="15120" y="3323"/>
                    <a:pt x="16740" y="1246"/>
                  </a:cubicBezTo>
                  <a:cubicBezTo>
                    <a:pt x="16740" y="415"/>
                    <a:pt x="17820" y="0"/>
                    <a:pt x="18360" y="0"/>
                  </a:cubicBezTo>
                  <a:cubicBezTo>
                    <a:pt x="19440" y="0"/>
                    <a:pt x="21060" y="831"/>
                    <a:pt x="21060" y="1662"/>
                  </a:cubicBezTo>
                  <a:cubicBezTo>
                    <a:pt x="21060" y="2077"/>
                    <a:pt x="20520" y="2492"/>
                    <a:pt x="20520" y="2492"/>
                  </a:cubicBezTo>
                  <a:cubicBezTo>
                    <a:pt x="18900" y="5400"/>
                    <a:pt x="16200" y="7892"/>
                    <a:pt x="14040" y="10385"/>
                  </a:cubicBezTo>
                  <a:cubicBezTo>
                    <a:pt x="16740" y="13708"/>
                    <a:pt x="19440" y="16200"/>
                    <a:pt x="21600" y="19108"/>
                  </a:cubicBezTo>
                  <a:cubicBezTo>
                    <a:pt x="21600" y="19523"/>
                    <a:pt x="21600" y="19523"/>
                    <a:pt x="21600" y="19938"/>
                  </a:cubicBezTo>
                  <a:cubicBezTo>
                    <a:pt x="21600" y="20769"/>
                    <a:pt x="20520" y="21600"/>
                    <a:pt x="18900" y="21600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2"/>
            <p:cNvSpPr/>
            <p:nvPr/>
          </p:nvSpPr>
          <p:spPr>
            <a:xfrm>
              <a:off x="350069" y="404693"/>
              <a:ext cx="90019" cy="1437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9938"/>
                  </a:moveTo>
                  <a:cubicBezTo>
                    <a:pt x="21600" y="20769"/>
                    <a:pt x="20432" y="21600"/>
                    <a:pt x="19265" y="21600"/>
                  </a:cubicBezTo>
                  <a:cubicBezTo>
                    <a:pt x="17514" y="21600"/>
                    <a:pt x="16346" y="20769"/>
                    <a:pt x="16346" y="19938"/>
                  </a:cubicBezTo>
                  <a:cubicBezTo>
                    <a:pt x="16346" y="12046"/>
                    <a:pt x="16346" y="12046"/>
                    <a:pt x="16346" y="12046"/>
                  </a:cubicBezTo>
                  <a:cubicBezTo>
                    <a:pt x="4670" y="12046"/>
                    <a:pt x="4670" y="12046"/>
                    <a:pt x="4670" y="12046"/>
                  </a:cubicBezTo>
                  <a:cubicBezTo>
                    <a:pt x="4670" y="19938"/>
                    <a:pt x="4670" y="19938"/>
                    <a:pt x="4670" y="19938"/>
                  </a:cubicBezTo>
                  <a:cubicBezTo>
                    <a:pt x="4670" y="20769"/>
                    <a:pt x="4086" y="21600"/>
                    <a:pt x="2335" y="21600"/>
                  </a:cubicBezTo>
                  <a:cubicBezTo>
                    <a:pt x="1168" y="21600"/>
                    <a:pt x="0" y="20769"/>
                    <a:pt x="0" y="19938"/>
                  </a:cubicBezTo>
                  <a:cubicBezTo>
                    <a:pt x="0" y="2077"/>
                    <a:pt x="0" y="2077"/>
                    <a:pt x="0" y="2077"/>
                  </a:cubicBezTo>
                  <a:cubicBezTo>
                    <a:pt x="0" y="831"/>
                    <a:pt x="1168" y="0"/>
                    <a:pt x="2335" y="0"/>
                  </a:cubicBezTo>
                  <a:cubicBezTo>
                    <a:pt x="4086" y="0"/>
                    <a:pt x="4670" y="831"/>
                    <a:pt x="4670" y="2077"/>
                  </a:cubicBezTo>
                  <a:cubicBezTo>
                    <a:pt x="4670" y="8723"/>
                    <a:pt x="4670" y="8723"/>
                    <a:pt x="4670" y="8723"/>
                  </a:cubicBezTo>
                  <a:cubicBezTo>
                    <a:pt x="16346" y="8723"/>
                    <a:pt x="16346" y="8723"/>
                    <a:pt x="16346" y="8723"/>
                  </a:cubicBezTo>
                  <a:cubicBezTo>
                    <a:pt x="16346" y="2077"/>
                    <a:pt x="16346" y="2077"/>
                    <a:pt x="16346" y="2077"/>
                  </a:cubicBezTo>
                  <a:cubicBezTo>
                    <a:pt x="16346" y="831"/>
                    <a:pt x="17514" y="0"/>
                    <a:pt x="19265" y="0"/>
                  </a:cubicBezTo>
                  <a:cubicBezTo>
                    <a:pt x="20432" y="0"/>
                    <a:pt x="21600" y="831"/>
                    <a:pt x="21600" y="2077"/>
                  </a:cubicBezTo>
                  <a:lnTo>
                    <a:pt x="21600" y="19938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2"/>
            <p:cNvSpPr/>
            <p:nvPr/>
          </p:nvSpPr>
          <p:spPr>
            <a:xfrm>
              <a:off x="471759" y="404693"/>
              <a:ext cx="100020" cy="1437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063" y="21600"/>
                  </a:moveTo>
                  <a:cubicBezTo>
                    <a:pt x="3161" y="21600"/>
                    <a:pt x="0" y="17862"/>
                    <a:pt x="0" y="12877"/>
                  </a:cubicBezTo>
                  <a:cubicBezTo>
                    <a:pt x="0" y="8723"/>
                    <a:pt x="0" y="8723"/>
                    <a:pt x="0" y="8723"/>
                  </a:cubicBezTo>
                  <a:cubicBezTo>
                    <a:pt x="0" y="4154"/>
                    <a:pt x="3161" y="0"/>
                    <a:pt x="11063" y="0"/>
                  </a:cubicBezTo>
                  <a:cubicBezTo>
                    <a:pt x="18439" y="0"/>
                    <a:pt x="21600" y="4154"/>
                    <a:pt x="21600" y="8723"/>
                  </a:cubicBezTo>
                  <a:cubicBezTo>
                    <a:pt x="21600" y="12877"/>
                    <a:pt x="21600" y="12877"/>
                    <a:pt x="21600" y="12877"/>
                  </a:cubicBezTo>
                  <a:cubicBezTo>
                    <a:pt x="21600" y="17862"/>
                    <a:pt x="18439" y="21600"/>
                    <a:pt x="11063" y="21600"/>
                  </a:cubicBezTo>
                  <a:close/>
                  <a:moveTo>
                    <a:pt x="16859" y="8723"/>
                  </a:moveTo>
                  <a:cubicBezTo>
                    <a:pt x="16859" y="5400"/>
                    <a:pt x="15278" y="3323"/>
                    <a:pt x="11063" y="3323"/>
                  </a:cubicBezTo>
                  <a:cubicBezTo>
                    <a:pt x="6849" y="3323"/>
                    <a:pt x="4741" y="5400"/>
                    <a:pt x="4741" y="8723"/>
                  </a:cubicBezTo>
                  <a:cubicBezTo>
                    <a:pt x="4741" y="12877"/>
                    <a:pt x="4741" y="12877"/>
                    <a:pt x="4741" y="12877"/>
                  </a:cubicBezTo>
                  <a:cubicBezTo>
                    <a:pt x="4741" y="16200"/>
                    <a:pt x="6849" y="18277"/>
                    <a:pt x="11063" y="18277"/>
                  </a:cubicBezTo>
                  <a:cubicBezTo>
                    <a:pt x="15278" y="18277"/>
                    <a:pt x="16859" y="16200"/>
                    <a:pt x="16859" y="12877"/>
                  </a:cubicBezTo>
                  <a:lnTo>
                    <a:pt x="16859" y="8723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2"/>
            <p:cNvSpPr/>
            <p:nvPr/>
          </p:nvSpPr>
          <p:spPr>
            <a:xfrm>
              <a:off x="484878" y="391199"/>
              <a:ext cx="73784" cy="168565"/>
            </a:xfrm>
            <a:custGeom>
              <a:avLst/>
              <a:gdLst/>
              <a:ahLst/>
              <a:cxnLst/>
              <a:rect l="l" t="t" r="r" b="b"/>
              <a:pathLst>
                <a:path w="20784" h="21393" extrusionOk="0">
                  <a:moveTo>
                    <a:pt x="1682" y="21393"/>
                  </a:moveTo>
                  <a:cubicBezTo>
                    <a:pt x="1682" y="21393"/>
                    <a:pt x="986" y="21393"/>
                    <a:pt x="986" y="21039"/>
                  </a:cubicBezTo>
                  <a:cubicBezTo>
                    <a:pt x="289" y="21039"/>
                    <a:pt x="-408" y="20331"/>
                    <a:pt x="289" y="19977"/>
                  </a:cubicBezTo>
                  <a:cubicBezTo>
                    <a:pt x="17011" y="501"/>
                    <a:pt x="17011" y="501"/>
                    <a:pt x="17011" y="501"/>
                  </a:cubicBezTo>
                  <a:cubicBezTo>
                    <a:pt x="17708" y="147"/>
                    <a:pt x="18405" y="-207"/>
                    <a:pt x="19798" y="147"/>
                  </a:cubicBezTo>
                  <a:cubicBezTo>
                    <a:pt x="20495" y="147"/>
                    <a:pt x="21192" y="855"/>
                    <a:pt x="20495" y="1209"/>
                  </a:cubicBezTo>
                  <a:cubicBezTo>
                    <a:pt x="3773" y="20685"/>
                    <a:pt x="3773" y="20685"/>
                    <a:pt x="3773" y="20685"/>
                  </a:cubicBezTo>
                  <a:cubicBezTo>
                    <a:pt x="3076" y="21039"/>
                    <a:pt x="2379" y="21393"/>
                    <a:pt x="1682" y="21393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2"/>
            <p:cNvSpPr/>
            <p:nvPr/>
          </p:nvSpPr>
          <p:spPr>
            <a:xfrm>
              <a:off x="591783" y="406585"/>
              <a:ext cx="106689" cy="14561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145" y="0"/>
                  </a:moveTo>
                  <a:cubicBezTo>
                    <a:pt x="20618" y="0"/>
                    <a:pt x="21600" y="831"/>
                    <a:pt x="21600" y="1662"/>
                  </a:cubicBezTo>
                  <a:cubicBezTo>
                    <a:pt x="21600" y="19523"/>
                    <a:pt x="21600" y="19523"/>
                    <a:pt x="21600" y="19523"/>
                  </a:cubicBezTo>
                  <a:cubicBezTo>
                    <a:pt x="21600" y="20769"/>
                    <a:pt x="20618" y="21600"/>
                    <a:pt x="19145" y="21600"/>
                  </a:cubicBezTo>
                  <a:cubicBezTo>
                    <a:pt x="17673" y="21600"/>
                    <a:pt x="17182" y="20769"/>
                    <a:pt x="17182" y="19523"/>
                  </a:cubicBezTo>
                  <a:cubicBezTo>
                    <a:pt x="17182" y="3323"/>
                    <a:pt x="17182" y="3323"/>
                    <a:pt x="17182" y="3323"/>
                  </a:cubicBezTo>
                  <a:cubicBezTo>
                    <a:pt x="7855" y="3323"/>
                    <a:pt x="7855" y="3323"/>
                    <a:pt x="7855" y="3323"/>
                  </a:cubicBezTo>
                  <a:cubicBezTo>
                    <a:pt x="7855" y="7062"/>
                    <a:pt x="7855" y="7062"/>
                    <a:pt x="7855" y="7062"/>
                  </a:cubicBezTo>
                  <a:cubicBezTo>
                    <a:pt x="7855" y="11215"/>
                    <a:pt x="7364" y="15785"/>
                    <a:pt x="5400" y="18692"/>
                  </a:cubicBezTo>
                  <a:cubicBezTo>
                    <a:pt x="4418" y="20769"/>
                    <a:pt x="3436" y="21185"/>
                    <a:pt x="1964" y="21185"/>
                  </a:cubicBezTo>
                  <a:cubicBezTo>
                    <a:pt x="982" y="21185"/>
                    <a:pt x="0" y="20769"/>
                    <a:pt x="0" y="19523"/>
                  </a:cubicBezTo>
                  <a:cubicBezTo>
                    <a:pt x="0" y="18277"/>
                    <a:pt x="1473" y="17862"/>
                    <a:pt x="1964" y="15785"/>
                  </a:cubicBezTo>
                  <a:cubicBezTo>
                    <a:pt x="3436" y="13292"/>
                    <a:pt x="3436" y="10385"/>
                    <a:pt x="3436" y="6646"/>
                  </a:cubicBezTo>
                  <a:cubicBezTo>
                    <a:pt x="3436" y="1662"/>
                    <a:pt x="3436" y="1662"/>
                    <a:pt x="3436" y="1662"/>
                  </a:cubicBezTo>
                  <a:cubicBezTo>
                    <a:pt x="3436" y="831"/>
                    <a:pt x="4418" y="0"/>
                    <a:pt x="5400" y="0"/>
                  </a:cubicBezTo>
                  <a:lnTo>
                    <a:pt x="19145" y="0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2"/>
            <p:cNvSpPr/>
            <p:nvPr/>
          </p:nvSpPr>
          <p:spPr>
            <a:xfrm>
              <a:off x="731810" y="404693"/>
              <a:ext cx="96686" cy="1437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0" y="21600"/>
                  </a:moveTo>
                  <a:cubicBezTo>
                    <a:pt x="3240" y="21600"/>
                    <a:pt x="0" y="17862"/>
                    <a:pt x="0" y="12877"/>
                  </a:cubicBezTo>
                  <a:cubicBezTo>
                    <a:pt x="0" y="8723"/>
                    <a:pt x="0" y="8723"/>
                    <a:pt x="0" y="8723"/>
                  </a:cubicBezTo>
                  <a:cubicBezTo>
                    <a:pt x="0" y="4154"/>
                    <a:pt x="3240" y="0"/>
                    <a:pt x="10800" y="0"/>
                  </a:cubicBezTo>
                  <a:cubicBezTo>
                    <a:pt x="18360" y="0"/>
                    <a:pt x="21600" y="4154"/>
                    <a:pt x="21600" y="8723"/>
                  </a:cubicBezTo>
                  <a:cubicBezTo>
                    <a:pt x="21600" y="12877"/>
                    <a:pt x="21600" y="12877"/>
                    <a:pt x="21600" y="12877"/>
                  </a:cubicBezTo>
                  <a:cubicBezTo>
                    <a:pt x="21600" y="17862"/>
                    <a:pt x="18360" y="21600"/>
                    <a:pt x="10800" y="21600"/>
                  </a:cubicBezTo>
                  <a:close/>
                  <a:moveTo>
                    <a:pt x="16740" y="8723"/>
                  </a:moveTo>
                  <a:cubicBezTo>
                    <a:pt x="16740" y="5400"/>
                    <a:pt x="15120" y="3323"/>
                    <a:pt x="10800" y="3323"/>
                  </a:cubicBezTo>
                  <a:cubicBezTo>
                    <a:pt x="6480" y="3323"/>
                    <a:pt x="4320" y="5400"/>
                    <a:pt x="4320" y="8723"/>
                  </a:cubicBezTo>
                  <a:cubicBezTo>
                    <a:pt x="4320" y="12877"/>
                    <a:pt x="4320" y="12877"/>
                    <a:pt x="4320" y="12877"/>
                  </a:cubicBezTo>
                  <a:cubicBezTo>
                    <a:pt x="4320" y="16200"/>
                    <a:pt x="6480" y="18277"/>
                    <a:pt x="10800" y="18277"/>
                  </a:cubicBezTo>
                  <a:cubicBezTo>
                    <a:pt x="15120" y="18277"/>
                    <a:pt x="16740" y="16200"/>
                    <a:pt x="16740" y="12877"/>
                  </a:cubicBezTo>
                  <a:lnTo>
                    <a:pt x="16740" y="8723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2"/>
            <p:cNvSpPr/>
            <p:nvPr/>
          </p:nvSpPr>
          <p:spPr>
            <a:xfrm>
              <a:off x="860169" y="406585"/>
              <a:ext cx="83351" cy="14183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59" y="3388"/>
                  </a:moveTo>
                  <a:cubicBezTo>
                    <a:pt x="5718" y="3388"/>
                    <a:pt x="5718" y="3388"/>
                    <a:pt x="5718" y="3388"/>
                  </a:cubicBezTo>
                  <a:cubicBezTo>
                    <a:pt x="5718" y="19906"/>
                    <a:pt x="5718" y="19906"/>
                    <a:pt x="5718" y="19906"/>
                  </a:cubicBezTo>
                  <a:cubicBezTo>
                    <a:pt x="5718" y="20753"/>
                    <a:pt x="4447" y="21600"/>
                    <a:pt x="2541" y="21600"/>
                  </a:cubicBezTo>
                  <a:cubicBezTo>
                    <a:pt x="1271" y="21600"/>
                    <a:pt x="0" y="20753"/>
                    <a:pt x="0" y="19906"/>
                  </a:cubicBezTo>
                  <a:cubicBezTo>
                    <a:pt x="0" y="1694"/>
                    <a:pt x="0" y="1694"/>
                    <a:pt x="0" y="1694"/>
                  </a:cubicBezTo>
                  <a:cubicBezTo>
                    <a:pt x="0" y="847"/>
                    <a:pt x="1271" y="0"/>
                    <a:pt x="2541" y="0"/>
                  </a:cubicBezTo>
                  <a:cubicBezTo>
                    <a:pt x="19059" y="0"/>
                    <a:pt x="19059" y="0"/>
                    <a:pt x="19059" y="0"/>
                  </a:cubicBezTo>
                  <a:cubicBezTo>
                    <a:pt x="20329" y="0"/>
                    <a:pt x="21600" y="847"/>
                    <a:pt x="21600" y="1694"/>
                  </a:cubicBezTo>
                  <a:cubicBezTo>
                    <a:pt x="21600" y="2541"/>
                    <a:pt x="20329" y="3388"/>
                    <a:pt x="19059" y="3388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2"/>
            <p:cNvSpPr/>
            <p:nvPr/>
          </p:nvSpPr>
          <p:spPr>
            <a:xfrm>
              <a:off x="963522" y="406585"/>
              <a:ext cx="100021" cy="14183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741" y="19906"/>
                  </a:moveTo>
                  <a:cubicBezTo>
                    <a:pt x="4741" y="20753"/>
                    <a:pt x="3688" y="21600"/>
                    <a:pt x="2634" y="21600"/>
                  </a:cubicBezTo>
                  <a:cubicBezTo>
                    <a:pt x="1054" y="21600"/>
                    <a:pt x="0" y="20753"/>
                    <a:pt x="0" y="19906"/>
                  </a:cubicBezTo>
                  <a:cubicBezTo>
                    <a:pt x="0" y="1694"/>
                    <a:pt x="0" y="1694"/>
                    <a:pt x="0" y="1694"/>
                  </a:cubicBezTo>
                  <a:cubicBezTo>
                    <a:pt x="0" y="424"/>
                    <a:pt x="1054" y="0"/>
                    <a:pt x="2634" y="0"/>
                  </a:cubicBezTo>
                  <a:cubicBezTo>
                    <a:pt x="3688" y="0"/>
                    <a:pt x="4741" y="424"/>
                    <a:pt x="4741" y="1694"/>
                  </a:cubicBezTo>
                  <a:cubicBezTo>
                    <a:pt x="4741" y="13553"/>
                    <a:pt x="4741" y="13553"/>
                    <a:pt x="4741" y="13553"/>
                  </a:cubicBezTo>
                  <a:cubicBezTo>
                    <a:pt x="16859" y="2965"/>
                    <a:pt x="16859" y="2965"/>
                    <a:pt x="16859" y="2965"/>
                  </a:cubicBezTo>
                  <a:cubicBezTo>
                    <a:pt x="16859" y="1694"/>
                    <a:pt x="16859" y="1694"/>
                    <a:pt x="16859" y="1694"/>
                  </a:cubicBezTo>
                  <a:cubicBezTo>
                    <a:pt x="16859" y="424"/>
                    <a:pt x="17912" y="0"/>
                    <a:pt x="19493" y="0"/>
                  </a:cubicBezTo>
                  <a:cubicBezTo>
                    <a:pt x="20546" y="0"/>
                    <a:pt x="21600" y="424"/>
                    <a:pt x="21600" y="1694"/>
                  </a:cubicBezTo>
                  <a:cubicBezTo>
                    <a:pt x="21600" y="19906"/>
                    <a:pt x="21600" y="19906"/>
                    <a:pt x="21600" y="19906"/>
                  </a:cubicBezTo>
                  <a:cubicBezTo>
                    <a:pt x="21600" y="20753"/>
                    <a:pt x="20546" y="21600"/>
                    <a:pt x="18966" y="21600"/>
                  </a:cubicBezTo>
                  <a:cubicBezTo>
                    <a:pt x="17912" y="21600"/>
                    <a:pt x="16859" y="20753"/>
                    <a:pt x="16859" y="19906"/>
                  </a:cubicBezTo>
                  <a:cubicBezTo>
                    <a:pt x="16859" y="7624"/>
                    <a:pt x="16859" y="7624"/>
                    <a:pt x="16859" y="7624"/>
                  </a:cubicBezTo>
                  <a:cubicBezTo>
                    <a:pt x="4741" y="18635"/>
                    <a:pt x="4741" y="18635"/>
                    <a:pt x="4741" y="18635"/>
                  </a:cubicBezTo>
                  <a:lnTo>
                    <a:pt x="4741" y="19906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2"/>
            <p:cNvSpPr/>
            <p:nvPr/>
          </p:nvSpPr>
          <p:spPr>
            <a:xfrm>
              <a:off x="1096882" y="406585"/>
              <a:ext cx="91686" cy="14183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9906"/>
                  </a:moveTo>
                  <a:cubicBezTo>
                    <a:pt x="21600" y="20753"/>
                    <a:pt x="20432" y="21600"/>
                    <a:pt x="19265" y="21600"/>
                  </a:cubicBezTo>
                  <a:cubicBezTo>
                    <a:pt x="18097" y="21600"/>
                    <a:pt x="16930" y="20753"/>
                    <a:pt x="16930" y="19906"/>
                  </a:cubicBezTo>
                  <a:cubicBezTo>
                    <a:pt x="16930" y="13129"/>
                    <a:pt x="16930" y="13129"/>
                    <a:pt x="16930" y="13129"/>
                  </a:cubicBezTo>
                  <a:cubicBezTo>
                    <a:pt x="14595" y="13553"/>
                    <a:pt x="12259" y="13976"/>
                    <a:pt x="9924" y="13976"/>
                  </a:cubicBezTo>
                  <a:cubicBezTo>
                    <a:pt x="3503" y="13976"/>
                    <a:pt x="0" y="11859"/>
                    <a:pt x="0" y="7200"/>
                  </a:cubicBezTo>
                  <a:cubicBezTo>
                    <a:pt x="0" y="1694"/>
                    <a:pt x="0" y="1694"/>
                    <a:pt x="0" y="1694"/>
                  </a:cubicBezTo>
                  <a:cubicBezTo>
                    <a:pt x="0" y="424"/>
                    <a:pt x="1168" y="0"/>
                    <a:pt x="2919" y="0"/>
                  </a:cubicBezTo>
                  <a:cubicBezTo>
                    <a:pt x="4086" y="0"/>
                    <a:pt x="5254" y="424"/>
                    <a:pt x="5254" y="1694"/>
                  </a:cubicBezTo>
                  <a:cubicBezTo>
                    <a:pt x="5254" y="6776"/>
                    <a:pt x="5254" y="6776"/>
                    <a:pt x="5254" y="6776"/>
                  </a:cubicBezTo>
                  <a:cubicBezTo>
                    <a:pt x="5254" y="9741"/>
                    <a:pt x="7589" y="10588"/>
                    <a:pt x="11092" y="10588"/>
                  </a:cubicBezTo>
                  <a:cubicBezTo>
                    <a:pt x="12843" y="10588"/>
                    <a:pt x="14595" y="10165"/>
                    <a:pt x="16930" y="9741"/>
                  </a:cubicBezTo>
                  <a:cubicBezTo>
                    <a:pt x="16930" y="1694"/>
                    <a:pt x="16930" y="1694"/>
                    <a:pt x="16930" y="1694"/>
                  </a:cubicBezTo>
                  <a:cubicBezTo>
                    <a:pt x="16930" y="424"/>
                    <a:pt x="18097" y="0"/>
                    <a:pt x="19265" y="0"/>
                  </a:cubicBezTo>
                  <a:cubicBezTo>
                    <a:pt x="20432" y="0"/>
                    <a:pt x="21600" y="424"/>
                    <a:pt x="21600" y="1694"/>
                  </a:cubicBezTo>
                  <a:lnTo>
                    <a:pt x="21600" y="19906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2"/>
            <p:cNvSpPr/>
            <p:nvPr/>
          </p:nvSpPr>
          <p:spPr>
            <a:xfrm>
              <a:off x="1221907" y="404693"/>
              <a:ext cx="95020" cy="1437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938" y="12046"/>
                  </a:moveTo>
                  <a:cubicBezTo>
                    <a:pt x="4431" y="12046"/>
                    <a:pt x="4431" y="12046"/>
                    <a:pt x="4431" y="12046"/>
                  </a:cubicBezTo>
                  <a:cubicBezTo>
                    <a:pt x="4431" y="13292"/>
                    <a:pt x="4431" y="13292"/>
                    <a:pt x="4431" y="13292"/>
                  </a:cubicBezTo>
                  <a:cubicBezTo>
                    <a:pt x="4431" y="16615"/>
                    <a:pt x="6646" y="18692"/>
                    <a:pt x="11077" y="18692"/>
                  </a:cubicBezTo>
                  <a:cubicBezTo>
                    <a:pt x="13846" y="18692"/>
                    <a:pt x="16062" y="18277"/>
                    <a:pt x="17723" y="17446"/>
                  </a:cubicBezTo>
                  <a:cubicBezTo>
                    <a:pt x="18831" y="17031"/>
                    <a:pt x="19938" y="17446"/>
                    <a:pt x="20492" y="18277"/>
                  </a:cubicBezTo>
                  <a:cubicBezTo>
                    <a:pt x="21046" y="19108"/>
                    <a:pt x="20492" y="19938"/>
                    <a:pt x="19385" y="20354"/>
                  </a:cubicBezTo>
                  <a:cubicBezTo>
                    <a:pt x="16615" y="21185"/>
                    <a:pt x="13846" y="21600"/>
                    <a:pt x="10523" y="21600"/>
                  </a:cubicBezTo>
                  <a:cubicBezTo>
                    <a:pt x="2769" y="21600"/>
                    <a:pt x="0" y="17446"/>
                    <a:pt x="0" y="12877"/>
                  </a:cubicBezTo>
                  <a:cubicBezTo>
                    <a:pt x="0" y="9138"/>
                    <a:pt x="0" y="9138"/>
                    <a:pt x="0" y="9138"/>
                  </a:cubicBezTo>
                  <a:cubicBezTo>
                    <a:pt x="0" y="4154"/>
                    <a:pt x="2769" y="0"/>
                    <a:pt x="10523" y="0"/>
                  </a:cubicBezTo>
                  <a:cubicBezTo>
                    <a:pt x="18831" y="0"/>
                    <a:pt x="21600" y="4154"/>
                    <a:pt x="21600" y="8723"/>
                  </a:cubicBezTo>
                  <a:cubicBezTo>
                    <a:pt x="21600" y="10385"/>
                    <a:pt x="21600" y="10385"/>
                    <a:pt x="21600" y="10385"/>
                  </a:cubicBezTo>
                  <a:cubicBezTo>
                    <a:pt x="21600" y="11631"/>
                    <a:pt x="21046" y="12046"/>
                    <a:pt x="19938" y="12046"/>
                  </a:cubicBezTo>
                  <a:close/>
                  <a:moveTo>
                    <a:pt x="16615" y="8308"/>
                  </a:moveTo>
                  <a:cubicBezTo>
                    <a:pt x="16615" y="4985"/>
                    <a:pt x="15508" y="2908"/>
                    <a:pt x="10523" y="2908"/>
                  </a:cubicBezTo>
                  <a:cubicBezTo>
                    <a:pt x="6646" y="2908"/>
                    <a:pt x="4431" y="5400"/>
                    <a:pt x="4431" y="8308"/>
                  </a:cubicBezTo>
                  <a:cubicBezTo>
                    <a:pt x="4431" y="9138"/>
                    <a:pt x="4431" y="9138"/>
                    <a:pt x="4431" y="9138"/>
                  </a:cubicBezTo>
                  <a:cubicBezTo>
                    <a:pt x="16615" y="9138"/>
                    <a:pt x="16615" y="9138"/>
                    <a:pt x="16615" y="9138"/>
                  </a:cubicBezTo>
                  <a:lnTo>
                    <a:pt x="16615" y="8308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2"/>
            <p:cNvSpPr/>
            <p:nvPr/>
          </p:nvSpPr>
          <p:spPr>
            <a:xfrm>
              <a:off x="1345265" y="404693"/>
              <a:ext cx="83542" cy="143724"/>
            </a:xfrm>
            <a:custGeom>
              <a:avLst/>
              <a:gdLst/>
              <a:ahLst/>
              <a:cxnLst/>
              <a:rect l="l" t="t" r="r" b="b"/>
              <a:pathLst>
                <a:path w="21225" h="21600" extrusionOk="0">
                  <a:moveTo>
                    <a:pt x="17897" y="4154"/>
                  </a:moveTo>
                  <a:cubicBezTo>
                    <a:pt x="16046" y="3323"/>
                    <a:pt x="14811" y="3323"/>
                    <a:pt x="12343" y="3323"/>
                  </a:cubicBezTo>
                  <a:cubicBezTo>
                    <a:pt x="8023" y="3323"/>
                    <a:pt x="5554" y="5815"/>
                    <a:pt x="5554" y="9138"/>
                  </a:cubicBezTo>
                  <a:cubicBezTo>
                    <a:pt x="5554" y="12462"/>
                    <a:pt x="5554" y="12462"/>
                    <a:pt x="5554" y="12462"/>
                  </a:cubicBezTo>
                  <a:cubicBezTo>
                    <a:pt x="5554" y="16200"/>
                    <a:pt x="7406" y="18692"/>
                    <a:pt x="12343" y="18692"/>
                  </a:cubicBezTo>
                  <a:cubicBezTo>
                    <a:pt x="14194" y="18692"/>
                    <a:pt x="16046" y="18277"/>
                    <a:pt x="17897" y="17862"/>
                  </a:cubicBezTo>
                  <a:cubicBezTo>
                    <a:pt x="19131" y="17446"/>
                    <a:pt x="20366" y="17862"/>
                    <a:pt x="20983" y="18277"/>
                  </a:cubicBezTo>
                  <a:cubicBezTo>
                    <a:pt x="21600" y="19108"/>
                    <a:pt x="20983" y="19938"/>
                    <a:pt x="19749" y="20354"/>
                  </a:cubicBezTo>
                  <a:cubicBezTo>
                    <a:pt x="17280" y="21185"/>
                    <a:pt x="14811" y="21600"/>
                    <a:pt x="12343" y="21600"/>
                  </a:cubicBezTo>
                  <a:cubicBezTo>
                    <a:pt x="3703" y="21600"/>
                    <a:pt x="0" y="17862"/>
                    <a:pt x="0" y="12462"/>
                  </a:cubicBezTo>
                  <a:cubicBezTo>
                    <a:pt x="0" y="9554"/>
                    <a:pt x="0" y="9554"/>
                    <a:pt x="0" y="9554"/>
                  </a:cubicBezTo>
                  <a:cubicBezTo>
                    <a:pt x="0" y="4569"/>
                    <a:pt x="3703" y="0"/>
                    <a:pt x="12343" y="0"/>
                  </a:cubicBezTo>
                  <a:cubicBezTo>
                    <a:pt x="14811" y="0"/>
                    <a:pt x="17897" y="415"/>
                    <a:pt x="19749" y="1246"/>
                  </a:cubicBezTo>
                  <a:cubicBezTo>
                    <a:pt x="20983" y="1662"/>
                    <a:pt x="21600" y="2492"/>
                    <a:pt x="20983" y="3323"/>
                  </a:cubicBezTo>
                  <a:cubicBezTo>
                    <a:pt x="20366" y="4154"/>
                    <a:pt x="19131" y="4569"/>
                    <a:pt x="17897" y="4154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2"/>
            <p:cNvSpPr/>
            <p:nvPr/>
          </p:nvSpPr>
          <p:spPr>
            <a:xfrm>
              <a:off x="1455287" y="404693"/>
              <a:ext cx="86685" cy="1437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800" y="9138"/>
                  </a:moveTo>
                  <a:cubicBezTo>
                    <a:pt x="8400" y="9138"/>
                    <a:pt x="8400" y="9138"/>
                    <a:pt x="8400" y="9138"/>
                  </a:cubicBezTo>
                  <a:cubicBezTo>
                    <a:pt x="16800" y="1246"/>
                    <a:pt x="16800" y="1246"/>
                    <a:pt x="16800" y="1246"/>
                  </a:cubicBezTo>
                  <a:cubicBezTo>
                    <a:pt x="17400" y="415"/>
                    <a:pt x="18000" y="0"/>
                    <a:pt x="19200" y="0"/>
                  </a:cubicBezTo>
                  <a:cubicBezTo>
                    <a:pt x="21000" y="0"/>
                    <a:pt x="21600" y="1246"/>
                    <a:pt x="21600" y="2077"/>
                  </a:cubicBezTo>
                  <a:cubicBezTo>
                    <a:pt x="21600" y="2492"/>
                    <a:pt x="21600" y="2908"/>
                    <a:pt x="21000" y="2908"/>
                  </a:cubicBezTo>
                  <a:cubicBezTo>
                    <a:pt x="12600" y="10800"/>
                    <a:pt x="12600" y="10800"/>
                    <a:pt x="12600" y="10800"/>
                  </a:cubicBezTo>
                  <a:cubicBezTo>
                    <a:pt x="15600" y="13708"/>
                    <a:pt x="18600" y="16200"/>
                    <a:pt x="21600" y="19108"/>
                  </a:cubicBezTo>
                  <a:cubicBezTo>
                    <a:pt x="21600" y="19108"/>
                    <a:pt x="21600" y="19523"/>
                    <a:pt x="21600" y="19938"/>
                  </a:cubicBezTo>
                  <a:cubicBezTo>
                    <a:pt x="21600" y="20769"/>
                    <a:pt x="21000" y="21600"/>
                    <a:pt x="19200" y="21600"/>
                  </a:cubicBezTo>
                  <a:cubicBezTo>
                    <a:pt x="18000" y="21600"/>
                    <a:pt x="17400" y="21185"/>
                    <a:pt x="16800" y="20769"/>
                  </a:cubicBezTo>
                  <a:cubicBezTo>
                    <a:pt x="13800" y="17862"/>
                    <a:pt x="11400" y="15369"/>
                    <a:pt x="8400" y="12462"/>
                  </a:cubicBezTo>
                  <a:cubicBezTo>
                    <a:pt x="4800" y="12462"/>
                    <a:pt x="4800" y="12462"/>
                    <a:pt x="4800" y="12462"/>
                  </a:cubicBezTo>
                  <a:cubicBezTo>
                    <a:pt x="4800" y="19938"/>
                    <a:pt x="4800" y="19938"/>
                    <a:pt x="4800" y="19938"/>
                  </a:cubicBezTo>
                  <a:cubicBezTo>
                    <a:pt x="4800" y="20769"/>
                    <a:pt x="3600" y="21600"/>
                    <a:pt x="2400" y="21600"/>
                  </a:cubicBezTo>
                  <a:cubicBezTo>
                    <a:pt x="1200" y="21600"/>
                    <a:pt x="0" y="20769"/>
                    <a:pt x="0" y="19938"/>
                  </a:cubicBezTo>
                  <a:cubicBezTo>
                    <a:pt x="0" y="2077"/>
                    <a:pt x="0" y="2077"/>
                    <a:pt x="0" y="2077"/>
                  </a:cubicBezTo>
                  <a:cubicBezTo>
                    <a:pt x="0" y="831"/>
                    <a:pt x="1200" y="415"/>
                    <a:pt x="2400" y="415"/>
                  </a:cubicBezTo>
                  <a:cubicBezTo>
                    <a:pt x="3600" y="415"/>
                    <a:pt x="4800" y="831"/>
                    <a:pt x="4800" y="2077"/>
                  </a:cubicBezTo>
                  <a:lnTo>
                    <a:pt x="4800" y="9138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2"/>
            <p:cNvSpPr/>
            <p:nvPr/>
          </p:nvSpPr>
          <p:spPr>
            <a:xfrm>
              <a:off x="1556973" y="404693"/>
              <a:ext cx="105022" cy="1437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591" y="21600"/>
                  </a:moveTo>
                  <a:cubicBezTo>
                    <a:pt x="18586" y="21600"/>
                    <a:pt x="17581" y="21185"/>
                    <a:pt x="17079" y="20769"/>
                  </a:cubicBezTo>
                  <a:cubicBezTo>
                    <a:pt x="16577" y="20354"/>
                    <a:pt x="16074" y="19938"/>
                    <a:pt x="16074" y="19523"/>
                  </a:cubicBezTo>
                  <a:cubicBezTo>
                    <a:pt x="14065" y="21185"/>
                    <a:pt x="11051" y="21600"/>
                    <a:pt x="9042" y="21600"/>
                  </a:cubicBezTo>
                  <a:cubicBezTo>
                    <a:pt x="2512" y="21600"/>
                    <a:pt x="0" y="19108"/>
                    <a:pt x="0" y="15369"/>
                  </a:cubicBezTo>
                  <a:cubicBezTo>
                    <a:pt x="0" y="15369"/>
                    <a:pt x="0" y="15369"/>
                    <a:pt x="0" y="15369"/>
                  </a:cubicBezTo>
                  <a:cubicBezTo>
                    <a:pt x="0" y="11631"/>
                    <a:pt x="3014" y="9138"/>
                    <a:pt x="9544" y="9138"/>
                  </a:cubicBezTo>
                  <a:cubicBezTo>
                    <a:pt x="15070" y="9138"/>
                    <a:pt x="15070" y="9138"/>
                    <a:pt x="15070" y="9138"/>
                  </a:cubicBezTo>
                  <a:cubicBezTo>
                    <a:pt x="15070" y="8308"/>
                    <a:pt x="15070" y="8308"/>
                    <a:pt x="15070" y="8308"/>
                  </a:cubicBezTo>
                  <a:cubicBezTo>
                    <a:pt x="15070" y="4985"/>
                    <a:pt x="14065" y="3323"/>
                    <a:pt x="10047" y="3323"/>
                  </a:cubicBezTo>
                  <a:cubicBezTo>
                    <a:pt x="7535" y="3323"/>
                    <a:pt x="6028" y="3738"/>
                    <a:pt x="4521" y="4154"/>
                  </a:cubicBezTo>
                  <a:cubicBezTo>
                    <a:pt x="4521" y="4569"/>
                    <a:pt x="4019" y="4569"/>
                    <a:pt x="3516" y="4569"/>
                  </a:cubicBezTo>
                  <a:cubicBezTo>
                    <a:pt x="2512" y="4569"/>
                    <a:pt x="2009" y="3738"/>
                    <a:pt x="2009" y="2908"/>
                  </a:cubicBezTo>
                  <a:cubicBezTo>
                    <a:pt x="2009" y="2492"/>
                    <a:pt x="2009" y="2077"/>
                    <a:pt x="3014" y="1662"/>
                  </a:cubicBezTo>
                  <a:cubicBezTo>
                    <a:pt x="4521" y="415"/>
                    <a:pt x="7535" y="0"/>
                    <a:pt x="10047" y="0"/>
                  </a:cubicBezTo>
                  <a:cubicBezTo>
                    <a:pt x="17581" y="0"/>
                    <a:pt x="19591" y="2908"/>
                    <a:pt x="19591" y="8308"/>
                  </a:cubicBezTo>
                  <a:cubicBezTo>
                    <a:pt x="19591" y="16200"/>
                    <a:pt x="19591" y="16200"/>
                    <a:pt x="19591" y="16200"/>
                  </a:cubicBezTo>
                  <a:cubicBezTo>
                    <a:pt x="19591" y="17862"/>
                    <a:pt x="20093" y="18277"/>
                    <a:pt x="21098" y="18692"/>
                  </a:cubicBezTo>
                  <a:cubicBezTo>
                    <a:pt x="21600" y="19108"/>
                    <a:pt x="21600" y="19523"/>
                    <a:pt x="21600" y="19938"/>
                  </a:cubicBezTo>
                  <a:cubicBezTo>
                    <a:pt x="21600" y="21185"/>
                    <a:pt x="20595" y="21600"/>
                    <a:pt x="19591" y="21600"/>
                  </a:cubicBezTo>
                  <a:close/>
                  <a:moveTo>
                    <a:pt x="15070" y="12046"/>
                  </a:moveTo>
                  <a:cubicBezTo>
                    <a:pt x="9544" y="12046"/>
                    <a:pt x="9544" y="12046"/>
                    <a:pt x="9544" y="12046"/>
                  </a:cubicBezTo>
                  <a:cubicBezTo>
                    <a:pt x="5526" y="12046"/>
                    <a:pt x="4521" y="13708"/>
                    <a:pt x="4521" y="15369"/>
                  </a:cubicBezTo>
                  <a:cubicBezTo>
                    <a:pt x="4521" y="15785"/>
                    <a:pt x="4521" y="15785"/>
                    <a:pt x="4521" y="15785"/>
                  </a:cubicBezTo>
                  <a:cubicBezTo>
                    <a:pt x="4521" y="17446"/>
                    <a:pt x="5526" y="18692"/>
                    <a:pt x="9544" y="18692"/>
                  </a:cubicBezTo>
                  <a:cubicBezTo>
                    <a:pt x="13060" y="18692"/>
                    <a:pt x="15070" y="17446"/>
                    <a:pt x="15070" y="14538"/>
                  </a:cubicBezTo>
                  <a:lnTo>
                    <a:pt x="15070" y="12046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2"/>
            <p:cNvSpPr/>
            <p:nvPr/>
          </p:nvSpPr>
          <p:spPr>
            <a:xfrm>
              <a:off x="1683665" y="406585"/>
              <a:ext cx="88352" cy="14183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9906"/>
                  </a:moveTo>
                  <a:cubicBezTo>
                    <a:pt x="21600" y="20753"/>
                    <a:pt x="20400" y="21600"/>
                    <a:pt x="18600" y="21600"/>
                  </a:cubicBezTo>
                  <a:cubicBezTo>
                    <a:pt x="17400" y="21600"/>
                    <a:pt x="16200" y="20753"/>
                    <a:pt x="16200" y="19906"/>
                  </a:cubicBezTo>
                  <a:cubicBezTo>
                    <a:pt x="16200" y="12706"/>
                    <a:pt x="16200" y="12706"/>
                    <a:pt x="16200" y="12706"/>
                  </a:cubicBezTo>
                  <a:cubicBezTo>
                    <a:pt x="11400" y="12706"/>
                    <a:pt x="11400" y="12706"/>
                    <a:pt x="11400" y="12706"/>
                  </a:cubicBezTo>
                  <a:cubicBezTo>
                    <a:pt x="9000" y="15247"/>
                    <a:pt x="7200" y="18212"/>
                    <a:pt x="5400" y="20753"/>
                  </a:cubicBezTo>
                  <a:cubicBezTo>
                    <a:pt x="4800" y="21600"/>
                    <a:pt x="3600" y="21600"/>
                    <a:pt x="3000" y="21600"/>
                  </a:cubicBezTo>
                  <a:cubicBezTo>
                    <a:pt x="1200" y="21600"/>
                    <a:pt x="0" y="21176"/>
                    <a:pt x="0" y="19906"/>
                  </a:cubicBezTo>
                  <a:cubicBezTo>
                    <a:pt x="0" y="19482"/>
                    <a:pt x="600" y="19482"/>
                    <a:pt x="600" y="18635"/>
                  </a:cubicBezTo>
                  <a:cubicBezTo>
                    <a:pt x="2400" y="16518"/>
                    <a:pt x="4200" y="14400"/>
                    <a:pt x="6000" y="12282"/>
                  </a:cubicBezTo>
                  <a:cubicBezTo>
                    <a:pt x="2400" y="11435"/>
                    <a:pt x="600" y="9318"/>
                    <a:pt x="600" y="6776"/>
                  </a:cubicBezTo>
                  <a:cubicBezTo>
                    <a:pt x="600" y="5506"/>
                    <a:pt x="600" y="5506"/>
                    <a:pt x="600" y="5506"/>
                  </a:cubicBezTo>
                  <a:cubicBezTo>
                    <a:pt x="600" y="2541"/>
                    <a:pt x="3600" y="0"/>
                    <a:pt x="10800" y="0"/>
                  </a:cubicBezTo>
                  <a:cubicBezTo>
                    <a:pt x="18600" y="0"/>
                    <a:pt x="18600" y="0"/>
                    <a:pt x="18600" y="0"/>
                  </a:cubicBezTo>
                  <a:cubicBezTo>
                    <a:pt x="20400" y="0"/>
                    <a:pt x="21600" y="847"/>
                    <a:pt x="21600" y="1694"/>
                  </a:cubicBezTo>
                  <a:lnTo>
                    <a:pt x="21600" y="19906"/>
                  </a:lnTo>
                  <a:close/>
                  <a:moveTo>
                    <a:pt x="16200" y="9741"/>
                  </a:moveTo>
                  <a:cubicBezTo>
                    <a:pt x="16200" y="2965"/>
                    <a:pt x="16200" y="2965"/>
                    <a:pt x="16200" y="2965"/>
                  </a:cubicBezTo>
                  <a:cubicBezTo>
                    <a:pt x="10800" y="2965"/>
                    <a:pt x="10800" y="2965"/>
                    <a:pt x="10800" y="2965"/>
                  </a:cubicBezTo>
                  <a:cubicBezTo>
                    <a:pt x="6600" y="2965"/>
                    <a:pt x="6000" y="4659"/>
                    <a:pt x="6000" y="5929"/>
                  </a:cubicBezTo>
                  <a:cubicBezTo>
                    <a:pt x="6000" y="6776"/>
                    <a:pt x="6000" y="6776"/>
                    <a:pt x="6000" y="6776"/>
                  </a:cubicBezTo>
                  <a:cubicBezTo>
                    <a:pt x="6000" y="8047"/>
                    <a:pt x="7200" y="9741"/>
                    <a:pt x="10800" y="9741"/>
                  </a:cubicBezTo>
                  <a:lnTo>
                    <a:pt x="16200" y="9741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2"/>
            <p:cNvSpPr/>
            <p:nvPr/>
          </p:nvSpPr>
          <p:spPr>
            <a:xfrm>
              <a:off x="1882038" y="406585"/>
              <a:ext cx="98353" cy="14183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320" y="19906"/>
                  </a:moveTo>
                  <a:cubicBezTo>
                    <a:pt x="4320" y="20753"/>
                    <a:pt x="3780" y="21600"/>
                    <a:pt x="2160" y="21600"/>
                  </a:cubicBezTo>
                  <a:cubicBezTo>
                    <a:pt x="540" y="21600"/>
                    <a:pt x="0" y="20753"/>
                    <a:pt x="0" y="19906"/>
                  </a:cubicBezTo>
                  <a:cubicBezTo>
                    <a:pt x="0" y="1694"/>
                    <a:pt x="0" y="1694"/>
                    <a:pt x="0" y="1694"/>
                  </a:cubicBezTo>
                  <a:cubicBezTo>
                    <a:pt x="0" y="424"/>
                    <a:pt x="1080" y="0"/>
                    <a:pt x="2160" y="0"/>
                  </a:cubicBezTo>
                  <a:cubicBezTo>
                    <a:pt x="3780" y="0"/>
                    <a:pt x="4320" y="424"/>
                    <a:pt x="4320" y="1694"/>
                  </a:cubicBezTo>
                  <a:cubicBezTo>
                    <a:pt x="4320" y="13553"/>
                    <a:pt x="4320" y="13553"/>
                    <a:pt x="4320" y="13553"/>
                  </a:cubicBezTo>
                  <a:cubicBezTo>
                    <a:pt x="16740" y="2965"/>
                    <a:pt x="16740" y="2965"/>
                    <a:pt x="16740" y="2965"/>
                  </a:cubicBezTo>
                  <a:cubicBezTo>
                    <a:pt x="16740" y="1694"/>
                    <a:pt x="16740" y="1694"/>
                    <a:pt x="16740" y="1694"/>
                  </a:cubicBezTo>
                  <a:cubicBezTo>
                    <a:pt x="16740" y="424"/>
                    <a:pt x="17820" y="0"/>
                    <a:pt x="19440" y="0"/>
                  </a:cubicBezTo>
                  <a:cubicBezTo>
                    <a:pt x="20520" y="0"/>
                    <a:pt x="21600" y="424"/>
                    <a:pt x="21600" y="1694"/>
                  </a:cubicBezTo>
                  <a:cubicBezTo>
                    <a:pt x="21600" y="19906"/>
                    <a:pt x="21600" y="19906"/>
                    <a:pt x="21600" y="19906"/>
                  </a:cubicBezTo>
                  <a:cubicBezTo>
                    <a:pt x="21600" y="20753"/>
                    <a:pt x="20520" y="21600"/>
                    <a:pt x="19440" y="21600"/>
                  </a:cubicBezTo>
                  <a:cubicBezTo>
                    <a:pt x="17820" y="21600"/>
                    <a:pt x="16740" y="20753"/>
                    <a:pt x="16740" y="19906"/>
                  </a:cubicBezTo>
                  <a:cubicBezTo>
                    <a:pt x="16740" y="7624"/>
                    <a:pt x="16740" y="7624"/>
                    <a:pt x="16740" y="7624"/>
                  </a:cubicBezTo>
                  <a:cubicBezTo>
                    <a:pt x="4320" y="18635"/>
                    <a:pt x="4320" y="18635"/>
                    <a:pt x="4320" y="18635"/>
                  </a:cubicBezTo>
                  <a:lnTo>
                    <a:pt x="4320" y="19906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2"/>
            <p:cNvSpPr/>
            <p:nvPr/>
          </p:nvSpPr>
          <p:spPr>
            <a:xfrm>
              <a:off x="2017063" y="404693"/>
              <a:ext cx="93352" cy="1437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9938"/>
                  </a:moveTo>
                  <a:cubicBezTo>
                    <a:pt x="21600" y="20769"/>
                    <a:pt x="20463" y="21600"/>
                    <a:pt x="18758" y="21600"/>
                  </a:cubicBezTo>
                  <a:cubicBezTo>
                    <a:pt x="17621" y="21600"/>
                    <a:pt x="16484" y="20769"/>
                    <a:pt x="16484" y="19938"/>
                  </a:cubicBezTo>
                  <a:cubicBezTo>
                    <a:pt x="16484" y="12046"/>
                    <a:pt x="16484" y="12046"/>
                    <a:pt x="16484" y="12046"/>
                  </a:cubicBezTo>
                  <a:cubicBezTo>
                    <a:pt x="5116" y="12046"/>
                    <a:pt x="5116" y="12046"/>
                    <a:pt x="5116" y="12046"/>
                  </a:cubicBezTo>
                  <a:cubicBezTo>
                    <a:pt x="5116" y="19938"/>
                    <a:pt x="5116" y="19938"/>
                    <a:pt x="5116" y="19938"/>
                  </a:cubicBezTo>
                  <a:cubicBezTo>
                    <a:pt x="5116" y="20769"/>
                    <a:pt x="3979" y="21600"/>
                    <a:pt x="2842" y="21600"/>
                  </a:cubicBezTo>
                  <a:cubicBezTo>
                    <a:pt x="1137" y="21600"/>
                    <a:pt x="0" y="20769"/>
                    <a:pt x="0" y="19938"/>
                  </a:cubicBezTo>
                  <a:cubicBezTo>
                    <a:pt x="0" y="2077"/>
                    <a:pt x="0" y="2077"/>
                    <a:pt x="0" y="2077"/>
                  </a:cubicBezTo>
                  <a:cubicBezTo>
                    <a:pt x="0" y="831"/>
                    <a:pt x="1137" y="0"/>
                    <a:pt x="2842" y="0"/>
                  </a:cubicBezTo>
                  <a:cubicBezTo>
                    <a:pt x="3979" y="0"/>
                    <a:pt x="5116" y="831"/>
                    <a:pt x="5116" y="2077"/>
                  </a:cubicBezTo>
                  <a:cubicBezTo>
                    <a:pt x="5116" y="8723"/>
                    <a:pt x="5116" y="8723"/>
                    <a:pt x="5116" y="8723"/>
                  </a:cubicBezTo>
                  <a:cubicBezTo>
                    <a:pt x="16484" y="8723"/>
                    <a:pt x="16484" y="8723"/>
                    <a:pt x="16484" y="8723"/>
                  </a:cubicBezTo>
                  <a:cubicBezTo>
                    <a:pt x="16484" y="2077"/>
                    <a:pt x="16484" y="2077"/>
                    <a:pt x="16484" y="2077"/>
                  </a:cubicBezTo>
                  <a:cubicBezTo>
                    <a:pt x="16484" y="831"/>
                    <a:pt x="17621" y="0"/>
                    <a:pt x="18758" y="0"/>
                  </a:cubicBezTo>
                  <a:cubicBezTo>
                    <a:pt x="20463" y="0"/>
                    <a:pt x="21600" y="831"/>
                    <a:pt x="21600" y="2077"/>
                  </a:cubicBezTo>
                  <a:lnTo>
                    <a:pt x="21600" y="19938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2"/>
            <p:cNvSpPr/>
            <p:nvPr/>
          </p:nvSpPr>
          <p:spPr>
            <a:xfrm>
              <a:off x="2147089" y="406585"/>
              <a:ext cx="96686" cy="14183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320" y="19906"/>
                  </a:moveTo>
                  <a:cubicBezTo>
                    <a:pt x="4320" y="20753"/>
                    <a:pt x="3780" y="21600"/>
                    <a:pt x="2160" y="21600"/>
                  </a:cubicBezTo>
                  <a:cubicBezTo>
                    <a:pt x="540" y="21600"/>
                    <a:pt x="0" y="20753"/>
                    <a:pt x="0" y="19906"/>
                  </a:cubicBezTo>
                  <a:cubicBezTo>
                    <a:pt x="0" y="1694"/>
                    <a:pt x="0" y="1694"/>
                    <a:pt x="0" y="1694"/>
                  </a:cubicBezTo>
                  <a:cubicBezTo>
                    <a:pt x="0" y="424"/>
                    <a:pt x="1080" y="0"/>
                    <a:pt x="2160" y="0"/>
                  </a:cubicBezTo>
                  <a:cubicBezTo>
                    <a:pt x="3780" y="0"/>
                    <a:pt x="4320" y="424"/>
                    <a:pt x="4320" y="1694"/>
                  </a:cubicBezTo>
                  <a:cubicBezTo>
                    <a:pt x="4320" y="13553"/>
                    <a:pt x="4320" y="13553"/>
                    <a:pt x="4320" y="13553"/>
                  </a:cubicBezTo>
                  <a:cubicBezTo>
                    <a:pt x="16740" y="2965"/>
                    <a:pt x="16740" y="2965"/>
                    <a:pt x="16740" y="2965"/>
                  </a:cubicBezTo>
                  <a:cubicBezTo>
                    <a:pt x="16740" y="1694"/>
                    <a:pt x="16740" y="1694"/>
                    <a:pt x="16740" y="1694"/>
                  </a:cubicBezTo>
                  <a:cubicBezTo>
                    <a:pt x="16740" y="424"/>
                    <a:pt x="17820" y="0"/>
                    <a:pt x="19440" y="0"/>
                  </a:cubicBezTo>
                  <a:cubicBezTo>
                    <a:pt x="20520" y="0"/>
                    <a:pt x="21600" y="424"/>
                    <a:pt x="21600" y="1694"/>
                  </a:cubicBezTo>
                  <a:cubicBezTo>
                    <a:pt x="21600" y="19906"/>
                    <a:pt x="21600" y="19906"/>
                    <a:pt x="21600" y="19906"/>
                  </a:cubicBezTo>
                  <a:cubicBezTo>
                    <a:pt x="21600" y="20753"/>
                    <a:pt x="20520" y="21600"/>
                    <a:pt x="19440" y="21600"/>
                  </a:cubicBezTo>
                  <a:cubicBezTo>
                    <a:pt x="17820" y="21600"/>
                    <a:pt x="16740" y="20753"/>
                    <a:pt x="16740" y="19906"/>
                  </a:cubicBezTo>
                  <a:cubicBezTo>
                    <a:pt x="16740" y="7624"/>
                    <a:pt x="16740" y="7624"/>
                    <a:pt x="16740" y="7624"/>
                  </a:cubicBezTo>
                  <a:cubicBezTo>
                    <a:pt x="4320" y="18635"/>
                    <a:pt x="4320" y="18635"/>
                    <a:pt x="4320" y="18635"/>
                  </a:cubicBezTo>
                  <a:lnTo>
                    <a:pt x="4320" y="19906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2"/>
            <p:cNvSpPr/>
            <p:nvPr/>
          </p:nvSpPr>
          <p:spPr>
            <a:xfrm>
              <a:off x="2280448" y="406585"/>
              <a:ext cx="118359" cy="18721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8000" y="16442"/>
                  </a:moveTo>
                  <a:cubicBezTo>
                    <a:pt x="1800" y="16442"/>
                    <a:pt x="1800" y="16442"/>
                    <a:pt x="1800" y="16442"/>
                  </a:cubicBezTo>
                  <a:cubicBezTo>
                    <a:pt x="900" y="16442"/>
                    <a:pt x="0" y="15797"/>
                    <a:pt x="0" y="15152"/>
                  </a:cubicBezTo>
                  <a:cubicBezTo>
                    <a:pt x="0" y="1290"/>
                    <a:pt x="0" y="1290"/>
                    <a:pt x="0" y="1290"/>
                  </a:cubicBezTo>
                  <a:cubicBezTo>
                    <a:pt x="0" y="322"/>
                    <a:pt x="900" y="0"/>
                    <a:pt x="2250" y="0"/>
                  </a:cubicBezTo>
                  <a:cubicBezTo>
                    <a:pt x="3150" y="0"/>
                    <a:pt x="4050" y="322"/>
                    <a:pt x="4050" y="1290"/>
                  </a:cubicBezTo>
                  <a:cubicBezTo>
                    <a:pt x="4050" y="13863"/>
                    <a:pt x="4050" y="13863"/>
                    <a:pt x="4050" y="13863"/>
                  </a:cubicBezTo>
                  <a:cubicBezTo>
                    <a:pt x="13500" y="13863"/>
                    <a:pt x="13500" y="13863"/>
                    <a:pt x="13500" y="13863"/>
                  </a:cubicBezTo>
                  <a:cubicBezTo>
                    <a:pt x="13500" y="1290"/>
                    <a:pt x="13500" y="1290"/>
                    <a:pt x="13500" y="1290"/>
                  </a:cubicBezTo>
                  <a:cubicBezTo>
                    <a:pt x="13500" y="322"/>
                    <a:pt x="14400" y="0"/>
                    <a:pt x="15750" y="0"/>
                  </a:cubicBezTo>
                  <a:cubicBezTo>
                    <a:pt x="16650" y="0"/>
                    <a:pt x="17550" y="322"/>
                    <a:pt x="17550" y="1290"/>
                  </a:cubicBezTo>
                  <a:cubicBezTo>
                    <a:pt x="17550" y="13863"/>
                    <a:pt x="17550" y="13863"/>
                    <a:pt x="17550" y="13863"/>
                  </a:cubicBezTo>
                  <a:cubicBezTo>
                    <a:pt x="19800" y="13863"/>
                    <a:pt x="19800" y="13863"/>
                    <a:pt x="19800" y="13863"/>
                  </a:cubicBezTo>
                  <a:cubicBezTo>
                    <a:pt x="20700" y="13863"/>
                    <a:pt x="21600" y="14185"/>
                    <a:pt x="21600" y="14830"/>
                  </a:cubicBezTo>
                  <a:cubicBezTo>
                    <a:pt x="21600" y="20310"/>
                    <a:pt x="21600" y="20310"/>
                    <a:pt x="21600" y="20310"/>
                  </a:cubicBezTo>
                  <a:cubicBezTo>
                    <a:pt x="21600" y="20955"/>
                    <a:pt x="20700" y="21600"/>
                    <a:pt x="19800" y="21600"/>
                  </a:cubicBezTo>
                  <a:cubicBezTo>
                    <a:pt x="18450" y="21600"/>
                    <a:pt x="18000" y="20955"/>
                    <a:pt x="18000" y="20310"/>
                  </a:cubicBezTo>
                  <a:lnTo>
                    <a:pt x="18000" y="16442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2"/>
            <p:cNvSpPr/>
            <p:nvPr/>
          </p:nvSpPr>
          <p:spPr>
            <a:xfrm>
              <a:off x="2420476" y="406585"/>
              <a:ext cx="96687" cy="14183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860" y="19906"/>
                  </a:moveTo>
                  <a:cubicBezTo>
                    <a:pt x="4860" y="20753"/>
                    <a:pt x="3780" y="21600"/>
                    <a:pt x="2160" y="21600"/>
                  </a:cubicBezTo>
                  <a:cubicBezTo>
                    <a:pt x="540" y="21600"/>
                    <a:pt x="0" y="20753"/>
                    <a:pt x="0" y="19906"/>
                  </a:cubicBezTo>
                  <a:cubicBezTo>
                    <a:pt x="0" y="1694"/>
                    <a:pt x="0" y="1694"/>
                    <a:pt x="0" y="1694"/>
                  </a:cubicBezTo>
                  <a:cubicBezTo>
                    <a:pt x="0" y="424"/>
                    <a:pt x="1080" y="0"/>
                    <a:pt x="2160" y="0"/>
                  </a:cubicBezTo>
                  <a:cubicBezTo>
                    <a:pt x="3780" y="0"/>
                    <a:pt x="4860" y="424"/>
                    <a:pt x="4860" y="1694"/>
                  </a:cubicBezTo>
                  <a:cubicBezTo>
                    <a:pt x="4860" y="13553"/>
                    <a:pt x="4860" y="13553"/>
                    <a:pt x="4860" y="13553"/>
                  </a:cubicBezTo>
                  <a:cubicBezTo>
                    <a:pt x="16740" y="2965"/>
                    <a:pt x="16740" y="2965"/>
                    <a:pt x="16740" y="2965"/>
                  </a:cubicBezTo>
                  <a:cubicBezTo>
                    <a:pt x="16740" y="1694"/>
                    <a:pt x="16740" y="1694"/>
                    <a:pt x="16740" y="1694"/>
                  </a:cubicBezTo>
                  <a:cubicBezTo>
                    <a:pt x="16740" y="424"/>
                    <a:pt x="17820" y="0"/>
                    <a:pt x="19440" y="0"/>
                  </a:cubicBezTo>
                  <a:cubicBezTo>
                    <a:pt x="20520" y="0"/>
                    <a:pt x="21600" y="424"/>
                    <a:pt x="21600" y="1694"/>
                  </a:cubicBezTo>
                  <a:cubicBezTo>
                    <a:pt x="21600" y="19906"/>
                    <a:pt x="21600" y="19906"/>
                    <a:pt x="21600" y="19906"/>
                  </a:cubicBezTo>
                  <a:cubicBezTo>
                    <a:pt x="21600" y="20753"/>
                    <a:pt x="20520" y="21600"/>
                    <a:pt x="19440" y="21600"/>
                  </a:cubicBezTo>
                  <a:cubicBezTo>
                    <a:pt x="17820" y="21600"/>
                    <a:pt x="16740" y="20753"/>
                    <a:pt x="16740" y="19906"/>
                  </a:cubicBezTo>
                  <a:cubicBezTo>
                    <a:pt x="16740" y="7624"/>
                    <a:pt x="16740" y="7624"/>
                    <a:pt x="16740" y="7624"/>
                  </a:cubicBezTo>
                  <a:cubicBezTo>
                    <a:pt x="4860" y="18635"/>
                    <a:pt x="4860" y="18635"/>
                    <a:pt x="4860" y="18635"/>
                  </a:cubicBezTo>
                  <a:lnTo>
                    <a:pt x="4860" y="19906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2"/>
            <p:cNvSpPr/>
            <p:nvPr/>
          </p:nvSpPr>
          <p:spPr>
            <a:xfrm>
              <a:off x="2547168" y="404693"/>
              <a:ext cx="105022" cy="1437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088" y="21600"/>
                  </a:moveTo>
                  <a:cubicBezTo>
                    <a:pt x="18586" y="21600"/>
                    <a:pt x="17079" y="21185"/>
                    <a:pt x="16577" y="20769"/>
                  </a:cubicBezTo>
                  <a:cubicBezTo>
                    <a:pt x="16074" y="20354"/>
                    <a:pt x="16074" y="19938"/>
                    <a:pt x="15572" y="19523"/>
                  </a:cubicBezTo>
                  <a:cubicBezTo>
                    <a:pt x="14065" y="21185"/>
                    <a:pt x="11051" y="21600"/>
                    <a:pt x="8540" y="21600"/>
                  </a:cubicBezTo>
                  <a:cubicBezTo>
                    <a:pt x="2512" y="21600"/>
                    <a:pt x="0" y="19108"/>
                    <a:pt x="0" y="15369"/>
                  </a:cubicBezTo>
                  <a:cubicBezTo>
                    <a:pt x="0" y="15369"/>
                    <a:pt x="0" y="15369"/>
                    <a:pt x="0" y="15369"/>
                  </a:cubicBezTo>
                  <a:cubicBezTo>
                    <a:pt x="0" y="11631"/>
                    <a:pt x="2512" y="9138"/>
                    <a:pt x="9042" y="9138"/>
                  </a:cubicBezTo>
                  <a:cubicBezTo>
                    <a:pt x="15070" y="9138"/>
                    <a:pt x="15070" y="9138"/>
                    <a:pt x="15070" y="9138"/>
                  </a:cubicBezTo>
                  <a:cubicBezTo>
                    <a:pt x="15070" y="8308"/>
                    <a:pt x="15070" y="8308"/>
                    <a:pt x="15070" y="8308"/>
                  </a:cubicBezTo>
                  <a:cubicBezTo>
                    <a:pt x="15070" y="4985"/>
                    <a:pt x="14065" y="3323"/>
                    <a:pt x="9544" y="3323"/>
                  </a:cubicBezTo>
                  <a:cubicBezTo>
                    <a:pt x="7535" y="3323"/>
                    <a:pt x="6028" y="3738"/>
                    <a:pt x="4521" y="4154"/>
                  </a:cubicBezTo>
                  <a:cubicBezTo>
                    <a:pt x="4019" y="4569"/>
                    <a:pt x="4019" y="4569"/>
                    <a:pt x="3516" y="4569"/>
                  </a:cubicBezTo>
                  <a:cubicBezTo>
                    <a:pt x="2512" y="4569"/>
                    <a:pt x="1507" y="3738"/>
                    <a:pt x="1507" y="2908"/>
                  </a:cubicBezTo>
                  <a:cubicBezTo>
                    <a:pt x="1507" y="2492"/>
                    <a:pt x="2009" y="2077"/>
                    <a:pt x="2512" y="1662"/>
                  </a:cubicBezTo>
                  <a:cubicBezTo>
                    <a:pt x="4521" y="415"/>
                    <a:pt x="7033" y="0"/>
                    <a:pt x="10047" y="0"/>
                  </a:cubicBezTo>
                  <a:cubicBezTo>
                    <a:pt x="17079" y="0"/>
                    <a:pt x="19088" y="2908"/>
                    <a:pt x="19088" y="8308"/>
                  </a:cubicBezTo>
                  <a:cubicBezTo>
                    <a:pt x="19088" y="16200"/>
                    <a:pt x="19088" y="16200"/>
                    <a:pt x="19088" y="16200"/>
                  </a:cubicBezTo>
                  <a:cubicBezTo>
                    <a:pt x="19088" y="17862"/>
                    <a:pt x="19591" y="18277"/>
                    <a:pt x="20595" y="18692"/>
                  </a:cubicBezTo>
                  <a:cubicBezTo>
                    <a:pt x="21098" y="19108"/>
                    <a:pt x="21600" y="19523"/>
                    <a:pt x="21600" y="19938"/>
                  </a:cubicBezTo>
                  <a:cubicBezTo>
                    <a:pt x="21600" y="21185"/>
                    <a:pt x="20595" y="21600"/>
                    <a:pt x="19088" y="21600"/>
                  </a:cubicBezTo>
                  <a:close/>
                  <a:moveTo>
                    <a:pt x="15070" y="12046"/>
                  </a:moveTo>
                  <a:cubicBezTo>
                    <a:pt x="9544" y="12046"/>
                    <a:pt x="9544" y="12046"/>
                    <a:pt x="9544" y="12046"/>
                  </a:cubicBezTo>
                  <a:cubicBezTo>
                    <a:pt x="5526" y="12046"/>
                    <a:pt x="4019" y="13708"/>
                    <a:pt x="4019" y="15369"/>
                  </a:cubicBezTo>
                  <a:cubicBezTo>
                    <a:pt x="4019" y="15785"/>
                    <a:pt x="4019" y="15785"/>
                    <a:pt x="4019" y="15785"/>
                  </a:cubicBezTo>
                  <a:cubicBezTo>
                    <a:pt x="4019" y="17446"/>
                    <a:pt x="5526" y="18692"/>
                    <a:pt x="9544" y="18692"/>
                  </a:cubicBezTo>
                  <a:cubicBezTo>
                    <a:pt x="12558" y="18692"/>
                    <a:pt x="15070" y="17446"/>
                    <a:pt x="15070" y="14538"/>
                  </a:cubicBezTo>
                  <a:lnTo>
                    <a:pt x="15070" y="12046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2"/>
            <p:cNvSpPr/>
            <p:nvPr/>
          </p:nvSpPr>
          <p:spPr>
            <a:xfrm>
              <a:off x="2663858" y="406585"/>
              <a:ext cx="98353" cy="14561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440" y="0"/>
                  </a:moveTo>
                  <a:cubicBezTo>
                    <a:pt x="20520" y="0"/>
                    <a:pt x="21600" y="831"/>
                    <a:pt x="21600" y="1662"/>
                  </a:cubicBezTo>
                  <a:cubicBezTo>
                    <a:pt x="21600" y="2492"/>
                    <a:pt x="20520" y="2908"/>
                    <a:pt x="19440" y="2908"/>
                  </a:cubicBezTo>
                  <a:cubicBezTo>
                    <a:pt x="12960" y="2908"/>
                    <a:pt x="12960" y="2908"/>
                    <a:pt x="12960" y="2908"/>
                  </a:cubicBezTo>
                  <a:cubicBezTo>
                    <a:pt x="12960" y="19523"/>
                    <a:pt x="12960" y="19523"/>
                    <a:pt x="12960" y="19523"/>
                  </a:cubicBezTo>
                  <a:cubicBezTo>
                    <a:pt x="12960" y="20769"/>
                    <a:pt x="11880" y="21600"/>
                    <a:pt x="10800" y="21600"/>
                  </a:cubicBezTo>
                  <a:cubicBezTo>
                    <a:pt x="9180" y="21600"/>
                    <a:pt x="8100" y="20769"/>
                    <a:pt x="8100" y="19523"/>
                  </a:cubicBezTo>
                  <a:cubicBezTo>
                    <a:pt x="8100" y="2908"/>
                    <a:pt x="8100" y="2908"/>
                    <a:pt x="8100" y="2908"/>
                  </a:cubicBezTo>
                  <a:cubicBezTo>
                    <a:pt x="1620" y="2908"/>
                    <a:pt x="1620" y="2908"/>
                    <a:pt x="1620" y="2908"/>
                  </a:cubicBezTo>
                  <a:cubicBezTo>
                    <a:pt x="540" y="2908"/>
                    <a:pt x="0" y="2492"/>
                    <a:pt x="0" y="1662"/>
                  </a:cubicBezTo>
                  <a:cubicBezTo>
                    <a:pt x="0" y="831"/>
                    <a:pt x="540" y="0"/>
                    <a:pt x="1620" y="0"/>
                  </a:cubicBezTo>
                  <a:lnTo>
                    <a:pt x="19440" y="0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2"/>
            <p:cNvSpPr/>
            <p:nvPr/>
          </p:nvSpPr>
          <p:spPr>
            <a:xfrm>
              <a:off x="2782214" y="406585"/>
              <a:ext cx="100020" cy="14183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4741" y="19906"/>
                  </a:moveTo>
                  <a:cubicBezTo>
                    <a:pt x="4741" y="20753"/>
                    <a:pt x="3688" y="21600"/>
                    <a:pt x="2107" y="21600"/>
                  </a:cubicBezTo>
                  <a:cubicBezTo>
                    <a:pt x="1054" y="21600"/>
                    <a:pt x="0" y="20753"/>
                    <a:pt x="0" y="19906"/>
                  </a:cubicBezTo>
                  <a:cubicBezTo>
                    <a:pt x="0" y="1694"/>
                    <a:pt x="0" y="1694"/>
                    <a:pt x="0" y="1694"/>
                  </a:cubicBezTo>
                  <a:cubicBezTo>
                    <a:pt x="0" y="424"/>
                    <a:pt x="1054" y="0"/>
                    <a:pt x="2107" y="0"/>
                  </a:cubicBezTo>
                  <a:cubicBezTo>
                    <a:pt x="3688" y="0"/>
                    <a:pt x="4741" y="424"/>
                    <a:pt x="4741" y="1694"/>
                  </a:cubicBezTo>
                  <a:cubicBezTo>
                    <a:pt x="4741" y="13553"/>
                    <a:pt x="4741" y="13553"/>
                    <a:pt x="4741" y="13553"/>
                  </a:cubicBezTo>
                  <a:cubicBezTo>
                    <a:pt x="16859" y="2965"/>
                    <a:pt x="16859" y="2965"/>
                    <a:pt x="16859" y="2965"/>
                  </a:cubicBezTo>
                  <a:cubicBezTo>
                    <a:pt x="16859" y="1694"/>
                    <a:pt x="16859" y="1694"/>
                    <a:pt x="16859" y="1694"/>
                  </a:cubicBezTo>
                  <a:cubicBezTo>
                    <a:pt x="16859" y="424"/>
                    <a:pt x="17912" y="0"/>
                    <a:pt x="18966" y="0"/>
                  </a:cubicBezTo>
                  <a:cubicBezTo>
                    <a:pt x="20546" y="0"/>
                    <a:pt x="21600" y="424"/>
                    <a:pt x="21600" y="1694"/>
                  </a:cubicBezTo>
                  <a:cubicBezTo>
                    <a:pt x="21600" y="19906"/>
                    <a:pt x="21600" y="19906"/>
                    <a:pt x="21600" y="19906"/>
                  </a:cubicBezTo>
                  <a:cubicBezTo>
                    <a:pt x="21600" y="20753"/>
                    <a:pt x="20546" y="21600"/>
                    <a:pt x="18966" y="21600"/>
                  </a:cubicBezTo>
                  <a:cubicBezTo>
                    <a:pt x="17912" y="21600"/>
                    <a:pt x="16859" y="20753"/>
                    <a:pt x="16859" y="19906"/>
                  </a:cubicBezTo>
                  <a:cubicBezTo>
                    <a:pt x="16859" y="7624"/>
                    <a:pt x="16859" y="7624"/>
                    <a:pt x="16859" y="7624"/>
                  </a:cubicBezTo>
                  <a:cubicBezTo>
                    <a:pt x="4741" y="18635"/>
                    <a:pt x="4741" y="18635"/>
                    <a:pt x="4741" y="18635"/>
                  </a:cubicBezTo>
                  <a:lnTo>
                    <a:pt x="4741" y="19906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2"/>
            <p:cNvSpPr/>
            <p:nvPr/>
          </p:nvSpPr>
          <p:spPr>
            <a:xfrm>
              <a:off x="2917241" y="406585"/>
              <a:ext cx="86685" cy="14183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000" y="21600"/>
                  </a:moveTo>
                  <a:cubicBezTo>
                    <a:pt x="1200" y="21600"/>
                    <a:pt x="0" y="20753"/>
                    <a:pt x="0" y="19482"/>
                  </a:cubicBezTo>
                  <a:cubicBezTo>
                    <a:pt x="0" y="1694"/>
                    <a:pt x="0" y="1694"/>
                    <a:pt x="0" y="1694"/>
                  </a:cubicBezTo>
                  <a:cubicBezTo>
                    <a:pt x="0" y="847"/>
                    <a:pt x="1200" y="0"/>
                    <a:pt x="3000" y="0"/>
                  </a:cubicBezTo>
                  <a:cubicBezTo>
                    <a:pt x="11400" y="0"/>
                    <a:pt x="11400" y="0"/>
                    <a:pt x="11400" y="0"/>
                  </a:cubicBezTo>
                  <a:cubicBezTo>
                    <a:pt x="18000" y="0"/>
                    <a:pt x="20400" y="2541"/>
                    <a:pt x="20400" y="5506"/>
                  </a:cubicBezTo>
                  <a:cubicBezTo>
                    <a:pt x="20400" y="6353"/>
                    <a:pt x="20400" y="6353"/>
                    <a:pt x="20400" y="6353"/>
                  </a:cubicBezTo>
                  <a:cubicBezTo>
                    <a:pt x="20400" y="7624"/>
                    <a:pt x="19800" y="9318"/>
                    <a:pt x="17400" y="10165"/>
                  </a:cubicBezTo>
                  <a:cubicBezTo>
                    <a:pt x="21000" y="11435"/>
                    <a:pt x="21600" y="13129"/>
                    <a:pt x="21600" y="14824"/>
                  </a:cubicBezTo>
                  <a:cubicBezTo>
                    <a:pt x="21600" y="15671"/>
                    <a:pt x="21600" y="15671"/>
                    <a:pt x="21600" y="15671"/>
                  </a:cubicBezTo>
                  <a:cubicBezTo>
                    <a:pt x="21600" y="19059"/>
                    <a:pt x="19200" y="21600"/>
                    <a:pt x="12000" y="21600"/>
                  </a:cubicBezTo>
                  <a:lnTo>
                    <a:pt x="3000" y="21600"/>
                  </a:lnTo>
                  <a:close/>
                  <a:moveTo>
                    <a:pt x="5400" y="2965"/>
                  </a:moveTo>
                  <a:cubicBezTo>
                    <a:pt x="5400" y="8894"/>
                    <a:pt x="5400" y="8894"/>
                    <a:pt x="5400" y="8894"/>
                  </a:cubicBezTo>
                  <a:cubicBezTo>
                    <a:pt x="10200" y="8894"/>
                    <a:pt x="10200" y="8894"/>
                    <a:pt x="10200" y="8894"/>
                  </a:cubicBezTo>
                  <a:cubicBezTo>
                    <a:pt x="13800" y="8894"/>
                    <a:pt x="15600" y="8047"/>
                    <a:pt x="15600" y="6353"/>
                  </a:cubicBezTo>
                  <a:cubicBezTo>
                    <a:pt x="15600" y="5929"/>
                    <a:pt x="15600" y="5929"/>
                    <a:pt x="15600" y="5929"/>
                  </a:cubicBezTo>
                  <a:cubicBezTo>
                    <a:pt x="15600" y="4235"/>
                    <a:pt x="14400" y="2965"/>
                    <a:pt x="10800" y="2965"/>
                  </a:cubicBezTo>
                  <a:lnTo>
                    <a:pt x="5400" y="2965"/>
                  </a:lnTo>
                  <a:close/>
                  <a:moveTo>
                    <a:pt x="5400" y="12282"/>
                  </a:moveTo>
                  <a:cubicBezTo>
                    <a:pt x="5400" y="18212"/>
                    <a:pt x="5400" y="18212"/>
                    <a:pt x="5400" y="18212"/>
                  </a:cubicBezTo>
                  <a:cubicBezTo>
                    <a:pt x="12000" y="18212"/>
                    <a:pt x="12000" y="18212"/>
                    <a:pt x="12000" y="18212"/>
                  </a:cubicBezTo>
                  <a:cubicBezTo>
                    <a:pt x="15600" y="18212"/>
                    <a:pt x="16800" y="17365"/>
                    <a:pt x="16800" y="15671"/>
                  </a:cubicBezTo>
                  <a:cubicBezTo>
                    <a:pt x="16800" y="14824"/>
                    <a:pt x="16800" y="14824"/>
                    <a:pt x="16800" y="14824"/>
                  </a:cubicBezTo>
                  <a:cubicBezTo>
                    <a:pt x="16800" y="13129"/>
                    <a:pt x="15000" y="12282"/>
                    <a:pt x="11400" y="12282"/>
                  </a:cubicBezTo>
                  <a:lnTo>
                    <a:pt x="5400" y="12282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2"/>
            <p:cNvSpPr/>
            <p:nvPr/>
          </p:nvSpPr>
          <p:spPr>
            <a:xfrm>
              <a:off x="3028930" y="404693"/>
              <a:ext cx="105021" cy="14372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591" y="21600"/>
                  </a:moveTo>
                  <a:cubicBezTo>
                    <a:pt x="18586" y="21600"/>
                    <a:pt x="17581" y="21185"/>
                    <a:pt x="17079" y="20769"/>
                  </a:cubicBezTo>
                  <a:cubicBezTo>
                    <a:pt x="16577" y="20354"/>
                    <a:pt x="16074" y="19938"/>
                    <a:pt x="16074" y="19523"/>
                  </a:cubicBezTo>
                  <a:cubicBezTo>
                    <a:pt x="14065" y="21185"/>
                    <a:pt x="11051" y="21600"/>
                    <a:pt x="9042" y="21600"/>
                  </a:cubicBezTo>
                  <a:cubicBezTo>
                    <a:pt x="2512" y="21600"/>
                    <a:pt x="0" y="19108"/>
                    <a:pt x="0" y="15369"/>
                  </a:cubicBezTo>
                  <a:cubicBezTo>
                    <a:pt x="0" y="15369"/>
                    <a:pt x="0" y="15369"/>
                    <a:pt x="0" y="15369"/>
                  </a:cubicBezTo>
                  <a:cubicBezTo>
                    <a:pt x="0" y="11631"/>
                    <a:pt x="3014" y="9138"/>
                    <a:pt x="9544" y="9138"/>
                  </a:cubicBezTo>
                  <a:cubicBezTo>
                    <a:pt x="15070" y="9138"/>
                    <a:pt x="15070" y="9138"/>
                    <a:pt x="15070" y="9138"/>
                  </a:cubicBezTo>
                  <a:cubicBezTo>
                    <a:pt x="15070" y="8308"/>
                    <a:pt x="15070" y="8308"/>
                    <a:pt x="15070" y="8308"/>
                  </a:cubicBezTo>
                  <a:cubicBezTo>
                    <a:pt x="15070" y="4985"/>
                    <a:pt x="14065" y="3323"/>
                    <a:pt x="10047" y="3323"/>
                  </a:cubicBezTo>
                  <a:cubicBezTo>
                    <a:pt x="7535" y="3323"/>
                    <a:pt x="6028" y="3738"/>
                    <a:pt x="4521" y="4154"/>
                  </a:cubicBezTo>
                  <a:cubicBezTo>
                    <a:pt x="4521" y="4569"/>
                    <a:pt x="4019" y="4569"/>
                    <a:pt x="3516" y="4569"/>
                  </a:cubicBezTo>
                  <a:cubicBezTo>
                    <a:pt x="2512" y="4569"/>
                    <a:pt x="2009" y="3738"/>
                    <a:pt x="2009" y="2908"/>
                  </a:cubicBezTo>
                  <a:cubicBezTo>
                    <a:pt x="2009" y="2492"/>
                    <a:pt x="2009" y="2077"/>
                    <a:pt x="2512" y="1662"/>
                  </a:cubicBezTo>
                  <a:cubicBezTo>
                    <a:pt x="4521" y="415"/>
                    <a:pt x="7535" y="0"/>
                    <a:pt x="10047" y="0"/>
                  </a:cubicBezTo>
                  <a:cubicBezTo>
                    <a:pt x="17079" y="0"/>
                    <a:pt x="19591" y="2908"/>
                    <a:pt x="19591" y="8308"/>
                  </a:cubicBezTo>
                  <a:cubicBezTo>
                    <a:pt x="19591" y="16200"/>
                    <a:pt x="19591" y="16200"/>
                    <a:pt x="19591" y="16200"/>
                  </a:cubicBezTo>
                  <a:cubicBezTo>
                    <a:pt x="19591" y="17862"/>
                    <a:pt x="20093" y="18277"/>
                    <a:pt x="20595" y="18692"/>
                  </a:cubicBezTo>
                  <a:cubicBezTo>
                    <a:pt x="21600" y="19108"/>
                    <a:pt x="21600" y="19523"/>
                    <a:pt x="21600" y="19938"/>
                  </a:cubicBezTo>
                  <a:cubicBezTo>
                    <a:pt x="21600" y="21185"/>
                    <a:pt x="20595" y="21600"/>
                    <a:pt x="19591" y="21600"/>
                  </a:cubicBezTo>
                  <a:close/>
                  <a:moveTo>
                    <a:pt x="15070" y="12046"/>
                  </a:moveTo>
                  <a:cubicBezTo>
                    <a:pt x="9544" y="12046"/>
                    <a:pt x="9544" y="12046"/>
                    <a:pt x="9544" y="12046"/>
                  </a:cubicBezTo>
                  <a:cubicBezTo>
                    <a:pt x="5526" y="12046"/>
                    <a:pt x="4521" y="13708"/>
                    <a:pt x="4521" y="15369"/>
                  </a:cubicBezTo>
                  <a:cubicBezTo>
                    <a:pt x="4521" y="15785"/>
                    <a:pt x="4521" y="15785"/>
                    <a:pt x="4521" y="15785"/>
                  </a:cubicBezTo>
                  <a:cubicBezTo>
                    <a:pt x="4521" y="17446"/>
                    <a:pt x="5526" y="18692"/>
                    <a:pt x="9544" y="18692"/>
                  </a:cubicBezTo>
                  <a:cubicBezTo>
                    <a:pt x="13060" y="18692"/>
                    <a:pt x="15070" y="17446"/>
                    <a:pt x="15070" y="14538"/>
                  </a:cubicBezTo>
                  <a:lnTo>
                    <a:pt x="15070" y="12046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2"/>
            <p:cNvSpPr/>
            <p:nvPr/>
          </p:nvSpPr>
          <p:spPr>
            <a:xfrm>
              <a:off x="13336" y="898313"/>
              <a:ext cx="63344" cy="1039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00" y="21600"/>
                  </a:moveTo>
                  <a:cubicBezTo>
                    <a:pt x="18400" y="21600"/>
                    <a:pt x="17600" y="21046"/>
                    <a:pt x="17600" y="19938"/>
                  </a:cubicBezTo>
                  <a:cubicBezTo>
                    <a:pt x="17600" y="2215"/>
                    <a:pt x="17600" y="2215"/>
                    <a:pt x="17600" y="2215"/>
                  </a:cubicBezTo>
                  <a:cubicBezTo>
                    <a:pt x="4000" y="2215"/>
                    <a:pt x="4000" y="2215"/>
                    <a:pt x="4000" y="2215"/>
                  </a:cubicBezTo>
                  <a:cubicBezTo>
                    <a:pt x="4000" y="19938"/>
                    <a:pt x="4000" y="19938"/>
                    <a:pt x="4000" y="19938"/>
                  </a:cubicBezTo>
                  <a:cubicBezTo>
                    <a:pt x="4000" y="21046"/>
                    <a:pt x="3200" y="21600"/>
                    <a:pt x="1600" y="21600"/>
                  </a:cubicBezTo>
                  <a:cubicBezTo>
                    <a:pt x="800" y="21600"/>
                    <a:pt x="0" y="21046"/>
                    <a:pt x="0" y="19938"/>
                  </a:cubicBezTo>
                  <a:cubicBezTo>
                    <a:pt x="0" y="1108"/>
                    <a:pt x="0" y="1108"/>
                    <a:pt x="0" y="1108"/>
                  </a:cubicBezTo>
                  <a:cubicBezTo>
                    <a:pt x="0" y="554"/>
                    <a:pt x="800" y="0"/>
                    <a:pt x="1600" y="0"/>
                  </a:cubicBezTo>
                  <a:cubicBezTo>
                    <a:pt x="19200" y="0"/>
                    <a:pt x="19200" y="0"/>
                    <a:pt x="19200" y="0"/>
                  </a:cubicBezTo>
                  <a:cubicBezTo>
                    <a:pt x="20800" y="0"/>
                    <a:pt x="21600" y="554"/>
                    <a:pt x="21600" y="1108"/>
                  </a:cubicBezTo>
                  <a:cubicBezTo>
                    <a:pt x="21600" y="19938"/>
                    <a:pt x="21600" y="19938"/>
                    <a:pt x="21600" y="19938"/>
                  </a:cubicBezTo>
                  <a:cubicBezTo>
                    <a:pt x="21600" y="21046"/>
                    <a:pt x="20800" y="21600"/>
                    <a:pt x="19200" y="21600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2"/>
            <p:cNvSpPr/>
            <p:nvPr/>
          </p:nvSpPr>
          <p:spPr>
            <a:xfrm>
              <a:off x="91681" y="928558"/>
              <a:ext cx="53342" cy="9829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209" y="16346"/>
                  </a:moveTo>
                  <a:cubicBezTo>
                    <a:pt x="10330" y="16346"/>
                    <a:pt x="8452" y="15762"/>
                    <a:pt x="6574" y="14595"/>
                  </a:cubicBezTo>
                  <a:cubicBezTo>
                    <a:pt x="6574" y="20432"/>
                    <a:pt x="6574" y="20432"/>
                    <a:pt x="6574" y="20432"/>
                  </a:cubicBezTo>
                  <a:cubicBezTo>
                    <a:pt x="6574" y="21016"/>
                    <a:pt x="5635" y="21600"/>
                    <a:pt x="4696" y="21600"/>
                  </a:cubicBezTo>
                  <a:cubicBezTo>
                    <a:pt x="2817" y="21600"/>
                    <a:pt x="1878" y="21016"/>
                    <a:pt x="1878" y="20432"/>
                  </a:cubicBezTo>
                  <a:cubicBezTo>
                    <a:pt x="1878" y="4086"/>
                    <a:pt x="1878" y="4086"/>
                    <a:pt x="1878" y="4086"/>
                  </a:cubicBezTo>
                  <a:cubicBezTo>
                    <a:pt x="1878" y="2919"/>
                    <a:pt x="1878" y="2335"/>
                    <a:pt x="939" y="2335"/>
                  </a:cubicBezTo>
                  <a:cubicBezTo>
                    <a:pt x="0" y="2335"/>
                    <a:pt x="0" y="1751"/>
                    <a:pt x="0" y="1168"/>
                  </a:cubicBezTo>
                  <a:cubicBezTo>
                    <a:pt x="0" y="584"/>
                    <a:pt x="939" y="0"/>
                    <a:pt x="1878" y="0"/>
                  </a:cubicBezTo>
                  <a:cubicBezTo>
                    <a:pt x="2817" y="0"/>
                    <a:pt x="3757" y="584"/>
                    <a:pt x="4696" y="584"/>
                  </a:cubicBezTo>
                  <a:cubicBezTo>
                    <a:pt x="4696" y="1168"/>
                    <a:pt x="5635" y="1168"/>
                    <a:pt x="5635" y="1751"/>
                  </a:cubicBezTo>
                  <a:cubicBezTo>
                    <a:pt x="7513" y="584"/>
                    <a:pt x="10330" y="0"/>
                    <a:pt x="12209" y="0"/>
                  </a:cubicBezTo>
                  <a:cubicBezTo>
                    <a:pt x="18783" y="0"/>
                    <a:pt x="21600" y="2335"/>
                    <a:pt x="21600" y="6422"/>
                  </a:cubicBezTo>
                  <a:cubicBezTo>
                    <a:pt x="21600" y="9341"/>
                    <a:pt x="21600" y="9341"/>
                    <a:pt x="21600" y="9341"/>
                  </a:cubicBezTo>
                  <a:cubicBezTo>
                    <a:pt x="21600" y="13427"/>
                    <a:pt x="18783" y="16346"/>
                    <a:pt x="12209" y="16346"/>
                  </a:cubicBezTo>
                  <a:close/>
                  <a:moveTo>
                    <a:pt x="16904" y="6422"/>
                  </a:moveTo>
                  <a:cubicBezTo>
                    <a:pt x="16904" y="3503"/>
                    <a:pt x="15965" y="2335"/>
                    <a:pt x="11270" y="2335"/>
                  </a:cubicBezTo>
                  <a:cubicBezTo>
                    <a:pt x="10330" y="2335"/>
                    <a:pt x="8452" y="2919"/>
                    <a:pt x="6574" y="3503"/>
                  </a:cubicBezTo>
                  <a:cubicBezTo>
                    <a:pt x="6574" y="12259"/>
                    <a:pt x="6574" y="12259"/>
                    <a:pt x="6574" y="12259"/>
                  </a:cubicBezTo>
                  <a:cubicBezTo>
                    <a:pt x="8452" y="13427"/>
                    <a:pt x="10330" y="14011"/>
                    <a:pt x="11270" y="14011"/>
                  </a:cubicBezTo>
                  <a:cubicBezTo>
                    <a:pt x="15026" y="14011"/>
                    <a:pt x="16904" y="12259"/>
                    <a:pt x="16904" y="9341"/>
                  </a:cubicBezTo>
                  <a:lnTo>
                    <a:pt x="16904" y="6422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2"/>
            <p:cNvSpPr/>
            <p:nvPr/>
          </p:nvSpPr>
          <p:spPr>
            <a:xfrm>
              <a:off x="156691" y="928558"/>
              <a:ext cx="51675" cy="7372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0" y="21600"/>
                  </a:moveTo>
                  <a:cubicBezTo>
                    <a:pt x="2945" y="21600"/>
                    <a:pt x="0" y="17743"/>
                    <a:pt x="0" y="13114"/>
                  </a:cubicBezTo>
                  <a:cubicBezTo>
                    <a:pt x="0" y="8486"/>
                    <a:pt x="0" y="8486"/>
                    <a:pt x="0" y="8486"/>
                  </a:cubicBezTo>
                  <a:cubicBezTo>
                    <a:pt x="0" y="3857"/>
                    <a:pt x="2945" y="0"/>
                    <a:pt x="10800" y="0"/>
                  </a:cubicBezTo>
                  <a:cubicBezTo>
                    <a:pt x="17673" y="0"/>
                    <a:pt x="21600" y="3857"/>
                    <a:pt x="21600" y="8486"/>
                  </a:cubicBezTo>
                  <a:cubicBezTo>
                    <a:pt x="21600" y="13114"/>
                    <a:pt x="21600" y="13114"/>
                    <a:pt x="21600" y="13114"/>
                  </a:cubicBezTo>
                  <a:cubicBezTo>
                    <a:pt x="21600" y="17743"/>
                    <a:pt x="17673" y="21600"/>
                    <a:pt x="10800" y="21600"/>
                  </a:cubicBezTo>
                  <a:close/>
                  <a:moveTo>
                    <a:pt x="16691" y="8486"/>
                  </a:moveTo>
                  <a:cubicBezTo>
                    <a:pt x="16691" y="5400"/>
                    <a:pt x="14727" y="3857"/>
                    <a:pt x="10800" y="3857"/>
                  </a:cubicBezTo>
                  <a:cubicBezTo>
                    <a:pt x="6873" y="3857"/>
                    <a:pt x="4909" y="5400"/>
                    <a:pt x="4909" y="8486"/>
                  </a:cubicBezTo>
                  <a:cubicBezTo>
                    <a:pt x="4909" y="13114"/>
                    <a:pt x="4909" y="13114"/>
                    <a:pt x="4909" y="13114"/>
                  </a:cubicBezTo>
                  <a:cubicBezTo>
                    <a:pt x="4909" y="16200"/>
                    <a:pt x="6873" y="17743"/>
                    <a:pt x="10800" y="17743"/>
                  </a:cubicBezTo>
                  <a:cubicBezTo>
                    <a:pt x="14727" y="17743"/>
                    <a:pt x="16691" y="16200"/>
                    <a:pt x="16691" y="13114"/>
                  </a:cubicBezTo>
                  <a:lnTo>
                    <a:pt x="16691" y="8486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2"/>
            <p:cNvSpPr/>
            <p:nvPr/>
          </p:nvSpPr>
          <p:spPr>
            <a:xfrm>
              <a:off x="221700" y="928558"/>
              <a:ext cx="42005" cy="73725"/>
            </a:xfrm>
            <a:custGeom>
              <a:avLst/>
              <a:gdLst/>
              <a:ahLst/>
              <a:cxnLst/>
              <a:rect l="l" t="t" r="r" b="b"/>
              <a:pathLst>
                <a:path w="20934" h="21600" extrusionOk="0">
                  <a:moveTo>
                    <a:pt x="18189" y="3857"/>
                  </a:moveTo>
                  <a:cubicBezTo>
                    <a:pt x="15916" y="3857"/>
                    <a:pt x="14779" y="3086"/>
                    <a:pt x="12505" y="3086"/>
                  </a:cubicBezTo>
                  <a:cubicBezTo>
                    <a:pt x="7958" y="3086"/>
                    <a:pt x="5684" y="5400"/>
                    <a:pt x="5684" y="9257"/>
                  </a:cubicBezTo>
                  <a:cubicBezTo>
                    <a:pt x="5684" y="12343"/>
                    <a:pt x="5684" y="12343"/>
                    <a:pt x="5684" y="12343"/>
                  </a:cubicBezTo>
                  <a:cubicBezTo>
                    <a:pt x="5684" y="16200"/>
                    <a:pt x="7958" y="18514"/>
                    <a:pt x="12505" y="18514"/>
                  </a:cubicBezTo>
                  <a:cubicBezTo>
                    <a:pt x="13642" y="18514"/>
                    <a:pt x="15916" y="17743"/>
                    <a:pt x="18189" y="16971"/>
                  </a:cubicBezTo>
                  <a:cubicBezTo>
                    <a:pt x="19326" y="16971"/>
                    <a:pt x="20463" y="16971"/>
                    <a:pt x="20463" y="17743"/>
                  </a:cubicBezTo>
                  <a:cubicBezTo>
                    <a:pt x="21600" y="19286"/>
                    <a:pt x="20463" y="20057"/>
                    <a:pt x="19326" y="20057"/>
                  </a:cubicBezTo>
                  <a:cubicBezTo>
                    <a:pt x="17053" y="20829"/>
                    <a:pt x="14779" y="21600"/>
                    <a:pt x="12505" y="21600"/>
                  </a:cubicBezTo>
                  <a:cubicBezTo>
                    <a:pt x="3411" y="21600"/>
                    <a:pt x="0" y="17743"/>
                    <a:pt x="0" y="12343"/>
                  </a:cubicBezTo>
                  <a:cubicBezTo>
                    <a:pt x="0" y="9257"/>
                    <a:pt x="0" y="9257"/>
                    <a:pt x="0" y="9257"/>
                  </a:cubicBezTo>
                  <a:cubicBezTo>
                    <a:pt x="0" y="4629"/>
                    <a:pt x="4547" y="0"/>
                    <a:pt x="12505" y="0"/>
                  </a:cubicBezTo>
                  <a:cubicBezTo>
                    <a:pt x="14779" y="0"/>
                    <a:pt x="17053" y="771"/>
                    <a:pt x="19326" y="1543"/>
                  </a:cubicBezTo>
                  <a:cubicBezTo>
                    <a:pt x="20463" y="1543"/>
                    <a:pt x="21600" y="2314"/>
                    <a:pt x="20463" y="3086"/>
                  </a:cubicBezTo>
                  <a:cubicBezTo>
                    <a:pt x="20463" y="3857"/>
                    <a:pt x="19326" y="4629"/>
                    <a:pt x="18189" y="3857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2"/>
            <p:cNvSpPr/>
            <p:nvPr/>
          </p:nvSpPr>
          <p:spPr>
            <a:xfrm>
              <a:off x="268374" y="930448"/>
              <a:ext cx="50008" cy="718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543" y="0"/>
                  </a:moveTo>
                  <a:cubicBezTo>
                    <a:pt x="20571" y="0"/>
                    <a:pt x="21600" y="800"/>
                    <a:pt x="21600" y="1600"/>
                  </a:cubicBezTo>
                  <a:cubicBezTo>
                    <a:pt x="21600" y="2400"/>
                    <a:pt x="20571" y="3200"/>
                    <a:pt x="19543" y="3200"/>
                  </a:cubicBezTo>
                  <a:cubicBezTo>
                    <a:pt x="13371" y="3200"/>
                    <a:pt x="13371" y="3200"/>
                    <a:pt x="13371" y="3200"/>
                  </a:cubicBezTo>
                  <a:cubicBezTo>
                    <a:pt x="13371" y="19200"/>
                    <a:pt x="13371" y="19200"/>
                    <a:pt x="13371" y="19200"/>
                  </a:cubicBezTo>
                  <a:cubicBezTo>
                    <a:pt x="13371" y="20800"/>
                    <a:pt x="12343" y="21600"/>
                    <a:pt x="11314" y="21600"/>
                  </a:cubicBezTo>
                  <a:cubicBezTo>
                    <a:pt x="9257" y="21600"/>
                    <a:pt x="8229" y="20800"/>
                    <a:pt x="8229" y="19200"/>
                  </a:cubicBezTo>
                  <a:cubicBezTo>
                    <a:pt x="8229" y="3200"/>
                    <a:pt x="8229" y="3200"/>
                    <a:pt x="8229" y="3200"/>
                  </a:cubicBezTo>
                  <a:cubicBezTo>
                    <a:pt x="2057" y="3200"/>
                    <a:pt x="2057" y="3200"/>
                    <a:pt x="2057" y="3200"/>
                  </a:cubicBezTo>
                  <a:cubicBezTo>
                    <a:pt x="1029" y="3200"/>
                    <a:pt x="0" y="2400"/>
                    <a:pt x="0" y="1600"/>
                  </a:cubicBezTo>
                  <a:cubicBezTo>
                    <a:pt x="0" y="800"/>
                    <a:pt x="1029" y="0"/>
                    <a:pt x="2057" y="0"/>
                  </a:cubicBezTo>
                  <a:lnTo>
                    <a:pt x="19543" y="0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2"/>
            <p:cNvSpPr/>
            <p:nvPr/>
          </p:nvSpPr>
          <p:spPr>
            <a:xfrm>
              <a:off x="321716" y="928558"/>
              <a:ext cx="55009" cy="9829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3148" y="16346"/>
                  </a:moveTo>
                  <a:cubicBezTo>
                    <a:pt x="11270" y="16346"/>
                    <a:pt x="8452" y="15762"/>
                    <a:pt x="6574" y="14595"/>
                  </a:cubicBezTo>
                  <a:cubicBezTo>
                    <a:pt x="6574" y="20432"/>
                    <a:pt x="6574" y="20432"/>
                    <a:pt x="6574" y="20432"/>
                  </a:cubicBezTo>
                  <a:cubicBezTo>
                    <a:pt x="6574" y="21016"/>
                    <a:pt x="5635" y="21600"/>
                    <a:pt x="4696" y="21600"/>
                  </a:cubicBezTo>
                  <a:cubicBezTo>
                    <a:pt x="3757" y="21600"/>
                    <a:pt x="2817" y="21016"/>
                    <a:pt x="2817" y="20432"/>
                  </a:cubicBezTo>
                  <a:cubicBezTo>
                    <a:pt x="2817" y="4086"/>
                    <a:pt x="2817" y="4086"/>
                    <a:pt x="2817" y="4086"/>
                  </a:cubicBezTo>
                  <a:cubicBezTo>
                    <a:pt x="2817" y="2919"/>
                    <a:pt x="1878" y="2335"/>
                    <a:pt x="939" y="2335"/>
                  </a:cubicBezTo>
                  <a:cubicBezTo>
                    <a:pt x="939" y="2335"/>
                    <a:pt x="0" y="1751"/>
                    <a:pt x="0" y="1168"/>
                  </a:cubicBezTo>
                  <a:cubicBezTo>
                    <a:pt x="0" y="584"/>
                    <a:pt x="939" y="0"/>
                    <a:pt x="2817" y="0"/>
                  </a:cubicBezTo>
                  <a:cubicBezTo>
                    <a:pt x="2817" y="0"/>
                    <a:pt x="3757" y="584"/>
                    <a:pt x="4696" y="584"/>
                  </a:cubicBezTo>
                  <a:cubicBezTo>
                    <a:pt x="5635" y="1168"/>
                    <a:pt x="5635" y="1168"/>
                    <a:pt x="5635" y="1751"/>
                  </a:cubicBezTo>
                  <a:cubicBezTo>
                    <a:pt x="7513" y="584"/>
                    <a:pt x="10330" y="0"/>
                    <a:pt x="12209" y="0"/>
                  </a:cubicBezTo>
                  <a:cubicBezTo>
                    <a:pt x="18783" y="0"/>
                    <a:pt x="21600" y="2335"/>
                    <a:pt x="21600" y="6422"/>
                  </a:cubicBezTo>
                  <a:cubicBezTo>
                    <a:pt x="21600" y="9341"/>
                    <a:pt x="21600" y="9341"/>
                    <a:pt x="21600" y="9341"/>
                  </a:cubicBezTo>
                  <a:cubicBezTo>
                    <a:pt x="21600" y="13427"/>
                    <a:pt x="18783" y="16346"/>
                    <a:pt x="13148" y="16346"/>
                  </a:cubicBezTo>
                  <a:close/>
                  <a:moveTo>
                    <a:pt x="16904" y="6422"/>
                  </a:moveTo>
                  <a:cubicBezTo>
                    <a:pt x="16904" y="3503"/>
                    <a:pt x="15965" y="2335"/>
                    <a:pt x="12209" y="2335"/>
                  </a:cubicBezTo>
                  <a:cubicBezTo>
                    <a:pt x="10330" y="2335"/>
                    <a:pt x="8452" y="2919"/>
                    <a:pt x="6574" y="3503"/>
                  </a:cubicBezTo>
                  <a:cubicBezTo>
                    <a:pt x="6574" y="12259"/>
                    <a:pt x="6574" y="12259"/>
                    <a:pt x="6574" y="12259"/>
                  </a:cubicBezTo>
                  <a:cubicBezTo>
                    <a:pt x="8452" y="13427"/>
                    <a:pt x="10330" y="14011"/>
                    <a:pt x="12209" y="14011"/>
                  </a:cubicBezTo>
                  <a:cubicBezTo>
                    <a:pt x="15965" y="14011"/>
                    <a:pt x="16904" y="12259"/>
                    <a:pt x="16904" y="9341"/>
                  </a:cubicBezTo>
                  <a:lnTo>
                    <a:pt x="16904" y="6422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2"/>
            <p:cNvSpPr/>
            <p:nvPr/>
          </p:nvSpPr>
          <p:spPr>
            <a:xfrm>
              <a:off x="388392" y="928558"/>
              <a:ext cx="51675" cy="7372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636" y="21600"/>
                  </a:moveTo>
                  <a:cubicBezTo>
                    <a:pt x="18655" y="21600"/>
                    <a:pt x="17673" y="20829"/>
                    <a:pt x="16691" y="20057"/>
                  </a:cubicBezTo>
                  <a:cubicBezTo>
                    <a:pt x="16691" y="20057"/>
                    <a:pt x="16691" y="19286"/>
                    <a:pt x="15709" y="19286"/>
                  </a:cubicBezTo>
                  <a:cubicBezTo>
                    <a:pt x="13745" y="20829"/>
                    <a:pt x="10800" y="21600"/>
                    <a:pt x="8836" y="21600"/>
                  </a:cubicBezTo>
                  <a:cubicBezTo>
                    <a:pt x="2945" y="21600"/>
                    <a:pt x="0" y="18514"/>
                    <a:pt x="0" y="15429"/>
                  </a:cubicBezTo>
                  <a:cubicBezTo>
                    <a:pt x="0" y="14657"/>
                    <a:pt x="0" y="14657"/>
                    <a:pt x="0" y="14657"/>
                  </a:cubicBezTo>
                  <a:cubicBezTo>
                    <a:pt x="0" y="11571"/>
                    <a:pt x="2945" y="9257"/>
                    <a:pt x="9818" y="9257"/>
                  </a:cubicBezTo>
                  <a:cubicBezTo>
                    <a:pt x="14727" y="9257"/>
                    <a:pt x="14727" y="9257"/>
                    <a:pt x="14727" y="9257"/>
                  </a:cubicBezTo>
                  <a:cubicBezTo>
                    <a:pt x="14727" y="7714"/>
                    <a:pt x="14727" y="7714"/>
                    <a:pt x="14727" y="7714"/>
                  </a:cubicBezTo>
                  <a:cubicBezTo>
                    <a:pt x="14727" y="4629"/>
                    <a:pt x="13745" y="3086"/>
                    <a:pt x="9818" y="3086"/>
                  </a:cubicBezTo>
                  <a:cubicBezTo>
                    <a:pt x="7855" y="3086"/>
                    <a:pt x="5891" y="3857"/>
                    <a:pt x="4909" y="3857"/>
                  </a:cubicBezTo>
                  <a:cubicBezTo>
                    <a:pt x="3927" y="4629"/>
                    <a:pt x="3927" y="4629"/>
                    <a:pt x="3927" y="4629"/>
                  </a:cubicBezTo>
                  <a:cubicBezTo>
                    <a:pt x="1964" y="4629"/>
                    <a:pt x="1964" y="3857"/>
                    <a:pt x="1964" y="3086"/>
                  </a:cubicBezTo>
                  <a:cubicBezTo>
                    <a:pt x="1964" y="2314"/>
                    <a:pt x="1964" y="2314"/>
                    <a:pt x="2945" y="1543"/>
                  </a:cubicBezTo>
                  <a:cubicBezTo>
                    <a:pt x="4909" y="771"/>
                    <a:pt x="6873" y="0"/>
                    <a:pt x="9818" y="0"/>
                  </a:cubicBezTo>
                  <a:cubicBezTo>
                    <a:pt x="17673" y="0"/>
                    <a:pt x="19636" y="3086"/>
                    <a:pt x="19636" y="8486"/>
                  </a:cubicBezTo>
                  <a:cubicBezTo>
                    <a:pt x="19636" y="16200"/>
                    <a:pt x="19636" y="16200"/>
                    <a:pt x="19636" y="16200"/>
                  </a:cubicBezTo>
                  <a:cubicBezTo>
                    <a:pt x="19636" y="17743"/>
                    <a:pt x="20618" y="17743"/>
                    <a:pt x="21600" y="18514"/>
                  </a:cubicBezTo>
                  <a:cubicBezTo>
                    <a:pt x="21600" y="18514"/>
                    <a:pt x="21600" y="19286"/>
                    <a:pt x="21600" y="20057"/>
                  </a:cubicBezTo>
                  <a:cubicBezTo>
                    <a:pt x="21600" y="20829"/>
                    <a:pt x="20618" y="21600"/>
                    <a:pt x="19636" y="21600"/>
                  </a:cubicBezTo>
                  <a:close/>
                  <a:moveTo>
                    <a:pt x="14727" y="11571"/>
                  </a:moveTo>
                  <a:cubicBezTo>
                    <a:pt x="9818" y="11571"/>
                    <a:pt x="9818" y="11571"/>
                    <a:pt x="9818" y="11571"/>
                  </a:cubicBezTo>
                  <a:cubicBezTo>
                    <a:pt x="5891" y="11571"/>
                    <a:pt x="3927" y="13114"/>
                    <a:pt x="3927" y="14657"/>
                  </a:cubicBezTo>
                  <a:cubicBezTo>
                    <a:pt x="3927" y="15429"/>
                    <a:pt x="3927" y="15429"/>
                    <a:pt x="3927" y="15429"/>
                  </a:cubicBezTo>
                  <a:cubicBezTo>
                    <a:pt x="3927" y="16971"/>
                    <a:pt x="5891" y="18514"/>
                    <a:pt x="9818" y="18514"/>
                  </a:cubicBezTo>
                  <a:cubicBezTo>
                    <a:pt x="12764" y="18514"/>
                    <a:pt x="14727" y="16971"/>
                    <a:pt x="14727" y="13886"/>
                  </a:cubicBezTo>
                  <a:lnTo>
                    <a:pt x="14727" y="11571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2"/>
            <p:cNvSpPr/>
            <p:nvPr/>
          </p:nvSpPr>
          <p:spPr>
            <a:xfrm>
              <a:off x="455069" y="928558"/>
              <a:ext cx="46674" cy="7372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9286"/>
                  </a:moveTo>
                  <a:cubicBezTo>
                    <a:pt x="21600" y="20829"/>
                    <a:pt x="20520" y="21600"/>
                    <a:pt x="18360" y="21600"/>
                  </a:cubicBezTo>
                  <a:cubicBezTo>
                    <a:pt x="17280" y="21600"/>
                    <a:pt x="16200" y="20829"/>
                    <a:pt x="16200" y="19286"/>
                  </a:cubicBezTo>
                  <a:cubicBezTo>
                    <a:pt x="16200" y="11571"/>
                    <a:pt x="16200" y="11571"/>
                    <a:pt x="16200" y="11571"/>
                  </a:cubicBezTo>
                  <a:cubicBezTo>
                    <a:pt x="5400" y="11571"/>
                    <a:pt x="5400" y="11571"/>
                    <a:pt x="5400" y="11571"/>
                  </a:cubicBezTo>
                  <a:cubicBezTo>
                    <a:pt x="5400" y="19286"/>
                    <a:pt x="5400" y="19286"/>
                    <a:pt x="5400" y="19286"/>
                  </a:cubicBezTo>
                  <a:cubicBezTo>
                    <a:pt x="5400" y="20829"/>
                    <a:pt x="4320" y="21600"/>
                    <a:pt x="2160" y="21600"/>
                  </a:cubicBezTo>
                  <a:cubicBezTo>
                    <a:pt x="1080" y="21600"/>
                    <a:pt x="0" y="20829"/>
                    <a:pt x="0" y="19286"/>
                  </a:cubicBezTo>
                  <a:cubicBezTo>
                    <a:pt x="0" y="2314"/>
                    <a:pt x="0" y="2314"/>
                    <a:pt x="0" y="2314"/>
                  </a:cubicBezTo>
                  <a:cubicBezTo>
                    <a:pt x="0" y="771"/>
                    <a:pt x="1080" y="0"/>
                    <a:pt x="2160" y="0"/>
                  </a:cubicBezTo>
                  <a:cubicBezTo>
                    <a:pt x="4320" y="0"/>
                    <a:pt x="5400" y="771"/>
                    <a:pt x="5400" y="2314"/>
                  </a:cubicBezTo>
                  <a:cubicBezTo>
                    <a:pt x="5400" y="8486"/>
                    <a:pt x="5400" y="8486"/>
                    <a:pt x="5400" y="8486"/>
                  </a:cubicBezTo>
                  <a:cubicBezTo>
                    <a:pt x="16200" y="8486"/>
                    <a:pt x="16200" y="8486"/>
                    <a:pt x="16200" y="8486"/>
                  </a:cubicBezTo>
                  <a:cubicBezTo>
                    <a:pt x="16200" y="2314"/>
                    <a:pt x="16200" y="2314"/>
                    <a:pt x="16200" y="2314"/>
                  </a:cubicBezTo>
                  <a:cubicBezTo>
                    <a:pt x="16200" y="771"/>
                    <a:pt x="17280" y="0"/>
                    <a:pt x="18360" y="0"/>
                  </a:cubicBezTo>
                  <a:cubicBezTo>
                    <a:pt x="20520" y="0"/>
                    <a:pt x="21600" y="771"/>
                    <a:pt x="21600" y="2314"/>
                  </a:cubicBezTo>
                  <a:lnTo>
                    <a:pt x="21600" y="19286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2"/>
            <p:cNvSpPr/>
            <p:nvPr/>
          </p:nvSpPr>
          <p:spPr>
            <a:xfrm>
              <a:off x="515077" y="928558"/>
              <a:ext cx="43621" cy="73725"/>
            </a:xfrm>
            <a:custGeom>
              <a:avLst/>
              <a:gdLst/>
              <a:ahLst/>
              <a:cxnLst/>
              <a:rect l="l" t="t" r="r" b="b"/>
              <a:pathLst>
                <a:path w="20934" h="21600" extrusionOk="0">
                  <a:moveTo>
                    <a:pt x="18189" y="3857"/>
                  </a:moveTo>
                  <a:cubicBezTo>
                    <a:pt x="15916" y="3857"/>
                    <a:pt x="14779" y="3086"/>
                    <a:pt x="12505" y="3086"/>
                  </a:cubicBezTo>
                  <a:cubicBezTo>
                    <a:pt x="7958" y="3086"/>
                    <a:pt x="5684" y="5400"/>
                    <a:pt x="5684" y="9257"/>
                  </a:cubicBezTo>
                  <a:cubicBezTo>
                    <a:pt x="5684" y="12343"/>
                    <a:pt x="5684" y="12343"/>
                    <a:pt x="5684" y="12343"/>
                  </a:cubicBezTo>
                  <a:cubicBezTo>
                    <a:pt x="5684" y="16200"/>
                    <a:pt x="7958" y="18514"/>
                    <a:pt x="12505" y="18514"/>
                  </a:cubicBezTo>
                  <a:cubicBezTo>
                    <a:pt x="14779" y="18514"/>
                    <a:pt x="15916" y="17743"/>
                    <a:pt x="18189" y="16971"/>
                  </a:cubicBezTo>
                  <a:cubicBezTo>
                    <a:pt x="19326" y="16971"/>
                    <a:pt x="20463" y="16971"/>
                    <a:pt x="20463" y="17743"/>
                  </a:cubicBezTo>
                  <a:cubicBezTo>
                    <a:pt x="21600" y="19286"/>
                    <a:pt x="20463" y="20057"/>
                    <a:pt x="19326" y="20057"/>
                  </a:cubicBezTo>
                  <a:cubicBezTo>
                    <a:pt x="17053" y="20829"/>
                    <a:pt x="14779" y="21600"/>
                    <a:pt x="12505" y="21600"/>
                  </a:cubicBezTo>
                  <a:cubicBezTo>
                    <a:pt x="3411" y="21600"/>
                    <a:pt x="0" y="17743"/>
                    <a:pt x="0" y="12343"/>
                  </a:cubicBezTo>
                  <a:cubicBezTo>
                    <a:pt x="0" y="9257"/>
                    <a:pt x="0" y="9257"/>
                    <a:pt x="0" y="9257"/>
                  </a:cubicBezTo>
                  <a:cubicBezTo>
                    <a:pt x="0" y="4629"/>
                    <a:pt x="4547" y="0"/>
                    <a:pt x="12505" y="0"/>
                  </a:cubicBezTo>
                  <a:cubicBezTo>
                    <a:pt x="14779" y="0"/>
                    <a:pt x="17053" y="771"/>
                    <a:pt x="19326" y="1543"/>
                  </a:cubicBezTo>
                  <a:cubicBezTo>
                    <a:pt x="20463" y="1543"/>
                    <a:pt x="21600" y="2314"/>
                    <a:pt x="20463" y="3086"/>
                  </a:cubicBezTo>
                  <a:cubicBezTo>
                    <a:pt x="20463" y="3857"/>
                    <a:pt x="19326" y="4629"/>
                    <a:pt x="18189" y="3857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2"/>
            <p:cNvSpPr/>
            <p:nvPr/>
          </p:nvSpPr>
          <p:spPr>
            <a:xfrm>
              <a:off x="563417" y="930448"/>
              <a:ext cx="48341" cy="718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543" y="0"/>
                  </a:moveTo>
                  <a:cubicBezTo>
                    <a:pt x="20571" y="0"/>
                    <a:pt x="21600" y="800"/>
                    <a:pt x="21600" y="1600"/>
                  </a:cubicBezTo>
                  <a:cubicBezTo>
                    <a:pt x="21600" y="2400"/>
                    <a:pt x="20571" y="3200"/>
                    <a:pt x="19543" y="3200"/>
                  </a:cubicBezTo>
                  <a:cubicBezTo>
                    <a:pt x="13371" y="3200"/>
                    <a:pt x="13371" y="3200"/>
                    <a:pt x="13371" y="3200"/>
                  </a:cubicBezTo>
                  <a:cubicBezTo>
                    <a:pt x="13371" y="19200"/>
                    <a:pt x="13371" y="19200"/>
                    <a:pt x="13371" y="19200"/>
                  </a:cubicBezTo>
                  <a:cubicBezTo>
                    <a:pt x="13371" y="20800"/>
                    <a:pt x="12343" y="21600"/>
                    <a:pt x="11314" y="21600"/>
                  </a:cubicBezTo>
                  <a:cubicBezTo>
                    <a:pt x="9257" y="21600"/>
                    <a:pt x="8229" y="20800"/>
                    <a:pt x="8229" y="19200"/>
                  </a:cubicBezTo>
                  <a:cubicBezTo>
                    <a:pt x="8229" y="3200"/>
                    <a:pt x="8229" y="3200"/>
                    <a:pt x="8229" y="3200"/>
                  </a:cubicBezTo>
                  <a:cubicBezTo>
                    <a:pt x="2057" y="3200"/>
                    <a:pt x="2057" y="3200"/>
                    <a:pt x="2057" y="3200"/>
                  </a:cubicBezTo>
                  <a:cubicBezTo>
                    <a:pt x="1029" y="3200"/>
                    <a:pt x="0" y="2400"/>
                    <a:pt x="0" y="1600"/>
                  </a:cubicBezTo>
                  <a:cubicBezTo>
                    <a:pt x="0" y="800"/>
                    <a:pt x="1029" y="0"/>
                    <a:pt x="2057" y="0"/>
                  </a:cubicBezTo>
                  <a:lnTo>
                    <a:pt x="19543" y="0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2"/>
            <p:cNvSpPr/>
            <p:nvPr/>
          </p:nvSpPr>
          <p:spPr>
            <a:xfrm>
              <a:off x="621760" y="930448"/>
              <a:ext cx="45008" cy="699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411" y="21600"/>
                  </a:moveTo>
                  <a:cubicBezTo>
                    <a:pt x="1137" y="21600"/>
                    <a:pt x="0" y="20769"/>
                    <a:pt x="0" y="19938"/>
                  </a:cubicBezTo>
                  <a:cubicBezTo>
                    <a:pt x="0" y="1662"/>
                    <a:pt x="0" y="1662"/>
                    <a:pt x="0" y="1662"/>
                  </a:cubicBezTo>
                  <a:cubicBezTo>
                    <a:pt x="0" y="831"/>
                    <a:pt x="1137" y="0"/>
                    <a:pt x="3411" y="0"/>
                  </a:cubicBezTo>
                  <a:cubicBezTo>
                    <a:pt x="11368" y="0"/>
                    <a:pt x="11368" y="0"/>
                    <a:pt x="11368" y="0"/>
                  </a:cubicBezTo>
                  <a:cubicBezTo>
                    <a:pt x="18189" y="0"/>
                    <a:pt x="20463" y="2492"/>
                    <a:pt x="20463" y="5815"/>
                  </a:cubicBezTo>
                  <a:cubicBezTo>
                    <a:pt x="20463" y="5815"/>
                    <a:pt x="20463" y="5815"/>
                    <a:pt x="20463" y="5815"/>
                  </a:cubicBezTo>
                  <a:cubicBezTo>
                    <a:pt x="20463" y="7477"/>
                    <a:pt x="20463" y="9138"/>
                    <a:pt x="17053" y="9969"/>
                  </a:cubicBezTo>
                  <a:cubicBezTo>
                    <a:pt x="20463" y="11631"/>
                    <a:pt x="21600" y="13292"/>
                    <a:pt x="21600" y="14954"/>
                  </a:cubicBezTo>
                  <a:cubicBezTo>
                    <a:pt x="21600" y="15785"/>
                    <a:pt x="21600" y="15785"/>
                    <a:pt x="21600" y="15785"/>
                  </a:cubicBezTo>
                  <a:cubicBezTo>
                    <a:pt x="21600" y="19108"/>
                    <a:pt x="19326" y="21600"/>
                    <a:pt x="12505" y="21600"/>
                  </a:cubicBezTo>
                  <a:lnTo>
                    <a:pt x="3411" y="21600"/>
                  </a:lnTo>
                  <a:close/>
                  <a:moveTo>
                    <a:pt x="5684" y="2492"/>
                  </a:moveTo>
                  <a:cubicBezTo>
                    <a:pt x="5684" y="9138"/>
                    <a:pt x="5684" y="9138"/>
                    <a:pt x="5684" y="9138"/>
                  </a:cubicBezTo>
                  <a:cubicBezTo>
                    <a:pt x="10232" y="9138"/>
                    <a:pt x="10232" y="9138"/>
                    <a:pt x="10232" y="9138"/>
                  </a:cubicBezTo>
                  <a:cubicBezTo>
                    <a:pt x="13642" y="9138"/>
                    <a:pt x="15916" y="8308"/>
                    <a:pt x="15916" y="6646"/>
                  </a:cubicBezTo>
                  <a:cubicBezTo>
                    <a:pt x="15916" y="5815"/>
                    <a:pt x="15916" y="5815"/>
                    <a:pt x="15916" y="5815"/>
                  </a:cubicBezTo>
                  <a:cubicBezTo>
                    <a:pt x="15916" y="4154"/>
                    <a:pt x="14779" y="2492"/>
                    <a:pt x="10232" y="2492"/>
                  </a:cubicBezTo>
                  <a:lnTo>
                    <a:pt x="5684" y="2492"/>
                  </a:lnTo>
                  <a:close/>
                  <a:moveTo>
                    <a:pt x="5684" y="12462"/>
                  </a:moveTo>
                  <a:cubicBezTo>
                    <a:pt x="5684" y="18277"/>
                    <a:pt x="5684" y="18277"/>
                    <a:pt x="5684" y="18277"/>
                  </a:cubicBezTo>
                  <a:cubicBezTo>
                    <a:pt x="11368" y="18277"/>
                    <a:pt x="11368" y="18277"/>
                    <a:pt x="11368" y="18277"/>
                  </a:cubicBezTo>
                  <a:cubicBezTo>
                    <a:pt x="15916" y="18277"/>
                    <a:pt x="17053" y="17446"/>
                    <a:pt x="17053" y="15785"/>
                  </a:cubicBezTo>
                  <a:cubicBezTo>
                    <a:pt x="17053" y="14954"/>
                    <a:pt x="17053" y="14954"/>
                    <a:pt x="17053" y="14954"/>
                  </a:cubicBezTo>
                  <a:cubicBezTo>
                    <a:pt x="17053" y="13292"/>
                    <a:pt x="14779" y="12462"/>
                    <a:pt x="11368" y="12462"/>
                  </a:cubicBezTo>
                  <a:lnTo>
                    <a:pt x="5684" y="12462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2"/>
            <p:cNvSpPr/>
            <p:nvPr/>
          </p:nvSpPr>
          <p:spPr>
            <a:xfrm>
              <a:off x="680102" y="928558"/>
              <a:ext cx="50008" cy="7372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86" y="21600"/>
                  </a:moveTo>
                  <a:cubicBezTo>
                    <a:pt x="3086" y="21600"/>
                    <a:pt x="0" y="17743"/>
                    <a:pt x="0" y="13114"/>
                  </a:cubicBezTo>
                  <a:cubicBezTo>
                    <a:pt x="0" y="8486"/>
                    <a:pt x="0" y="8486"/>
                    <a:pt x="0" y="8486"/>
                  </a:cubicBezTo>
                  <a:cubicBezTo>
                    <a:pt x="0" y="3857"/>
                    <a:pt x="3086" y="0"/>
                    <a:pt x="10286" y="0"/>
                  </a:cubicBezTo>
                  <a:cubicBezTo>
                    <a:pt x="18514" y="0"/>
                    <a:pt x="21600" y="3857"/>
                    <a:pt x="21600" y="8486"/>
                  </a:cubicBezTo>
                  <a:cubicBezTo>
                    <a:pt x="21600" y="13114"/>
                    <a:pt x="21600" y="13114"/>
                    <a:pt x="21600" y="13114"/>
                  </a:cubicBezTo>
                  <a:cubicBezTo>
                    <a:pt x="21600" y="17743"/>
                    <a:pt x="18514" y="21600"/>
                    <a:pt x="10286" y="21600"/>
                  </a:cubicBezTo>
                  <a:close/>
                  <a:moveTo>
                    <a:pt x="16457" y="8486"/>
                  </a:moveTo>
                  <a:cubicBezTo>
                    <a:pt x="16457" y="5400"/>
                    <a:pt x="15429" y="3857"/>
                    <a:pt x="10286" y="3857"/>
                  </a:cubicBezTo>
                  <a:cubicBezTo>
                    <a:pt x="6171" y="3857"/>
                    <a:pt x="4114" y="5400"/>
                    <a:pt x="4114" y="8486"/>
                  </a:cubicBezTo>
                  <a:cubicBezTo>
                    <a:pt x="4114" y="13114"/>
                    <a:pt x="4114" y="13114"/>
                    <a:pt x="4114" y="13114"/>
                  </a:cubicBezTo>
                  <a:cubicBezTo>
                    <a:pt x="4114" y="16200"/>
                    <a:pt x="6171" y="17743"/>
                    <a:pt x="10286" y="17743"/>
                  </a:cubicBezTo>
                  <a:cubicBezTo>
                    <a:pt x="15429" y="17743"/>
                    <a:pt x="16457" y="16200"/>
                    <a:pt x="16457" y="13114"/>
                  </a:cubicBezTo>
                  <a:lnTo>
                    <a:pt x="16457" y="8486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2"/>
            <p:cNvSpPr/>
            <p:nvPr/>
          </p:nvSpPr>
          <p:spPr>
            <a:xfrm>
              <a:off x="781784" y="930448"/>
              <a:ext cx="45008" cy="6994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274" y="21600"/>
                  </a:moveTo>
                  <a:cubicBezTo>
                    <a:pt x="1137" y="21600"/>
                    <a:pt x="0" y="20769"/>
                    <a:pt x="0" y="19938"/>
                  </a:cubicBezTo>
                  <a:cubicBezTo>
                    <a:pt x="0" y="1662"/>
                    <a:pt x="0" y="1662"/>
                    <a:pt x="0" y="1662"/>
                  </a:cubicBezTo>
                  <a:cubicBezTo>
                    <a:pt x="0" y="831"/>
                    <a:pt x="1137" y="0"/>
                    <a:pt x="2274" y="0"/>
                  </a:cubicBezTo>
                  <a:cubicBezTo>
                    <a:pt x="11368" y="0"/>
                    <a:pt x="11368" y="0"/>
                    <a:pt x="11368" y="0"/>
                  </a:cubicBezTo>
                  <a:cubicBezTo>
                    <a:pt x="17053" y="0"/>
                    <a:pt x="20463" y="2492"/>
                    <a:pt x="20463" y="5815"/>
                  </a:cubicBezTo>
                  <a:cubicBezTo>
                    <a:pt x="20463" y="5815"/>
                    <a:pt x="20463" y="5815"/>
                    <a:pt x="20463" y="5815"/>
                  </a:cubicBezTo>
                  <a:cubicBezTo>
                    <a:pt x="20463" y="7477"/>
                    <a:pt x="19326" y="9138"/>
                    <a:pt x="17053" y="9969"/>
                  </a:cubicBezTo>
                  <a:cubicBezTo>
                    <a:pt x="20463" y="11631"/>
                    <a:pt x="21600" y="13292"/>
                    <a:pt x="21600" y="14954"/>
                  </a:cubicBezTo>
                  <a:cubicBezTo>
                    <a:pt x="21600" y="15785"/>
                    <a:pt x="21600" y="15785"/>
                    <a:pt x="21600" y="15785"/>
                  </a:cubicBezTo>
                  <a:cubicBezTo>
                    <a:pt x="21600" y="19108"/>
                    <a:pt x="19326" y="21600"/>
                    <a:pt x="11368" y="21600"/>
                  </a:cubicBezTo>
                  <a:lnTo>
                    <a:pt x="2274" y="21600"/>
                  </a:lnTo>
                  <a:close/>
                  <a:moveTo>
                    <a:pt x="5684" y="2492"/>
                  </a:moveTo>
                  <a:cubicBezTo>
                    <a:pt x="5684" y="9138"/>
                    <a:pt x="5684" y="9138"/>
                    <a:pt x="5684" y="9138"/>
                  </a:cubicBezTo>
                  <a:cubicBezTo>
                    <a:pt x="10232" y="9138"/>
                    <a:pt x="10232" y="9138"/>
                    <a:pt x="10232" y="9138"/>
                  </a:cubicBezTo>
                  <a:cubicBezTo>
                    <a:pt x="13642" y="9138"/>
                    <a:pt x="14779" y="8308"/>
                    <a:pt x="14779" y="6646"/>
                  </a:cubicBezTo>
                  <a:cubicBezTo>
                    <a:pt x="14779" y="5815"/>
                    <a:pt x="14779" y="5815"/>
                    <a:pt x="14779" y="5815"/>
                  </a:cubicBezTo>
                  <a:cubicBezTo>
                    <a:pt x="14779" y="4154"/>
                    <a:pt x="13642" y="2492"/>
                    <a:pt x="10232" y="2492"/>
                  </a:cubicBezTo>
                  <a:lnTo>
                    <a:pt x="5684" y="2492"/>
                  </a:lnTo>
                  <a:close/>
                  <a:moveTo>
                    <a:pt x="5684" y="12462"/>
                  </a:moveTo>
                  <a:cubicBezTo>
                    <a:pt x="5684" y="18277"/>
                    <a:pt x="5684" y="18277"/>
                    <a:pt x="5684" y="18277"/>
                  </a:cubicBezTo>
                  <a:cubicBezTo>
                    <a:pt x="11368" y="18277"/>
                    <a:pt x="11368" y="18277"/>
                    <a:pt x="11368" y="18277"/>
                  </a:cubicBezTo>
                  <a:cubicBezTo>
                    <a:pt x="14779" y="18277"/>
                    <a:pt x="15916" y="17446"/>
                    <a:pt x="15916" y="15785"/>
                  </a:cubicBezTo>
                  <a:cubicBezTo>
                    <a:pt x="15916" y="14954"/>
                    <a:pt x="15916" y="14954"/>
                    <a:pt x="15916" y="14954"/>
                  </a:cubicBezTo>
                  <a:cubicBezTo>
                    <a:pt x="15916" y="13292"/>
                    <a:pt x="14779" y="12462"/>
                    <a:pt x="11368" y="12462"/>
                  </a:cubicBezTo>
                  <a:lnTo>
                    <a:pt x="5684" y="12462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2"/>
            <p:cNvSpPr/>
            <p:nvPr/>
          </p:nvSpPr>
          <p:spPr>
            <a:xfrm>
              <a:off x="841792" y="928558"/>
              <a:ext cx="48341" cy="7372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86" y="21600"/>
                  </a:moveTo>
                  <a:cubicBezTo>
                    <a:pt x="3086" y="21600"/>
                    <a:pt x="0" y="17743"/>
                    <a:pt x="0" y="13114"/>
                  </a:cubicBezTo>
                  <a:cubicBezTo>
                    <a:pt x="0" y="8486"/>
                    <a:pt x="0" y="8486"/>
                    <a:pt x="0" y="8486"/>
                  </a:cubicBezTo>
                  <a:cubicBezTo>
                    <a:pt x="0" y="3857"/>
                    <a:pt x="3086" y="0"/>
                    <a:pt x="10286" y="0"/>
                  </a:cubicBezTo>
                  <a:cubicBezTo>
                    <a:pt x="18514" y="0"/>
                    <a:pt x="21600" y="3857"/>
                    <a:pt x="21600" y="8486"/>
                  </a:cubicBezTo>
                  <a:cubicBezTo>
                    <a:pt x="21600" y="13114"/>
                    <a:pt x="21600" y="13114"/>
                    <a:pt x="21600" y="13114"/>
                  </a:cubicBezTo>
                  <a:cubicBezTo>
                    <a:pt x="21600" y="17743"/>
                    <a:pt x="18514" y="21600"/>
                    <a:pt x="10286" y="21600"/>
                  </a:cubicBezTo>
                  <a:close/>
                  <a:moveTo>
                    <a:pt x="16457" y="8486"/>
                  </a:moveTo>
                  <a:cubicBezTo>
                    <a:pt x="16457" y="5400"/>
                    <a:pt x="14400" y="3857"/>
                    <a:pt x="10286" y="3857"/>
                  </a:cubicBezTo>
                  <a:cubicBezTo>
                    <a:pt x="6171" y="3857"/>
                    <a:pt x="4114" y="5400"/>
                    <a:pt x="4114" y="8486"/>
                  </a:cubicBezTo>
                  <a:cubicBezTo>
                    <a:pt x="4114" y="13114"/>
                    <a:pt x="4114" y="13114"/>
                    <a:pt x="4114" y="13114"/>
                  </a:cubicBezTo>
                  <a:cubicBezTo>
                    <a:pt x="4114" y="16200"/>
                    <a:pt x="6171" y="17743"/>
                    <a:pt x="10286" y="17743"/>
                  </a:cubicBezTo>
                  <a:cubicBezTo>
                    <a:pt x="14400" y="17743"/>
                    <a:pt x="16457" y="16200"/>
                    <a:pt x="16457" y="13114"/>
                  </a:cubicBezTo>
                  <a:lnTo>
                    <a:pt x="16457" y="8486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2"/>
            <p:cNvSpPr/>
            <p:nvPr/>
          </p:nvSpPr>
          <p:spPr>
            <a:xfrm>
              <a:off x="900134" y="928558"/>
              <a:ext cx="40007" cy="7372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5247" y="15429"/>
                  </a:moveTo>
                  <a:cubicBezTo>
                    <a:pt x="15247" y="13114"/>
                    <a:pt x="12706" y="11571"/>
                    <a:pt x="8894" y="11571"/>
                  </a:cubicBezTo>
                  <a:cubicBezTo>
                    <a:pt x="6353" y="11571"/>
                    <a:pt x="6353" y="11571"/>
                    <a:pt x="6353" y="11571"/>
                  </a:cubicBezTo>
                  <a:cubicBezTo>
                    <a:pt x="5082" y="11571"/>
                    <a:pt x="5082" y="11571"/>
                    <a:pt x="5082" y="10800"/>
                  </a:cubicBezTo>
                  <a:cubicBezTo>
                    <a:pt x="5082" y="10029"/>
                    <a:pt x="5082" y="9257"/>
                    <a:pt x="6353" y="9257"/>
                  </a:cubicBezTo>
                  <a:cubicBezTo>
                    <a:pt x="8894" y="9257"/>
                    <a:pt x="8894" y="9257"/>
                    <a:pt x="8894" y="9257"/>
                  </a:cubicBezTo>
                  <a:cubicBezTo>
                    <a:pt x="12706" y="9257"/>
                    <a:pt x="15247" y="8486"/>
                    <a:pt x="15247" y="6171"/>
                  </a:cubicBezTo>
                  <a:cubicBezTo>
                    <a:pt x="15247" y="4629"/>
                    <a:pt x="13976" y="3086"/>
                    <a:pt x="10165" y="3086"/>
                  </a:cubicBezTo>
                  <a:cubicBezTo>
                    <a:pt x="8894" y="3086"/>
                    <a:pt x="7624" y="3086"/>
                    <a:pt x="6353" y="3857"/>
                  </a:cubicBezTo>
                  <a:cubicBezTo>
                    <a:pt x="5082" y="4629"/>
                    <a:pt x="3812" y="4629"/>
                    <a:pt x="2541" y="4629"/>
                  </a:cubicBezTo>
                  <a:cubicBezTo>
                    <a:pt x="1271" y="4629"/>
                    <a:pt x="0" y="4629"/>
                    <a:pt x="0" y="3086"/>
                  </a:cubicBezTo>
                  <a:cubicBezTo>
                    <a:pt x="0" y="3086"/>
                    <a:pt x="1271" y="2314"/>
                    <a:pt x="1271" y="2314"/>
                  </a:cubicBezTo>
                  <a:cubicBezTo>
                    <a:pt x="3812" y="771"/>
                    <a:pt x="6353" y="0"/>
                    <a:pt x="10165" y="0"/>
                  </a:cubicBezTo>
                  <a:cubicBezTo>
                    <a:pt x="17788" y="0"/>
                    <a:pt x="20329" y="3086"/>
                    <a:pt x="20329" y="6171"/>
                  </a:cubicBezTo>
                  <a:cubicBezTo>
                    <a:pt x="20329" y="8486"/>
                    <a:pt x="19059" y="9257"/>
                    <a:pt x="15247" y="10029"/>
                  </a:cubicBezTo>
                  <a:cubicBezTo>
                    <a:pt x="19059" y="10800"/>
                    <a:pt x="21600" y="12343"/>
                    <a:pt x="21600" y="15429"/>
                  </a:cubicBezTo>
                  <a:cubicBezTo>
                    <a:pt x="21600" y="18514"/>
                    <a:pt x="17788" y="21600"/>
                    <a:pt x="10165" y="21600"/>
                  </a:cubicBezTo>
                  <a:cubicBezTo>
                    <a:pt x="6353" y="21600"/>
                    <a:pt x="3812" y="20829"/>
                    <a:pt x="1271" y="19286"/>
                  </a:cubicBezTo>
                  <a:cubicBezTo>
                    <a:pt x="0" y="19286"/>
                    <a:pt x="0" y="18514"/>
                    <a:pt x="0" y="18514"/>
                  </a:cubicBezTo>
                  <a:cubicBezTo>
                    <a:pt x="0" y="17743"/>
                    <a:pt x="1271" y="16971"/>
                    <a:pt x="2541" y="16971"/>
                  </a:cubicBezTo>
                  <a:cubicBezTo>
                    <a:pt x="2541" y="16971"/>
                    <a:pt x="3812" y="16971"/>
                    <a:pt x="5082" y="17743"/>
                  </a:cubicBezTo>
                  <a:cubicBezTo>
                    <a:pt x="6353" y="18514"/>
                    <a:pt x="7624" y="18514"/>
                    <a:pt x="10165" y="18514"/>
                  </a:cubicBezTo>
                  <a:cubicBezTo>
                    <a:pt x="13976" y="18514"/>
                    <a:pt x="15247" y="16971"/>
                    <a:pt x="15247" y="15429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2"/>
            <p:cNvSpPr/>
            <p:nvPr/>
          </p:nvSpPr>
          <p:spPr>
            <a:xfrm>
              <a:off x="955143" y="928558"/>
              <a:ext cx="56676" cy="7372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0057"/>
                  </a:moveTo>
                  <a:cubicBezTo>
                    <a:pt x="21600" y="20829"/>
                    <a:pt x="20700" y="21600"/>
                    <a:pt x="18900" y="21600"/>
                  </a:cubicBezTo>
                  <a:cubicBezTo>
                    <a:pt x="18000" y="21600"/>
                    <a:pt x="17100" y="20829"/>
                    <a:pt x="17100" y="20057"/>
                  </a:cubicBezTo>
                  <a:cubicBezTo>
                    <a:pt x="17100" y="8486"/>
                    <a:pt x="17100" y="8486"/>
                    <a:pt x="17100" y="8486"/>
                  </a:cubicBezTo>
                  <a:cubicBezTo>
                    <a:pt x="11700" y="17743"/>
                    <a:pt x="11700" y="17743"/>
                    <a:pt x="11700" y="17743"/>
                  </a:cubicBezTo>
                  <a:cubicBezTo>
                    <a:pt x="11700" y="18514"/>
                    <a:pt x="10800" y="18514"/>
                    <a:pt x="10800" y="18514"/>
                  </a:cubicBezTo>
                  <a:cubicBezTo>
                    <a:pt x="9900" y="18514"/>
                    <a:pt x="9000" y="18514"/>
                    <a:pt x="9000" y="17743"/>
                  </a:cubicBezTo>
                  <a:cubicBezTo>
                    <a:pt x="3600" y="8486"/>
                    <a:pt x="3600" y="8486"/>
                    <a:pt x="3600" y="8486"/>
                  </a:cubicBezTo>
                  <a:cubicBezTo>
                    <a:pt x="3600" y="20057"/>
                    <a:pt x="3600" y="20057"/>
                    <a:pt x="3600" y="20057"/>
                  </a:cubicBezTo>
                  <a:cubicBezTo>
                    <a:pt x="3600" y="20829"/>
                    <a:pt x="2700" y="21600"/>
                    <a:pt x="1800" y="21600"/>
                  </a:cubicBezTo>
                  <a:cubicBezTo>
                    <a:pt x="900" y="21600"/>
                    <a:pt x="0" y="20829"/>
                    <a:pt x="0" y="20057"/>
                  </a:cubicBezTo>
                  <a:cubicBezTo>
                    <a:pt x="0" y="2314"/>
                    <a:pt x="0" y="2314"/>
                    <a:pt x="0" y="2314"/>
                  </a:cubicBezTo>
                  <a:cubicBezTo>
                    <a:pt x="0" y="771"/>
                    <a:pt x="900" y="0"/>
                    <a:pt x="1800" y="0"/>
                  </a:cubicBezTo>
                  <a:cubicBezTo>
                    <a:pt x="2700" y="0"/>
                    <a:pt x="2700" y="771"/>
                    <a:pt x="3600" y="1543"/>
                  </a:cubicBezTo>
                  <a:cubicBezTo>
                    <a:pt x="10800" y="13886"/>
                    <a:pt x="10800" y="13886"/>
                    <a:pt x="10800" y="13886"/>
                  </a:cubicBezTo>
                  <a:cubicBezTo>
                    <a:pt x="18000" y="1543"/>
                    <a:pt x="18000" y="1543"/>
                    <a:pt x="18000" y="1543"/>
                  </a:cubicBezTo>
                  <a:cubicBezTo>
                    <a:pt x="18000" y="771"/>
                    <a:pt x="18900" y="0"/>
                    <a:pt x="18900" y="0"/>
                  </a:cubicBezTo>
                  <a:cubicBezTo>
                    <a:pt x="20700" y="0"/>
                    <a:pt x="21600" y="771"/>
                    <a:pt x="21600" y="2314"/>
                  </a:cubicBezTo>
                  <a:lnTo>
                    <a:pt x="21600" y="20057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2"/>
            <p:cNvSpPr/>
            <p:nvPr/>
          </p:nvSpPr>
          <p:spPr>
            <a:xfrm>
              <a:off x="1025152" y="928558"/>
              <a:ext cx="50008" cy="7372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314" y="21600"/>
                  </a:moveTo>
                  <a:cubicBezTo>
                    <a:pt x="3086" y="21600"/>
                    <a:pt x="0" y="17743"/>
                    <a:pt x="0" y="13114"/>
                  </a:cubicBezTo>
                  <a:cubicBezTo>
                    <a:pt x="0" y="8486"/>
                    <a:pt x="0" y="8486"/>
                    <a:pt x="0" y="8486"/>
                  </a:cubicBezTo>
                  <a:cubicBezTo>
                    <a:pt x="0" y="3857"/>
                    <a:pt x="3086" y="0"/>
                    <a:pt x="11314" y="0"/>
                  </a:cubicBezTo>
                  <a:cubicBezTo>
                    <a:pt x="18514" y="0"/>
                    <a:pt x="21600" y="3857"/>
                    <a:pt x="21600" y="8486"/>
                  </a:cubicBezTo>
                  <a:cubicBezTo>
                    <a:pt x="21600" y="13114"/>
                    <a:pt x="21600" y="13114"/>
                    <a:pt x="21600" y="13114"/>
                  </a:cubicBezTo>
                  <a:cubicBezTo>
                    <a:pt x="21600" y="17743"/>
                    <a:pt x="18514" y="21600"/>
                    <a:pt x="11314" y="21600"/>
                  </a:cubicBezTo>
                  <a:close/>
                  <a:moveTo>
                    <a:pt x="17486" y="8486"/>
                  </a:moveTo>
                  <a:cubicBezTo>
                    <a:pt x="17486" y="5400"/>
                    <a:pt x="15429" y="3857"/>
                    <a:pt x="11314" y="3857"/>
                  </a:cubicBezTo>
                  <a:cubicBezTo>
                    <a:pt x="6171" y="3857"/>
                    <a:pt x="5143" y="5400"/>
                    <a:pt x="5143" y="8486"/>
                  </a:cubicBezTo>
                  <a:cubicBezTo>
                    <a:pt x="5143" y="13114"/>
                    <a:pt x="5143" y="13114"/>
                    <a:pt x="5143" y="13114"/>
                  </a:cubicBezTo>
                  <a:cubicBezTo>
                    <a:pt x="5143" y="16200"/>
                    <a:pt x="6171" y="17743"/>
                    <a:pt x="11314" y="17743"/>
                  </a:cubicBezTo>
                  <a:cubicBezTo>
                    <a:pt x="15429" y="17743"/>
                    <a:pt x="17486" y="16200"/>
                    <a:pt x="17486" y="13114"/>
                  </a:cubicBezTo>
                  <a:lnTo>
                    <a:pt x="17486" y="8486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2"/>
            <p:cNvSpPr/>
            <p:nvPr/>
          </p:nvSpPr>
          <p:spPr>
            <a:xfrm>
              <a:off x="1083495" y="928558"/>
              <a:ext cx="81680" cy="7372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2071" y="9257"/>
                  </a:moveTo>
                  <a:cubicBezTo>
                    <a:pt x="13976" y="9257"/>
                    <a:pt x="13976" y="9257"/>
                    <a:pt x="13976" y="9257"/>
                  </a:cubicBezTo>
                  <a:cubicBezTo>
                    <a:pt x="18424" y="1543"/>
                    <a:pt x="18424" y="1543"/>
                    <a:pt x="18424" y="1543"/>
                  </a:cubicBezTo>
                  <a:cubicBezTo>
                    <a:pt x="19059" y="771"/>
                    <a:pt x="19694" y="0"/>
                    <a:pt x="19694" y="0"/>
                  </a:cubicBezTo>
                  <a:cubicBezTo>
                    <a:pt x="20965" y="0"/>
                    <a:pt x="21600" y="1543"/>
                    <a:pt x="21600" y="2314"/>
                  </a:cubicBezTo>
                  <a:cubicBezTo>
                    <a:pt x="21600" y="2314"/>
                    <a:pt x="20965" y="3086"/>
                    <a:pt x="20965" y="3086"/>
                  </a:cubicBezTo>
                  <a:cubicBezTo>
                    <a:pt x="16518" y="10800"/>
                    <a:pt x="16518" y="10800"/>
                    <a:pt x="16518" y="10800"/>
                  </a:cubicBezTo>
                  <a:cubicBezTo>
                    <a:pt x="17788" y="13114"/>
                    <a:pt x="19694" y="16200"/>
                    <a:pt x="20965" y="18514"/>
                  </a:cubicBezTo>
                  <a:cubicBezTo>
                    <a:pt x="21600" y="19286"/>
                    <a:pt x="21600" y="19286"/>
                    <a:pt x="21600" y="20057"/>
                  </a:cubicBezTo>
                  <a:cubicBezTo>
                    <a:pt x="21600" y="20829"/>
                    <a:pt x="20965" y="21600"/>
                    <a:pt x="19694" y="21600"/>
                  </a:cubicBezTo>
                  <a:cubicBezTo>
                    <a:pt x="19694" y="21600"/>
                    <a:pt x="19059" y="20829"/>
                    <a:pt x="18424" y="20057"/>
                  </a:cubicBezTo>
                  <a:cubicBezTo>
                    <a:pt x="17153" y="17743"/>
                    <a:pt x="15882" y="14657"/>
                    <a:pt x="13976" y="12343"/>
                  </a:cubicBezTo>
                  <a:cubicBezTo>
                    <a:pt x="12071" y="12343"/>
                    <a:pt x="12071" y="12343"/>
                    <a:pt x="12071" y="12343"/>
                  </a:cubicBezTo>
                  <a:cubicBezTo>
                    <a:pt x="12071" y="19286"/>
                    <a:pt x="12071" y="19286"/>
                    <a:pt x="12071" y="19286"/>
                  </a:cubicBezTo>
                  <a:cubicBezTo>
                    <a:pt x="12071" y="20829"/>
                    <a:pt x="11435" y="21600"/>
                    <a:pt x="10800" y="21600"/>
                  </a:cubicBezTo>
                  <a:cubicBezTo>
                    <a:pt x="9529" y="21600"/>
                    <a:pt x="8894" y="20829"/>
                    <a:pt x="8894" y="19286"/>
                  </a:cubicBezTo>
                  <a:cubicBezTo>
                    <a:pt x="8894" y="12343"/>
                    <a:pt x="8894" y="12343"/>
                    <a:pt x="8894" y="12343"/>
                  </a:cubicBezTo>
                  <a:cubicBezTo>
                    <a:pt x="7624" y="12343"/>
                    <a:pt x="7624" y="12343"/>
                    <a:pt x="7624" y="12343"/>
                  </a:cubicBezTo>
                  <a:cubicBezTo>
                    <a:pt x="5718" y="14657"/>
                    <a:pt x="4447" y="17743"/>
                    <a:pt x="2541" y="20057"/>
                  </a:cubicBezTo>
                  <a:cubicBezTo>
                    <a:pt x="2541" y="20829"/>
                    <a:pt x="1906" y="21600"/>
                    <a:pt x="1271" y="21600"/>
                  </a:cubicBezTo>
                  <a:cubicBezTo>
                    <a:pt x="635" y="21600"/>
                    <a:pt x="0" y="20829"/>
                    <a:pt x="0" y="20057"/>
                  </a:cubicBezTo>
                  <a:cubicBezTo>
                    <a:pt x="0" y="19286"/>
                    <a:pt x="0" y="19286"/>
                    <a:pt x="0" y="18514"/>
                  </a:cubicBezTo>
                  <a:cubicBezTo>
                    <a:pt x="1906" y="16200"/>
                    <a:pt x="3176" y="13114"/>
                    <a:pt x="5082" y="10800"/>
                  </a:cubicBezTo>
                  <a:cubicBezTo>
                    <a:pt x="0" y="3086"/>
                    <a:pt x="0" y="3086"/>
                    <a:pt x="0" y="3086"/>
                  </a:cubicBezTo>
                  <a:cubicBezTo>
                    <a:pt x="0" y="3086"/>
                    <a:pt x="0" y="2314"/>
                    <a:pt x="0" y="2314"/>
                  </a:cubicBezTo>
                  <a:cubicBezTo>
                    <a:pt x="0" y="1543"/>
                    <a:pt x="635" y="0"/>
                    <a:pt x="1271" y="0"/>
                  </a:cubicBezTo>
                  <a:cubicBezTo>
                    <a:pt x="1906" y="0"/>
                    <a:pt x="2541" y="771"/>
                    <a:pt x="2541" y="1543"/>
                  </a:cubicBezTo>
                  <a:cubicBezTo>
                    <a:pt x="7624" y="9257"/>
                    <a:pt x="7624" y="9257"/>
                    <a:pt x="7624" y="9257"/>
                  </a:cubicBezTo>
                  <a:cubicBezTo>
                    <a:pt x="8894" y="9257"/>
                    <a:pt x="8894" y="9257"/>
                    <a:pt x="8894" y="9257"/>
                  </a:cubicBezTo>
                  <a:cubicBezTo>
                    <a:pt x="8894" y="2314"/>
                    <a:pt x="8894" y="2314"/>
                    <a:pt x="8894" y="2314"/>
                  </a:cubicBezTo>
                  <a:cubicBezTo>
                    <a:pt x="8894" y="771"/>
                    <a:pt x="9529" y="771"/>
                    <a:pt x="10800" y="771"/>
                  </a:cubicBezTo>
                  <a:cubicBezTo>
                    <a:pt x="11435" y="771"/>
                    <a:pt x="12071" y="771"/>
                    <a:pt x="12071" y="2314"/>
                  </a:cubicBezTo>
                  <a:lnTo>
                    <a:pt x="12071" y="9257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2"/>
            <p:cNvSpPr/>
            <p:nvPr/>
          </p:nvSpPr>
          <p:spPr>
            <a:xfrm>
              <a:off x="1173508" y="928558"/>
              <a:ext cx="46674" cy="7372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19286"/>
                  </a:moveTo>
                  <a:cubicBezTo>
                    <a:pt x="21600" y="20829"/>
                    <a:pt x="20520" y="21600"/>
                    <a:pt x="19440" y="21600"/>
                  </a:cubicBezTo>
                  <a:cubicBezTo>
                    <a:pt x="17280" y="21600"/>
                    <a:pt x="16200" y="20829"/>
                    <a:pt x="16200" y="19286"/>
                  </a:cubicBezTo>
                  <a:cubicBezTo>
                    <a:pt x="16200" y="11571"/>
                    <a:pt x="16200" y="11571"/>
                    <a:pt x="16200" y="11571"/>
                  </a:cubicBezTo>
                  <a:cubicBezTo>
                    <a:pt x="5400" y="11571"/>
                    <a:pt x="5400" y="11571"/>
                    <a:pt x="5400" y="11571"/>
                  </a:cubicBezTo>
                  <a:cubicBezTo>
                    <a:pt x="5400" y="19286"/>
                    <a:pt x="5400" y="19286"/>
                    <a:pt x="5400" y="19286"/>
                  </a:cubicBezTo>
                  <a:cubicBezTo>
                    <a:pt x="5400" y="20829"/>
                    <a:pt x="4320" y="21600"/>
                    <a:pt x="3240" y="21600"/>
                  </a:cubicBezTo>
                  <a:cubicBezTo>
                    <a:pt x="1080" y="21600"/>
                    <a:pt x="0" y="20829"/>
                    <a:pt x="0" y="19286"/>
                  </a:cubicBezTo>
                  <a:cubicBezTo>
                    <a:pt x="0" y="2314"/>
                    <a:pt x="0" y="2314"/>
                    <a:pt x="0" y="2314"/>
                  </a:cubicBezTo>
                  <a:cubicBezTo>
                    <a:pt x="0" y="771"/>
                    <a:pt x="1080" y="0"/>
                    <a:pt x="3240" y="0"/>
                  </a:cubicBezTo>
                  <a:cubicBezTo>
                    <a:pt x="4320" y="0"/>
                    <a:pt x="5400" y="771"/>
                    <a:pt x="5400" y="2314"/>
                  </a:cubicBezTo>
                  <a:cubicBezTo>
                    <a:pt x="5400" y="8486"/>
                    <a:pt x="5400" y="8486"/>
                    <a:pt x="5400" y="8486"/>
                  </a:cubicBezTo>
                  <a:cubicBezTo>
                    <a:pt x="16200" y="8486"/>
                    <a:pt x="16200" y="8486"/>
                    <a:pt x="16200" y="8486"/>
                  </a:cubicBezTo>
                  <a:cubicBezTo>
                    <a:pt x="16200" y="2314"/>
                    <a:pt x="16200" y="2314"/>
                    <a:pt x="16200" y="2314"/>
                  </a:cubicBezTo>
                  <a:cubicBezTo>
                    <a:pt x="16200" y="771"/>
                    <a:pt x="17280" y="0"/>
                    <a:pt x="19440" y="0"/>
                  </a:cubicBezTo>
                  <a:cubicBezTo>
                    <a:pt x="20520" y="0"/>
                    <a:pt x="21600" y="771"/>
                    <a:pt x="21600" y="2314"/>
                  </a:cubicBezTo>
                  <a:lnTo>
                    <a:pt x="21600" y="19286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2"/>
            <p:cNvSpPr/>
            <p:nvPr/>
          </p:nvSpPr>
          <p:spPr>
            <a:xfrm>
              <a:off x="1236850" y="928558"/>
              <a:ext cx="50009" cy="7372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286" y="21600"/>
                  </a:moveTo>
                  <a:cubicBezTo>
                    <a:pt x="3086" y="21600"/>
                    <a:pt x="0" y="17743"/>
                    <a:pt x="0" y="13114"/>
                  </a:cubicBezTo>
                  <a:cubicBezTo>
                    <a:pt x="0" y="8486"/>
                    <a:pt x="0" y="8486"/>
                    <a:pt x="0" y="8486"/>
                  </a:cubicBezTo>
                  <a:cubicBezTo>
                    <a:pt x="0" y="3857"/>
                    <a:pt x="3086" y="0"/>
                    <a:pt x="10286" y="0"/>
                  </a:cubicBezTo>
                  <a:cubicBezTo>
                    <a:pt x="18514" y="0"/>
                    <a:pt x="21600" y="3857"/>
                    <a:pt x="21600" y="8486"/>
                  </a:cubicBezTo>
                  <a:cubicBezTo>
                    <a:pt x="21600" y="13114"/>
                    <a:pt x="21600" y="13114"/>
                    <a:pt x="21600" y="13114"/>
                  </a:cubicBezTo>
                  <a:cubicBezTo>
                    <a:pt x="21600" y="17743"/>
                    <a:pt x="18514" y="21600"/>
                    <a:pt x="10286" y="21600"/>
                  </a:cubicBezTo>
                  <a:close/>
                  <a:moveTo>
                    <a:pt x="16457" y="8486"/>
                  </a:moveTo>
                  <a:cubicBezTo>
                    <a:pt x="16457" y="5400"/>
                    <a:pt x="14400" y="3857"/>
                    <a:pt x="10286" y="3857"/>
                  </a:cubicBezTo>
                  <a:cubicBezTo>
                    <a:pt x="6171" y="3857"/>
                    <a:pt x="4114" y="5400"/>
                    <a:pt x="4114" y="8486"/>
                  </a:cubicBezTo>
                  <a:cubicBezTo>
                    <a:pt x="4114" y="13114"/>
                    <a:pt x="4114" y="13114"/>
                    <a:pt x="4114" y="13114"/>
                  </a:cubicBezTo>
                  <a:cubicBezTo>
                    <a:pt x="4114" y="16200"/>
                    <a:pt x="6171" y="17743"/>
                    <a:pt x="10286" y="17743"/>
                  </a:cubicBezTo>
                  <a:cubicBezTo>
                    <a:pt x="14400" y="17743"/>
                    <a:pt x="16457" y="16200"/>
                    <a:pt x="16457" y="13114"/>
                  </a:cubicBezTo>
                  <a:lnTo>
                    <a:pt x="16457" y="8486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2"/>
            <p:cNvSpPr/>
            <p:nvPr/>
          </p:nvSpPr>
          <p:spPr>
            <a:xfrm>
              <a:off x="1301860" y="930448"/>
              <a:ext cx="41674" cy="7183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9200" y="3200"/>
                  </a:moveTo>
                  <a:cubicBezTo>
                    <a:pt x="6000" y="3200"/>
                    <a:pt x="6000" y="3200"/>
                    <a:pt x="6000" y="3200"/>
                  </a:cubicBezTo>
                  <a:cubicBezTo>
                    <a:pt x="6000" y="19200"/>
                    <a:pt x="6000" y="19200"/>
                    <a:pt x="6000" y="19200"/>
                  </a:cubicBezTo>
                  <a:cubicBezTo>
                    <a:pt x="6000" y="20800"/>
                    <a:pt x="4800" y="21600"/>
                    <a:pt x="3600" y="21600"/>
                  </a:cubicBezTo>
                  <a:cubicBezTo>
                    <a:pt x="1200" y="21600"/>
                    <a:pt x="0" y="20800"/>
                    <a:pt x="0" y="19200"/>
                  </a:cubicBezTo>
                  <a:cubicBezTo>
                    <a:pt x="0" y="1600"/>
                    <a:pt x="0" y="1600"/>
                    <a:pt x="0" y="1600"/>
                  </a:cubicBezTo>
                  <a:cubicBezTo>
                    <a:pt x="0" y="800"/>
                    <a:pt x="1200" y="0"/>
                    <a:pt x="3600" y="0"/>
                  </a:cubicBezTo>
                  <a:cubicBezTo>
                    <a:pt x="19200" y="0"/>
                    <a:pt x="19200" y="0"/>
                    <a:pt x="19200" y="0"/>
                  </a:cubicBezTo>
                  <a:cubicBezTo>
                    <a:pt x="20400" y="0"/>
                    <a:pt x="21600" y="0"/>
                    <a:pt x="21600" y="1600"/>
                  </a:cubicBezTo>
                  <a:cubicBezTo>
                    <a:pt x="21600" y="2400"/>
                    <a:pt x="20400" y="3200"/>
                    <a:pt x="19200" y="3200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2"/>
            <p:cNvSpPr/>
            <p:nvPr/>
          </p:nvSpPr>
          <p:spPr>
            <a:xfrm>
              <a:off x="1350201" y="928558"/>
              <a:ext cx="50008" cy="7372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1314" y="21600"/>
                  </a:moveTo>
                  <a:cubicBezTo>
                    <a:pt x="3086" y="21600"/>
                    <a:pt x="0" y="17743"/>
                    <a:pt x="0" y="13114"/>
                  </a:cubicBezTo>
                  <a:cubicBezTo>
                    <a:pt x="0" y="8486"/>
                    <a:pt x="0" y="8486"/>
                    <a:pt x="0" y="8486"/>
                  </a:cubicBezTo>
                  <a:cubicBezTo>
                    <a:pt x="0" y="3857"/>
                    <a:pt x="3086" y="0"/>
                    <a:pt x="11314" y="0"/>
                  </a:cubicBezTo>
                  <a:cubicBezTo>
                    <a:pt x="18514" y="0"/>
                    <a:pt x="21600" y="3857"/>
                    <a:pt x="21600" y="8486"/>
                  </a:cubicBezTo>
                  <a:cubicBezTo>
                    <a:pt x="21600" y="13114"/>
                    <a:pt x="21600" y="13114"/>
                    <a:pt x="21600" y="13114"/>
                  </a:cubicBezTo>
                  <a:cubicBezTo>
                    <a:pt x="21600" y="17743"/>
                    <a:pt x="18514" y="21600"/>
                    <a:pt x="11314" y="21600"/>
                  </a:cubicBezTo>
                  <a:close/>
                  <a:moveTo>
                    <a:pt x="17486" y="8486"/>
                  </a:moveTo>
                  <a:cubicBezTo>
                    <a:pt x="17486" y="5400"/>
                    <a:pt x="15429" y="3857"/>
                    <a:pt x="11314" y="3857"/>
                  </a:cubicBezTo>
                  <a:cubicBezTo>
                    <a:pt x="7200" y="3857"/>
                    <a:pt x="5143" y="5400"/>
                    <a:pt x="5143" y="8486"/>
                  </a:cubicBezTo>
                  <a:cubicBezTo>
                    <a:pt x="5143" y="13114"/>
                    <a:pt x="5143" y="13114"/>
                    <a:pt x="5143" y="13114"/>
                  </a:cubicBezTo>
                  <a:cubicBezTo>
                    <a:pt x="5143" y="16200"/>
                    <a:pt x="7200" y="17743"/>
                    <a:pt x="11314" y="17743"/>
                  </a:cubicBezTo>
                  <a:cubicBezTo>
                    <a:pt x="15429" y="17743"/>
                    <a:pt x="17486" y="16200"/>
                    <a:pt x="17486" y="13114"/>
                  </a:cubicBezTo>
                  <a:lnTo>
                    <a:pt x="17486" y="8486"/>
                  </a:ln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4" name="Google Shape;74;p12"/>
          <p:cNvPicPr preferRelativeResize="0"/>
          <p:nvPr/>
        </p:nvPicPr>
        <p:blipFill rotWithShape="1">
          <a:blip r:embed="rId2">
            <a:alphaModFix/>
          </a:blip>
          <a:srcRect t="10363" b="10363"/>
          <a:stretch/>
        </p:blipFill>
        <p:spPr>
          <a:xfrm>
            <a:off x="3850163" y="0"/>
            <a:ext cx="529383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Рисунок 24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10699"/>
            <a:ext cx="1993879" cy="314823"/>
          </a:xfrm>
          <a:prstGeom prst="rect">
            <a:avLst/>
          </a:prstGeom>
        </p:spPr>
      </p:pic>
      <p:sp>
        <p:nvSpPr>
          <p:cNvPr id="250" name="object 225"/>
          <p:cNvSpPr txBox="1"/>
          <p:nvPr userDrawn="1"/>
        </p:nvSpPr>
        <p:spPr>
          <a:xfrm>
            <a:off x="7429563" y="4724879"/>
            <a:ext cx="688971" cy="173605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94"/>
              </a:spcBef>
            </a:pPr>
            <a:r>
              <a:rPr sz="1050" b="1" dirty="0">
                <a:solidFill>
                  <a:srgbClr val="231F20"/>
                </a:solidFill>
                <a:latin typeface="+mj-lt"/>
                <a:cs typeface="Verdana"/>
              </a:rPr>
              <a:t>tusur.ru</a:t>
            </a:r>
            <a:endParaRPr sz="1050" dirty="0">
              <a:latin typeface="+mj-lt"/>
              <a:cs typeface="Verdan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1" y="285750"/>
            <a:ext cx="4817516" cy="415499"/>
          </a:xfrm>
          <a:prstGeom prst="rect">
            <a:avLst/>
          </a:prstGeom>
        </p:spPr>
        <p:txBody>
          <a:bodyPr/>
          <a:lstStyle>
            <a:lvl1pPr>
              <a:lnSpc>
                <a:spcPts val="2700"/>
              </a:lnSpc>
              <a:defRPr sz="2100" b="1">
                <a:solidFill>
                  <a:srgbClr val="0086EA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620" y="4670408"/>
            <a:ext cx="5075360" cy="310923"/>
          </a:xfrm>
          <a:prstGeom prst="rect">
            <a:avLst/>
          </a:prstGeom>
        </p:spPr>
      </p:pic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629650" y="4750179"/>
            <a:ext cx="439839" cy="1385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 b="1" i="0" spc="0">
                <a:solidFill>
                  <a:schemeClr val="tx1"/>
                </a:solidFill>
                <a:latin typeface="+mj-lt"/>
                <a:cs typeface="Verdana"/>
              </a:defRPr>
            </a:lvl1pPr>
          </a:lstStyle>
          <a:p>
            <a:pPr marL="19050">
              <a:spcBef>
                <a:spcPts val="94"/>
              </a:spcBef>
            </a:pPr>
            <a:fld id="{81D60167-4931-47E6-BA6A-407CBD079E47}" type="slidenum">
              <a:rPr lang="ru-RU" smtClean="0"/>
              <a:pPr marL="19050">
                <a:spcBef>
                  <a:spcPts val="94"/>
                </a:spcBef>
              </a:pPr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8572500" y="4753255"/>
            <a:ext cx="0" cy="145229"/>
          </a:xfrm>
          <a:prstGeom prst="line">
            <a:avLst/>
          </a:prstGeom>
          <a:ln w="1905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820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 2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13"/>
          <p:cNvGrpSpPr/>
          <p:nvPr/>
        </p:nvGrpSpPr>
        <p:grpSpPr>
          <a:xfrm>
            <a:off x="452392" y="4941937"/>
            <a:ext cx="875770" cy="8"/>
            <a:chOff x="0" y="0"/>
            <a:chExt cx="875768" cy="6"/>
          </a:xfrm>
        </p:grpSpPr>
        <p:cxnSp>
          <p:nvCxnSpPr>
            <p:cNvPr id="78" name="Google Shape;78;p13"/>
            <p:cNvCxnSpPr/>
            <p:nvPr/>
          </p:nvCxnSpPr>
          <p:spPr>
            <a:xfrm>
              <a:off x="1" y="5"/>
              <a:ext cx="875767" cy="1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" name="Google Shape;79;p13"/>
            <p:cNvCxnSpPr/>
            <p:nvPr/>
          </p:nvCxnSpPr>
          <p:spPr>
            <a:xfrm>
              <a:off x="0" y="0"/>
              <a:ext cx="269345" cy="0"/>
            </a:xfrm>
            <a:prstGeom prst="straightConnector1">
              <a:avLst/>
            </a:prstGeom>
            <a:noFill/>
            <a:ln w="9525" cap="flat" cmpd="sng">
              <a:solidFill>
                <a:srgbClr val="0C0C0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0" name="Google Shape;80;p13"/>
          <p:cNvGrpSpPr/>
          <p:nvPr/>
        </p:nvGrpSpPr>
        <p:grpSpPr>
          <a:xfrm>
            <a:off x="7983843" y="4900729"/>
            <a:ext cx="875769" cy="8"/>
            <a:chOff x="0" y="0"/>
            <a:chExt cx="875768" cy="6"/>
          </a:xfrm>
        </p:grpSpPr>
        <p:cxnSp>
          <p:nvCxnSpPr>
            <p:cNvPr id="81" name="Google Shape;81;p13"/>
            <p:cNvCxnSpPr/>
            <p:nvPr/>
          </p:nvCxnSpPr>
          <p:spPr>
            <a:xfrm>
              <a:off x="1" y="5"/>
              <a:ext cx="875767" cy="1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2" name="Google Shape;82;p13"/>
            <p:cNvCxnSpPr/>
            <p:nvPr/>
          </p:nvCxnSpPr>
          <p:spPr>
            <a:xfrm>
              <a:off x="0" y="0"/>
              <a:ext cx="269345" cy="0"/>
            </a:xfrm>
            <a:prstGeom prst="straightConnector1">
              <a:avLst/>
            </a:prstGeom>
            <a:noFill/>
            <a:ln w="9525" cap="flat" cmpd="sng">
              <a:solidFill>
                <a:srgbClr val="0C0C0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83" name="Google Shape;83;p13"/>
          <p:cNvCxnSpPr/>
          <p:nvPr/>
        </p:nvCxnSpPr>
        <p:spPr>
          <a:xfrm flipH="1">
            <a:off x="184238" y="4943112"/>
            <a:ext cx="111004" cy="1"/>
          </a:xfrm>
          <a:prstGeom prst="straightConnector1">
            <a:avLst/>
          </a:prstGeom>
          <a:noFill/>
          <a:ln w="9525" cap="flat" cmpd="sng">
            <a:solidFill>
              <a:srgbClr val="F7593B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84" name="Google Shape;84;p13"/>
          <p:cNvCxnSpPr/>
          <p:nvPr/>
        </p:nvCxnSpPr>
        <p:spPr>
          <a:xfrm rot="10800000" flipH="1">
            <a:off x="241070" y="4884687"/>
            <a:ext cx="1" cy="114496"/>
          </a:xfrm>
          <a:prstGeom prst="straightConnector1">
            <a:avLst/>
          </a:prstGeom>
          <a:noFill/>
          <a:ln w="9525" cap="flat" cmpd="sng">
            <a:solidFill>
              <a:srgbClr val="F7593B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464509" y="4905616"/>
            <a:ext cx="470506" cy="250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86" name="Google Shape;86;p13" descr="Google Shape;330;p126"/>
          <p:cNvPicPr preferRelativeResize="0"/>
          <p:nvPr/>
        </p:nvPicPr>
        <p:blipFill rotWithShape="1">
          <a:blip r:embed="rId2">
            <a:alphaModFix/>
          </a:blip>
          <a:srcRect b="34976"/>
          <a:stretch/>
        </p:blipFill>
        <p:spPr>
          <a:xfrm>
            <a:off x="7860580" y="200231"/>
            <a:ext cx="1000003" cy="1915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" name="Google Shape;87;p13"/>
          <p:cNvCxnSpPr/>
          <p:nvPr/>
        </p:nvCxnSpPr>
        <p:spPr>
          <a:xfrm>
            <a:off x="455544" y="509736"/>
            <a:ext cx="8401377" cy="0"/>
          </a:xfrm>
          <a:prstGeom prst="straightConnector1">
            <a:avLst/>
          </a:prstGeom>
          <a:noFill/>
          <a:ln w="12700" cap="flat" cmpd="sng">
            <a:solidFill>
              <a:srgbClr val="CACAC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8" name="Google Shape;88;p13"/>
          <p:cNvCxnSpPr/>
          <p:nvPr/>
        </p:nvCxnSpPr>
        <p:spPr>
          <a:xfrm>
            <a:off x="455544" y="509735"/>
            <a:ext cx="700770" cy="1"/>
          </a:xfrm>
          <a:prstGeom prst="straightConnector1">
            <a:avLst/>
          </a:prstGeom>
          <a:noFill/>
          <a:ln w="12700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ge8517ecf4d_1_222"/>
          <p:cNvGrpSpPr/>
          <p:nvPr/>
        </p:nvGrpSpPr>
        <p:grpSpPr>
          <a:xfrm>
            <a:off x="452392" y="4941937"/>
            <a:ext cx="875701" cy="7"/>
            <a:chOff x="0" y="0"/>
            <a:chExt cx="875701" cy="5"/>
          </a:xfrm>
        </p:grpSpPr>
        <p:cxnSp>
          <p:nvCxnSpPr>
            <p:cNvPr id="91" name="Google Shape;91;ge8517ecf4d_1_222"/>
            <p:cNvCxnSpPr/>
            <p:nvPr/>
          </p:nvCxnSpPr>
          <p:spPr>
            <a:xfrm>
              <a:off x="1" y="5"/>
              <a:ext cx="875700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2" name="Google Shape;92;ge8517ecf4d_1_222"/>
            <p:cNvCxnSpPr/>
            <p:nvPr/>
          </p:nvCxnSpPr>
          <p:spPr>
            <a:xfrm>
              <a:off x="0" y="0"/>
              <a:ext cx="269400" cy="0"/>
            </a:xfrm>
            <a:prstGeom prst="straightConnector1">
              <a:avLst/>
            </a:prstGeom>
            <a:noFill/>
            <a:ln w="9525" cap="flat" cmpd="sng">
              <a:solidFill>
                <a:srgbClr val="0C0C0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3" name="Google Shape;93;ge8517ecf4d_1_222"/>
          <p:cNvGrpSpPr/>
          <p:nvPr/>
        </p:nvGrpSpPr>
        <p:grpSpPr>
          <a:xfrm>
            <a:off x="7983844" y="4900729"/>
            <a:ext cx="875701" cy="7"/>
            <a:chOff x="0" y="0"/>
            <a:chExt cx="875701" cy="5"/>
          </a:xfrm>
        </p:grpSpPr>
        <p:cxnSp>
          <p:nvCxnSpPr>
            <p:cNvPr id="94" name="Google Shape;94;ge8517ecf4d_1_222"/>
            <p:cNvCxnSpPr/>
            <p:nvPr/>
          </p:nvCxnSpPr>
          <p:spPr>
            <a:xfrm>
              <a:off x="1" y="5"/>
              <a:ext cx="875700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5" name="Google Shape;95;ge8517ecf4d_1_222"/>
            <p:cNvCxnSpPr/>
            <p:nvPr/>
          </p:nvCxnSpPr>
          <p:spPr>
            <a:xfrm>
              <a:off x="0" y="0"/>
              <a:ext cx="269400" cy="0"/>
            </a:xfrm>
            <a:prstGeom prst="straightConnector1">
              <a:avLst/>
            </a:prstGeom>
            <a:noFill/>
            <a:ln w="9525" cap="flat" cmpd="sng">
              <a:solidFill>
                <a:srgbClr val="0C0C0C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96" name="Google Shape;96;ge8517ecf4d_1_222"/>
          <p:cNvCxnSpPr/>
          <p:nvPr/>
        </p:nvCxnSpPr>
        <p:spPr>
          <a:xfrm rot="10800000">
            <a:off x="184242" y="4943113"/>
            <a:ext cx="111000" cy="0"/>
          </a:xfrm>
          <a:prstGeom prst="straightConnector1">
            <a:avLst/>
          </a:prstGeom>
          <a:noFill/>
          <a:ln w="9525" cap="flat" cmpd="sng">
            <a:solidFill>
              <a:srgbClr val="F7593B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97" name="Google Shape;97;ge8517ecf4d_1_222"/>
          <p:cNvCxnSpPr/>
          <p:nvPr/>
        </p:nvCxnSpPr>
        <p:spPr>
          <a:xfrm rot="10800000">
            <a:off x="241071" y="4884583"/>
            <a:ext cx="0" cy="114600"/>
          </a:xfrm>
          <a:prstGeom prst="straightConnector1">
            <a:avLst/>
          </a:prstGeom>
          <a:noFill/>
          <a:ln w="9525" cap="flat" cmpd="sng">
            <a:solidFill>
              <a:srgbClr val="F7593B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98" name="Google Shape;98;ge8517ecf4d_1_222"/>
          <p:cNvSpPr txBox="1">
            <a:spLocks noGrp="1"/>
          </p:cNvSpPr>
          <p:nvPr>
            <p:ph type="sldNum" idx="12"/>
          </p:nvPr>
        </p:nvSpPr>
        <p:spPr>
          <a:xfrm>
            <a:off x="8464509" y="4905616"/>
            <a:ext cx="470400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99" name="Google Shape;99;ge8517ecf4d_1_222" descr="Google Shape;330;p126"/>
          <p:cNvPicPr preferRelativeResize="0"/>
          <p:nvPr/>
        </p:nvPicPr>
        <p:blipFill rotWithShape="1">
          <a:blip r:embed="rId2">
            <a:alphaModFix/>
          </a:blip>
          <a:srcRect b="34976"/>
          <a:stretch/>
        </p:blipFill>
        <p:spPr>
          <a:xfrm>
            <a:off x="7860581" y="200231"/>
            <a:ext cx="1000006" cy="1915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ge8517ecf4d_1_222"/>
          <p:cNvCxnSpPr/>
          <p:nvPr/>
        </p:nvCxnSpPr>
        <p:spPr>
          <a:xfrm>
            <a:off x="455545" y="509736"/>
            <a:ext cx="8401200" cy="0"/>
          </a:xfrm>
          <a:prstGeom prst="straightConnector1">
            <a:avLst/>
          </a:prstGeom>
          <a:noFill/>
          <a:ln w="12700" cap="flat" cmpd="sng">
            <a:solidFill>
              <a:srgbClr val="CACAC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" name="Google Shape;101;ge8517ecf4d_1_222"/>
          <p:cNvCxnSpPr/>
          <p:nvPr/>
        </p:nvCxnSpPr>
        <p:spPr>
          <a:xfrm>
            <a:off x="455544" y="509736"/>
            <a:ext cx="700800" cy="0"/>
          </a:xfrm>
          <a:prstGeom prst="straightConnector1">
            <a:avLst/>
          </a:prstGeom>
          <a:noFill/>
          <a:ln w="12700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5">
          <p15:clr>
            <a:srgbClr val="FBAE40"/>
          </p15:clr>
        </p15:guide>
        <p15:guide id="2" pos="2160">
          <p15:clr>
            <a:srgbClr val="FBAE40"/>
          </p15:clr>
        </p15:guide>
        <p15:guide id="3" pos="20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.wdp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tiff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8517ecf4d_1_246"/>
          <p:cNvSpPr txBox="1"/>
          <p:nvPr/>
        </p:nvSpPr>
        <p:spPr>
          <a:xfrm>
            <a:off x="324549" y="1448625"/>
            <a:ext cx="4086085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ru-RU" sz="2400" b="1" dirty="0" smtClean="0">
                <a:solidFill>
                  <a:srgbClr val="F85831"/>
                </a:solidFill>
              </a:rPr>
              <a:t>ЦК НТИ «</a:t>
            </a:r>
            <a:r>
              <a:rPr lang="ru-RU" sz="2400" b="1" dirty="0" smtClean="0">
                <a:solidFill>
                  <a:srgbClr val="F85831"/>
                </a:solidFill>
              </a:rPr>
              <a:t>Технологии </a:t>
            </a:r>
            <a:r>
              <a:rPr lang="ru-RU" sz="2400" b="1" dirty="0">
                <a:solidFill>
                  <a:srgbClr val="F85831"/>
                </a:solidFill>
              </a:rPr>
              <a:t>доверенного </a:t>
            </a:r>
            <a:r>
              <a:rPr lang="ru-RU" sz="2400" b="1" dirty="0" smtClean="0">
                <a:solidFill>
                  <a:srgbClr val="F85831"/>
                </a:solidFill>
              </a:rPr>
              <a:t>взаимодействия» </a:t>
            </a:r>
            <a:r>
              <a:rPr lang="ru-RU" sz="2400" b="1" dirty="0" smtClean="0">
                <a:solidFill>
                  <a:srgbClr val="F85831"/>
                </a:solidFill>
              </a:rPr>
              <a:t>– основа безопасности российского сегмента </a:t>
            </a:r>
            <a:r>
              <a:rPr lang="ru-RU" sz="2400" b="1" dirty="0" err="1" smtClean="0">
                <a:solidFill>
                  <a:srgbClr val="F85831"/>
                </a:solidFill>
              </a:rPr>
              <a:t>киберфизических</a:t>
            </a:r>
            <a:r>
              <a:rPr lang="ru-RU" sz="2400" b="1" dirty="0" smtClean="0">
                <a:solidFill>
                  <a:srgbClr val="F85831"/>
                </a:solidFill>
              </a:rPr>
              <a:t> систем</a:t>
            </a: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FE11BAF-8EF3-034E-B76E-6A5A513B22FD}"/>
              </a:ext>
            </a:extLst>
          </p:cNvPr>
          <p:cNvSpPr/>
          <p:nvPr/>
        </p:nvSpPr>
        <p:spPr>
          <a:xfrm>
            <a:off x="324549" y="3776222"/>
            <a:ext cx="31985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b="1" dirty="0" err="1" smtClean="0">
                <a:solidFill>
                  <a:srgbClr val="434343"/>
                </a:solidFill>
              </a:rPr>
              <a:t>Шелупанов</a:t>
            </a:r>
            <a:r>
              <a:rPr lang="ru-RU" sz="1200" b="1" dirty="0" smtClean="0">
                <a:solidFill>
                  <a:srgbClr val="434343"/>
                </a:solidFill>
              </a:rPr>
              <a:t> Александр </a:t>
            </a:r>
            <a:r>
              <a:rPr lang="ru-RU" sz="1200" b="1" dirty="0" smtClean="0">
                <a:solidFill>
                  <a:srgbClr val="434343"/>
                </a:solidFill>
              </a:rPr>
              <a:t>Александрович</a:t>
            </a:r>
          </a:p>
          <a:p>
            <a:pPr lvl="0" algn="just"/>
            <a:r>
              <a:rPr lang="ru-RU" sz="1200" b="1" dirty="0" smtClean="0">
                <a:solidFill>
                  <a:srgbClr val="434343"/>
                </a:solidFill>
              </a:rPr>
              <a:t>д.т.н., профессор</a:t>
            </a:r>
            <a:endParaRPr lang="ru-RU" sz="1200" b="1" dirty="0">
              <a:solidFill>
                <a:srgbClr val="434343"/>
              </a:solidFill>
            </a:endParaRPr>
          </a:p>
          <a:p>
            <a:pPr lvl="0" algn="just"/>
            <a:endParaRPr lang="en-US" sz="1100" b="1" dirty="0">
              <a:solidFill>
                <a:srgbClr val="434343"/>
              </a:solidFill>
            </a:endParaRPr>
          </a:p>
          <a:p>
            <a:pPr lvl="0" algn="just"/>
            <a:r>
              <a:rPr lang="ru-RU" sz="1100" i="1" dirty="0" smtClean="0">
                <a:solidFill>
                  <a:srgbClr val="434343"/>
                </a:solidFill>
              </a:rPr>
              <a:t>Директор </a:t>
            </a:r>
            <a:r>
              <a:rPr lang="ru-RU" sz="1100" i="1" dirty="0">
                <a:solidFill>
                  <a:srgbClr val="434343"/>
                </a:solidFill>
              </a:rPr>
              <a:t>Центра компетенций НТИ «Технологии доверенного взаимодействия</a:t>
            </a:r>
            <a:r>
              <a:rPr lang="ru-RU" sz="1100" i="1" dirty="0" smtClean="0">
                <a:solidFill>
                  <a:srgbClr val="434343"/>
                </a:solidFill>
              </a:rPr>
              <a:t>»</a:t>
            </a:r>
          </a:p>
          <a:p>
            <a:pPr lvl="0" algn="just"/>
            <a:r>
              <a:rPr lang="ru-RU" sz="1100" i="1" dirty="0" smtClean="0">
                <a:solidFill>
                  <a:srgbClr val="434343"/>
                </a:solidFill>
              </a:rPr>
              <a:t>Президент Томского университета систем управления и радиоэлектроники</a:t>
            </a:r>
            <a:endParaRPr lang="ru-RU" sz="1100" i="1" dirty="0">
              <a:solidFill>
                <a:srgbClr val="434343"/>
              </a:solidFill>
            </a:endParaRPr>
          </a:p>
          <a:p>
            <a:pPr lvl="0" algn="just"/>
            <a:endParaRPr lang="ru-RU" sz="1100" dirty="0"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eafbe8812b_0_60"/>
          <p:cNvSpPr txBox="1"/>
          <p:nvPr/>
        </p:nvSpPr>
        <p:spPr>
          <a:xfrm>
            <a:off x="352849" y="55085"/>
            <a:ext cx="7434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2000" b="1">
                <a:solidFill>
                  <a:srgbClr val="F85831"/>
                </a:solidFill>
              </a:rPr>
              <a:t>Консорциум Центра</a:t>
            </a:r>
            <a:endParaRPr sz="2000" b="1" i="0" u="none" strike="noStrike" cap="none">
              <a:solidFill>
                <a:srgbClr val="F858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eafbe8812b_0_60"/>
          <p:cNvSpPr txBox="1"/>
          <p:nvPr/>
        </p:nvSpPr>
        <p:spPr>
          <a:xfrm>
            <a:off x="551252" y="606775"/>
            <a:ext cx="888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ru-RU" sz="5000" b="1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ru-RU" sz="5000" b="1" i="1" dirty="0">
                <a:solidFill>
                  <a:schemeClr val="dk2"/>
                </a:solidFill>
              </a:rPr>
              <a:t>3</a:t>
            </a:r>
            <a:endParaRPr sz="5000" b="1" i="1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eafbe8812b_0_60"/>
          <p:cNvSpPr txBox="1"/>
          <p:nvPr/>
        </p:nvSpPr>
        <p:spPr>
          <a:xfrm>
            <a:off x="70150" y="1337650"/>
            <a:ext cx="19206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600" b="1">
                <a:solidFill>
                  <a:schemeClr val="dk2"/>
                </a:solidFill>
              </a:rPr>
              <a:t>ОРГАНИЗАЦИЙ </a:t>
            </a:r>
            <a:endParaRPr sz="1600" b="1">
              <a:solidFill>
                <a:schemeClr val="dk2"/>
              </a:solidFill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600" b="1">
                <a:solidFill>
                  <a:schemeClr val="dk2"/>
                </a:solidFill>
              </a:rPr>
              <a:t>В КОНСОРЦИУМЕ</a:t>
            </a: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4" name="Google Shape;184;geafbe8812b_0_60"/>
          <p:cNvCxnSpPr/>
          <p:nvPr/>
        </p:nvCxnSpPr>
        <p:spPr>
          <a:xfrm>
            <a:off x="225050" y="1888550"/>
            <a:ext cx="1510800" cy="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5" name="Google Shape;185;geafbe8812b_0_60"/>
          <p:cNvSpPr txBox="1"/>
          <p:nvPr/>
        </p:nvSpPr>
        <p:spPr>
          <a:xfrm>
            <a:off x="524952" y="1997125"/>
            <a:ext cx="888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ru-RU" sz="3500" b="1" dirty="0">
                <a:solidFill>
                  <a:schemeClr val="dk2"/>
                </a:solidFill>
              </a:rPr>
              <a:t>5</a:t>
            </a:r>
            <a:endParaRPr sz="3500" b="1" i="1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eafbe8812b_0_60"/>
          <p:cNvSpPr txBox="1"/>
          <p:nvPr/>
        </p:nvSpPr>
        <p:spPr>
          <a:xfrm>
            <a:off x="43850" y="2499400"/>
            <a:ext cx="19206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200" b="1">
                <a:solidFill>
                  <a:schemeClr val="dk2"/>
                </a:solidFill>
              </a:rPr>
              <a:t>КОММЕРЧЕСКИХ КОМПАНИЙ</a:t>
            </a:r>
            <a:endParaRPr sz="12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eafbe8812b_0_60"/>
          <p:cNvSpPr txBox="1"/>
          <p:nvPr/>
        </p:nvSpPr>
        <p:spPr>
          <a:xfrm>
            <a:off x="524952" y="2987725"/>
            <a:ext cx="888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ru-RU" sz="3500" b="1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3500" b="1" i="1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eafbe8812b_0_60"/>
          <p:cNvSpPr txBox="1"/>
          <p:nvPr/>
        </p:nvSpPr>
        <p:spPr>
          <a:xfrm>
            <a:off x="43850" y="3490000"/>
            <a:ext cx="19206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200" b="1">
                <a:solidFill>
                  <a:schemeClr val="dk2"/>
                </a:solidFill>
              </a:rPr>
              <a:t>ВУЗОВ И НАУЧНЫХ ОРГАНИЗАЦИЙ</a:t>
            </a:r>
            <a:endParaRPr sz="12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eafbe8812b_0_60"/>
          <p:cNvSpPr txBox="1"/>
          <p:nvPr/>
        </p:nvSpPr>
        <p:spPr>
          <a:xfrm>
            <a:off x="524952" y="3902125"/>
            <a:ext cx="888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ru-RU" sz="3500" b="1" dirty="0">
                <a:solidFill>
                  <a:schemeClr val="dk2"/>
                </a:solidFill>
              </a:rPr>
              <a:t>1</a:t>
            </a:r>
            <a:endParaRPr sz="3500" b="1" i="1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eafbe8812b_0_60"/>
          <p:cNvSpPr txBox="1"/>
          <p:nvPr/>
        </p:nvSpPr>
        <p:spPr>
          <a:xfrm>
            <a:off x="43850" y="4404400"/>
            <a:ext cx="19206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200" b="1" dirty="0">
                <a:solidFill>
                  <a:schemeClr val="dk2"/>
                </a:solidFill>
              </a:rPr>
              <a:t>НЕКОММЕРЧЕСКАЯ ОРГАНИЗАЦИЯ</a:t>
            </a:r>
            <a:endParaRPr sz="12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eafbe8812b_0_60"/>
          <p:cNvSpPr txBox="1"/>
          <p:nvPr/>
        </p:nvSpPr>
        <p:spPr>
          <a:xfrm>
            <a:off x="2405150" y="525527"/>
            <a:ext cx="6668700" cy="4601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 smtClean="0">
                <a:solidFill>
                  <a:srgbClr val="434343"/>
                </a:solidFill>
              </a:rPr>
              <a:t>C</a:t>
            </a:r>
            <a:r>
              <a:rPr lang="ru-RU" sz="1300" b="1" dirty="0" err="1" smtClean="0">
                <a:solidFill>
                  <a:srgbClr val="434343"/>
                </a:solidFill>
              </a:rPr>
              <a:t>отрудничеств</a:t>
            </a:r>
            <a:r>
              <a:rPr lang="ru-RU" sz="1300" b="1" dirty="0" err="1">
                <a:solidFill>
                  <a:srgbClr val="434343"/>
                </a:solidFill>
              </a:rPr>
              <a:t>о</a:t>
            </a:r>
            <a:r>
              <a:rPr lang="ru-RU" sz="1300" b="1" dirty="0" smtClean="0">
                <a:solidFill>
                  <a:srgbClr val="434343"/>
                </a:solidFill>
              </a:rPr>
              <a:t>:</a:t>
            </a:r>
            <a:endParaRPr sz="1300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434343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ru-RU" sz="1300" dirty="0">
                <a:solidFill>
                  <a:srgbClr val="434343"/>
                </a:solidFill>
              </a:rPr>
              <a:t>Компания СИБ в 2022 году запустит </a:t>
            </a:r>
            <a:r>
              <a:rPr lang="ru-RU" sz="1300" dirty="0" err="1">
                <a:solidFill>
                  <a:srgbClr val="434343"/>
                </a:solidFill>
              </a:rPr>
              <a:t>киберполигон</a:t>
            </a:r>
            <a:r>
              <a:rPr lang="ru-RU" sz="1300" dirty="0">
                <a:solidFill>
                  <a:srgbClr val="434343"/>
                </a:solidFill>
              </a:rPr>
              <a:t> для тестирования безопасности цифровых решений.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endParaRPr lang="ru-RU" sz="1300" dirty="0">
              <a:solidFill>
                <a:srgbClr val="434343"/>
              </a:solidFill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ru-RU" sz="1300" dirty="0">
                <a:solidFill>
                  <a:srgbClr val="434343"/>
                </a:solidFill>
              </a:rPr>
              <a:t>Силами Консорциума в 2023 году будет разработан предварительный стандарт «Доверенное взаимодействие».</a:t>
            </a:r>
            <a:endParaRPr sz="1300" dirty="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434343"/>
              </a:solidFill>
            </a:endParaRPr>
          </a:p>
          <a:p>
            <a:pPr marL="457200" lvl="0" indent="-317500">
              <a:buClr>
                <a:srgbClr val="434343"/>
              </a:buClr>
              <a:buSzPts val="1400"/>
              <a:buChar char="●"/>
            </a:pPr>
            <a:r>
              <a:rPr lang="ru-RU" sz="1300" dirty="0">
                <a:solidFill>
                  <a:srgbClr val="434343"/>
                </a:solidFill>
              </a:rPr>
              <a:t>В 2025 году будет создан распределенный </a:t>
            </a:r>
            <a:r>
              <a:rPr lang="ru-RU" sz="1300" dirty="0" err="1">
                <a:solidFill>
                  <a:srgbClr val="434343"/>
                </a:solidFill>
              </a:rPr>
              <a:t>киберполигон</a:t>
            </a:r>
            <a:r>
              <a:rPr lang="ru-RU" sz="1300" dirty="0">
                <a:solidFill>
                  <a:srgbClr val="434343"/>
                </a:solidFill>
              </a:rPr>
              <a:t>, включающий ресурсы ТУСУР, </a:t>
            </a:r>
            <a:r>
              <a:rPr lang="ru-RU" sz="1300" dirty="0" smtClean="0">
                <a:solidFill>
                  <a:srgbClr val="434343"/>
                </a:solidFill>
              </a:rPr>
              <a:t>НГТУ, </a:t>
            </a:r>
            <a:r>
              <a:rPr lang="ru-RU" sz="1300" dirty="0" err="1" smtClean="0">
                <a:solidFill>
                  <a:srgbClr val="434343"/>
                </a:solidFill>
              </a:rPr>
              <a:t>СибГУТИ</a:t>
            </a:r>
            <a:r>
              <a:rPr lang="en-US" dirty="0" smtClean="0"/>
              <a:t>,</a:t>
            </a:r>
            <a:r>
              <a:rPr lang="ru-RU" sz="1300" dirty="0" smtClean="0">
                <a:solidFill>
                  <a:srgbClr val="434343"/>
                </a:solidFill>
              </a:rPr>
              <a:t> </a:t>
            </a:r>
            <a:r>
              <a:rPr lang="ru-RU" sz="1300" dirty="0" err="1" smtClean="0">
                <a:solidFill>
                  <a:srgbClr val="434343"/>
                </a:solidFill>
              </a:rPr>
              <a:t>ИВМиМГ</a:t>
            </a:r>
            <a:r>
              <a:rPr lang="ru-RU" sz="1300" dirty="0" smtClean="0">
                <a:solidFill>
                  <a:srgbClr val="434343"/>
                </a:solidFill>
              </a:rPr>
              <a:t> СО РАН, </a:t>
            </a:r>
            <a:r>
              <a:rPr lang="ru-RU" sz="1300" dirty="0">
                <a:solidFill>
                  <a:srgbClr val="434343"/>
                </a:solidFill>
              </a:rPr>
              <a:t>ООО СИБ.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endParaRPr lang="ru-RU" sz="1300" dirty="0">
              <a:solidFill>
                <a:srgbClr val="434343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ru-RU" sz="1300" dirty="0">
                <a:solidFill>
                  <a:srgbClr val="434343"/>
                </a:solidFill>
              </a:rPr>
              <a:t>Компании Аладдин и </a:t>
            </a:r>
            <a:r>
              <a:rPr lang="ru-RU" sz="1300" dirty="0" err="1" smtClean="0">
                <a:solidFill>
                  <a:srgbClr val="434343"/>
                </a:solidFill>
              </a:rPr>
              <a:t>Миландр</a:t>
            </a:r>
            <a:r>
              <a:rPr lang="ru-RU" sz="1300" dirty="0" smtClean="0">
                <a:solidFill>
                  <a:srgbClr val="434343"/>
                </a:solidFill>
              </a:rPr>
              <a:t>, </a:t>
            </a:r>
            <a:r>
              <a:rPr lang="ru-RU" sz="1300" dirty="0" err="1" smtClean="0">
                <a:solidFill>
                  <a:srgbClr val="434343"/>
                </a:solidFill>
              </a:rPr>
              <a:t>Инфотекс</a:t>
            </a:r>
            <a:r>
              <a:rPr lang="ru-RU" sz="1300" dirty="0" smtClean="0">
                <a:solidFill>
                  <a:srgbClr val="434343"/>
                </a:solidFill>
              </a:rPr>
              <a:t> </a:t>
            </a:r>
            <a:r>
              <a:rPr lang="ru-RU" sz="1300" dirty="0">
                <a:solidFill>
                  <a:srgbClr val="434343"/>
                </a:solidFill>
              </a:rPr>
              <a:t>к 2026 году запустят производство электронных отечественных </a:t>
            </a:r>
            <a:r>
              <a:rPr lang="ru-RU" sz="1300" dirty="0" smtClean="0">
                <a:solidFill>
                  <a:srgbClr val="434343"/>
                </a:solidFill>
              </a:rPr>
              <a:t>компонентов и узлов </a:t>
            </a:r>
            <a:r>
              <a:rPr lang="ru-RU" sz="1300" dirty="0">
                <a:solidFill>
                  <a:srgbClr val="434343"/>
                </a:solidFill>
              </a:rPr>
              <a:t>взаимодействия с криптографическими протоколами, реализованными на отечественных микроконтроллерах.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endParaRPr lang="ru-RU" sz="1300" dirty="0">
              <a:solidFill>
                <a:srgbClr val="434343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ru-RU" sz="1300" dirty="0">
                <a:solidFill>
                  <a:srgbClr val="434343"/>
                </a:solidFill>
              </a:rPr>
              <a:t>Совместная разработка программ основного и дополнительного образования с </a:t>
            </a:r>
            <a:r>
              <a:rPr lang="ru-RU" sz="1300" dirty="0" err="1" smtClean="0">
                <a:solidFill>
                  <a:srgbClr val="434343"/>
                </a:solidFill>
              </a:rPr>
              <a:t>СибГУТИ</a:t>
            </a:r>
            <a:r>
              <a:rPr lang="ru-RU" sz="1300" dirty="0" smtClean="0">
                <a:solidFill>
                  <a:srgbClr val="434343"/>
                </a:solidFill>
              </a:rPr>
              <a:t>, НГТУ</a:t>
            </a:r>
            <a:r>
              <a:rPr lang="ru-RU" sz="1300" dirty="0">
                <a:solidFill>
                  <a:srgbClr val="434343"/>
                </a:solidFill>
              </a:rPr>
              <a:t>, </a:t>
            </a:r>
            <a:r>
              <a:rPr lang="ru-RU" sz="1300" dirty="0" err="1">
                <a:solidFill>
                  <a:srgbClr val="434343"/>
                </a:solidFill>
              </a:rPr>
              <a:t>СПбПУ</a:t>
            </a:r>
            <a:r>
              <a:rPr lang="ru-RU" sz="1300" dirty="0">
                <a:solidFill>
                  <a:srgbClr val="434343"/>
                </a:solidFill>
              </a:rPr>
              <a:t>, ОМГТУ, </a:t>
            </a:r>
            <a:r>
              <a:rPr lang="ru-RU" sz="1300" dirty="0" err="1" smtClean="0">
                <a:solidFill>
                  <a:srgbClr val="434343"/>
                </a:solidFill>
              </a:rPr>
              <a:t>ТулГУ</a:t>
            </a:r>
            <a:r>
              <a:rPr lang="ru-RU" sz="1300" dirty="0">
                <a:solidFill>
                  <a:srgbClr val="434343"/>
                </a:solidFill>
              </a:rPr>
              <a:t>.</a:t>
            </a: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</a:pPr>
            <a:endParaRPr lang="ru-RU" sz="1300" dirty="0">
              <a:solidFill>
                <a:srgbClr val="434343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ru-RU" sz="1300" dirty="0">
                <a:solidFill>
                  <a:srgbClr val="434343"/>
                </a:solidFill>
              </a:rPr>
              <a:t>Совместно с Ассоциацией экспорта технологического суверенитета, при поддержке экспертов Центра НТИ, будет проведен форум по тематике центра для стран АТЭС.</a:t>
            </a:r>
            <a:endParaRPr sz="1300" dirty="0">
              <a:solidFill>
                <a:srgbClr val="434343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B4B9C81-06B8-4702-88D5-8B52E3C94E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eafbe8812b_0_71"/>
          <p:cNvSpPr/>
          <p:nvPr/>
        </p:nvSpPr>
        <p:spPr>
          <a:xfrm>
            <a:off x="168775" y="634899"/>
            <a:ext cx="8918400" cy="99264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eafbe8812b_0_71"/>
          <p:cNvSpPr txBox="1"/>
          <p:nvPr/>
        </p:nvSpPr>
        <p:spPr>
          <a:xfrm>
            <a:off x="379043" y="55085"/>
            <a:ext cx="7465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dirty="0">
                <a:solidFill>
                  <a:srgbClr val="F85831"/>
                </a:solidFill>
              </a:rPr>
              <a:t>Планы на 2022-2026 гг.</a:t>
            </a:r>
            <a:endParaRPr sz="2000" b="1" i="0" u="none" strike="noStrike" cap="none" dirty="0">
              <a:solidFill>
                <a:srgbClr val="F8583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F8583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1" i="0" u="none" strike="noStrike" cap="none" dirty="0">
              <a:solidFill>
                <a:srgbClr val="F858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eafbe8812b_0_71"/>
          <p:cNvSpPr txBox="1"/>
          <p:nvPr/>
        </p:nvSpPr>
        <p:spPr>
          <a:xfrm>
            <a:off x="235450" y="590815"/>
            <a:ext cx="87336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dirty="0">
                <a:solidFill>
                  <a:srgbClr val="434343"/>
                </a:solidFill>
              </a:rPr>
              <a:t>К 2026 году Центр НТИ преобразуется в инжиниринговый Центр, который будет работать с проектами TRL 6-8 по направлениям «ИТ в медицине» и «Телемедицина», распределенная энергетика, цифровое управление транспортными системами, индустрия 4.0, обеспечивая внедрение технологических решений доверенного взаимодействия. 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273" name="Google Shape;273;geafbe8812b_0_71"/>
          <p:cNvSpPr txBox="1"/>
          <p:nvPr/>
        </p:nvSpPr>
        <p:spPr>
          <a:xfrm>
            <a:off x="5304200" y="1539225"/>
            <a:ext cx="314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434343"/>
                </a:solidFill>
              </a:rPr>
              <a:t>Целевые показатели в 2026 году:</a:t>
            </a:r>
            <a:endParaRPr b="1" dirty="0">
              <a:solidFill>
                <a:srgbClr val="434343"/>
              </a:solidFill>
            </a:endParaRPr>
          </a:p>
        </p:txBody>
      </p:sp>
      <p:sp>
        <p:nvSpPr>
          <p:cNvPr id="274" name="Google Shape;274;geafbe8812b_0_71"/>
          <p:cNvSpPr txBox="1"/>
          <p:nvPr/>
        </p:nvSpPr>
        <p:spPr>
          <a:xfrm>
            <a:off x="5236649" y="1889175"/>
            <a:ext cx="1201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ru-RU" sz="3200" b="1" dirty="0">
                <a:solidFill>
                  <a:schemeClr val="dk2"/>
                </a:solidFill>
              </a:rPr>
              <a:t>40</a:t>
            </a:r>
            <a:endParaRPr sz="3200" b="1" i="1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eafbe8812b_0_71"/>
          <p:cNvSpPr txBox="1"/>
          <p:nvPr/>
        </p:nvSpPr>
        <p:spPr>
          <a:xfrm>
            <a:off x="4969675" y="2467675"/>
            <a:ext cx="1725000" cy="29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200" b="1" dirty="0">
                <a:solidFill>
                  <a:schemeClr val="dk2"/>
                </a:solidFill>
              </a:rPr>
              <a:t>РИД СОЗДАЕТСЯ ЕЖЕГОДНО</a:t>
            </a:r>
            <a:endParaRPr sz="12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eafbe8812b_0_71"/>
          <p:cNvSpPr txBox="1"/>
          <p:nvPr/>
        </p:nvSpPr>
        <p:spPr>
          <a:xfrm>
            <a:off x="7361624" y="1901075"/>
            <a:ext cx="1201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ru-RU" sz="3200" b="1" dirty="0">
                <a:solidFill>
                  <a:schemeClr val="dk2"/>
                </a:solidFill>
              </a:rPr>
              <a:t>94</a:t>
            </a:r>
            <a:endParaRPr sz="3200" b="1" i="1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eafbe8812b_0_71"/>
          <p:cNvSpPr txBox="1"/>
          <p:nvPr/>
        </p:nvSpPr>
        <p:spPr>
          <a:xfrm>
            <a:off x="7094650" y="2479575"/>
            <a:ext cx="17250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200" b="1" dirty="0">
                <a:solidFill>
                  <a:schemeClr val="dk2"/>
                </a:solidFill>
              </a:rPr>
              <a:t>ШТАТНЫХ СОТРУДНИКА</a:t>
            </a:r>
            <a:endParaRPr sz="12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eafbe8812b_0_71"/>
          <p:cNvSpPr txBox="1"/>
          <p:nvPr/>
        </p:nvSpPr>
        <p:spPr>
          <a:xfrm>
            <a:off x="5279824" y="2993775"/>
            <a:ext cx="1201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ru-RU" sz="3200" b="1" dirty="0">
                <a:solidFill>
                  <a:schemeClr val="dk2"/>
                </a:solidFill>
              </a:rPr>
              <a:t>600</a:t>
            </a:r>
            <a:endParaRPr sz="3200" b="1" i="1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eafbe8812b_0_71"/>
          <p:cNvSpPr txBox="1"/>
          <p:nvPr/>
        </p:nvSpPr>
        <p:spPr>
          <a:xfrm>
            <a:off x="5012850" y="3572275"/>
            <a:ext cx="1725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200" b="1" dirty="0">
                <a:solidFill>
                  <a:schemeClr val="dk2"/>
                </a:solidFill>
              </a:rPr>
              <a:t>СПЕЦИАЛИСТОВ ОБУЧАЕТСЯ ЕЖЕГОДНО</a:t>
            </a:r>
            <a:endParaRPr sz="12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eafbe8812b_0_71"/>
          <p:cNvSpPr txBox="1"/>
          <p:nvPr/>
        </p:nvSpPr>
        <p:spPr>
          <a:xfrm>
            <a:off x="7337224" y="2993775"/>
            <a:ext cx="1201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ru-RU" sz="3200" b="1" dirty="0">
                <a:solidFill>
                  <a:schemeClr val="dk2"/>
                </a:solidFill>
              </a:rPr>
              <a:t>50</a:t>
            </a:r>
            <a:endParaRPr sz="3200" b="1" i="1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eafbe8812b_0_71"/>
          <p:cNvSpPr txBox="1"/>
          <p:nvPr/>
        </p:nvSpPr>
        <p:spPr>
          <a:xfrm>
            <a:off x="7070250" y="3572275"/>
            <a:ext cx="17250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200" b="1">
                <a:solidFill>
                  <a:schemeClr val="dk2"/>
                </a:solidFill>
              </a:rPr>
              <a:t>ЛИЦЕНЗИЙ РЕАЛИЗУЕТСЯ ЕЖЕГОДНО</a:t>
            </a:r>
            <a:endParaRPr sz="12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eafbe8812b_0_71"/>
          <p:cNvSpPr txBox="1"/>
          <p:nvPr/>
        </p:nvSpPr>
        <p:spPr>
          <a:xfrm>
            <a:off x="760050" y="1539225"/>
            <a:ext cx="314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434343"/>
                </a:solidFill>
              </a:rPr>
              <a:t>Целевые доходы 2022-2026 гг.:</a:t>
            </a:r>
            <a:endParaRPr b="1" dirty="0">
              <a:solidFill>
                <a:srgbClr val="434343"/>
              </a:solidFill>
            </a:endParaRPr>
          </a:p>
        </p:txBody>
      </p:sp>
      <p:sp>
        <p:nvSpPr>
          <p:cNvPr id="287" name="Google Shape;287;geafbe8812b_0_71"/>
          <p:cNvSpPr txBox="1"/>
          <p:nvPr/>
        </p:nvSpPr>
        <p:spPr>
          <a:xfrm>
            <a:off x="205075" y="4500850"/>
            <a:ext cx="4629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rgbClr val="434343"/>
                </a:solidFill>
              </a:rPr>
              <a:t>млн руб.</a:t>
            </a:r>
            <a:endParaRPr sz="800">
              <a:solidFill>
                <a:srgbClr val="434343"/>
              </a:solidFill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EFD2C7A4-55A0-D344-84CE-5EC541FB02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2316175"/>
              </p:ext>
            </p:extLst>
          </p:nvPr>
        </p:nvGraphicFramePr>
        <p:xfrm>
          <a:off x="309475" y="1971801"/>
          <a:ext cx="3780200" cy="2868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FB4CFC0-63BF-4D5A-9537-EBD1F4DCA6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16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97;ge8e3fb7074_0_46">
            <a:extLst>
              <a:ext uri="{FF2B5EF4-FFF2-40B4-BE49-F238E27FC236}">
                <a16:creationId xmlns:a16="http://schemas.microsoft.com/office/drawing/2014/main" id="{7071ECEF-8B98-49AE-9F89-1BB80B668EBA}"/>
              </a:ext>
            </a:extLst>
          </p:cNvPr>
          <p:cNvSpPr txBox="1"/>
          <p:nvPr/>
        </p:nvSpPr>
        <p:spPr>
          <a:xfrm>
            <a:off x="352850" y="55075"/>
            <a:ext cx="8005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700" b="1" i="0" u="none" strike="noStrike" cap="none" dirty="0">
                <a:solidFill>
                  <a:srgbClr val="F85831"/>
                </a:solidFill>
                <a:latin typeface="Arial"/>
                <a:ea typeface="Arial"/>
                <a:cs typeface="Arial"/>
                <a:sym typeface="Arial"/>
              </a:rPr>
              <a:t>Аспекты взаимодействия Ц</a:t>
            </a:r>
            <a:r>
              <a:rPr lang="ru-RU" sz="1700" b="1" dirty="0">
                <a:solidFill>
                  <a:srgbClr val="F85831"/>
                </a:solidFill>
              </a:rPr>
              <a:t>ентра с рынками НТИ</a:t>
            </a:r>
            <a:endParaRPr sz="1700" b="1" i="0" u="none" strike="noStrike" cap="none" dirty="0">
              <a:solidFill>
                <a:srgbClr val="F858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77416BEB-81DB-4EE6-A6F3-10EE054A58D7}"/>
              </a:ext>
            </a:extLst>
          </p:cNvPr>
          <p:cNvGrpSpPr/>
          <p:nvPr/>
        </p:nvGrpSpPr>
        <p:grpSpPr>
          <a:xfrm>
            <a:off x="28846" y="622974"/>
            <a:ext cx="8906168" cy="4165689"/>
            <a:chOff x="49024" y="1084703"/>
            <a:chExt cx="11694049" cy="4874445"/>
          </a:xfrm>
        </p:grpSpPr>
        <p:cxnSp>
          <p:nvCxnSpPr>
            <p:cNvPr id="64" name="Прямая соединительная линия 63">
              <a:extLst>
                <a:ext uri="{FF2B5EF4-FFF2-40B4-BE49-F238E27FC236}">
                  <a16:creationId xmlns:a16="http://schemas.microsoft.com/office/drawing/2014/main" id="{8C17B0B1-6EBB-42B9-BDD2-8F642AC98231}"/>
                </a:ext>
              </a:extLst>
            </p:cNvPr>
            <p:cNvCxnSpPr>
              <a:cxnSpLocks/>
            </p:cNvCxnSpPr>
            <p:nvPr/>
          </p:nvCxnSpPr>
          <p:spPr>
            <a:xfrm>
              <a:off x="1069433" y="2552093"/>
              <a:ext cx="1022551" cy="2180391"/>
            </a:xfrm>
            <a:prstGeom prst="line">
              <a:avLst/>
            </a:prstGeom>
            <a:ln w="1238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>
              <a:extLst>
                <a:ext uri="{FF2B5EF4-FFF2-40B4-BE49-F238E27FC236}">
                  <a16:creationId xmlns:a16="http://schemas.microsoft.com/office/drawing/2014/main" id="{74ED0461-506D-44B6-BE5B-14036E2BF3BE}"/>
                </a:ext>
              </a:extLst>
            </p:cNvPr>
            <p:cNvCxnSpPr>
              <a:cxnSpLocks/>
            </p:cNvCxnSpPr>
            <p:nvPr/>
          </p:nvCxnSpPr>
          <p:spPr>
            <a:xfrm>
              <a:off x="1628295" y="2552093"/>
              <a:ext cx="273499" cy="284832"/>
            </a:xfrm>
            <a:prstGeom prst="line">
              <a:avLst/>
            </a:prstGeom>
            <a:ln w="130175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Shape">
              <a:extLst>
                <a:ext uri="{FF2B5EF4-FFF2-40B4-BE49-F238E27FC236}">
                  <a16:creationId xmlns:a16="http://schemas.microsoft.com/office/drawing/2014/main" id="{70EEC302-BE26-4208-9BB4-C22DF6F500BC}"/>
                </a:ext>
              </a:extLst>
            </p:cNvPr>
            <p:cNvSpPr/>
            <p:nvPr/>
          </p:nvSpPr>
          <p:spPr>
            <a:xfrm rot="18638056">
              <a:off x="1909978" y="1573197"/>
              <a:ext cx="346027" cy="883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extrusionOk="0">
                  <a:moveTo>
                    <a:pt x="4971" y="0"/>
                  </a:moveTo>
                  <a:cubicBezTo>
                    <a:pt x="6672" y="0"/>
                    <a:pt x="8294" y="523"/>
                    <a:pt x="8915" y="1353"/>
                  </a:cubicBezTo>
                  <a:lnTo>
                    <a:pt x="12938" y="6672"/>
                  </a:lnTo>
                  <a:cubicBezTo>
                    <a:pt x="13319" y="7179"/>
                    <a:pt x="14300" y="7502"/>
                    <a:pt x="15361" y="7502"/>
                  </a:cubicBezTo>
                  <a:cubicBezTo>
                    <a:pt x="15501" y="7502"/>
                    <a:pt x="15641" y="7502"/>
                    <a:pt x="15801" y="7487"/>
                  </a:cubicBezTo>
                  <a:cubicBezTo>
                    <a:pt x="16842" y="7395"/>
                    <a:pt x="17923" y="7333"/>
                    <a:pt x="18984" y="7302"/>
                  </a:cubicBezTo>
                  <a:cubicBezTo>
                    <a:pt x="19024" y="7302"/>
                    <a:pt x="19084" y="7302"/>
                    <a:pt x="19124" y="7302"/>
                  </a:cubicBezTo>
                  <a:cubicBezTo>
                    <a:pt x="20305" y="7302"/>
                    <a:pt x="21306" y="7779"/>
                    <a:pt x="21306" y="8379"/>
                  </a:cubicBezTo>
                  <a:lnTo>
                    <a:pt x="21306" y="20939"/>
                  </a:lnTo>
                  <a:cubicBezTo>
                    <a:pt x="21306" y="21339"/>
                    <a:pt x="20645" y="21600"/>
                    <a:pt x="19965" y="21600"/>
                  </a:cubicBezTo>
                  <a:cubicBezTo>
                    <a:pt x="19644" y="21600"/>
                    <a:pt x="19304" y="21539"/>
                    <a:pt x="19024" y="21400"/>
                  </a:cubicBezTo>
                  <a:lnTo>
                    <a:pt x="647" y="12330"/>
                  </a:lnTo>
                  <a:cubicBezTo>
                    <a:pt x="-294" y="11868"/>
                    <a:pt x="-194" y="11100"/>
                    <a:pt x="847" y="10715"/>
                  </a:cubicBezTo>
                  <a:cubicBezTo>
                    <a:pt x="1848" y="10331"/>
                    <a:pt x="2869" y="9978"/>
                    <a:pt x="3950" y="9655"/>
                  </a:cubicBezTo>
                  <a:cubicBezTo>
                    <a:pt x="5011" y="9332"/>
                    <a:pt x="5451" y="8686"/>
                    <a:pt x="5011" y="8117"/>
                  </a:cubicBezTo>
                  <a:lnTo>
                    <a:pt x="987" y="2783"/>
                  </a:lnTo>
                  <a:cubicBezTo>
                    <a:pt x="166" y="1706"/>
                    <a:pt x="1267" y="507"/>
                    <a:pt x="3469" y="108"/>
                  </a:cubicBezTo>
                  <a:cubicBezTo>
                    <a:pt x="3970" y="46"/>
                    <a:pt x="4470" y="0"/>
                    <a:pt x="4971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319657D2-B152-4624-BEB1-3ADC2AFB0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9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513364"/>
              <a:ext cx="2090882" cy="1244575"/>
            </a:xfrm>
            <a:prstGeom prst="rect">
              <a:avLst/>
            </a:prstGeom>
          </p:spPr>
        </p:pic>
        <p:sp>
          <p:nvSpPr>
            <p:cNvPr id="47" name="Google Shape;45;p4">
              <a:extLst>
                <a:ext uri="{FF2B5EF4-FFF2-40B4-BE49-F238E27FC236}">
                  <a16:creationId xmlns:a16="http://schemas.microsoft.com/office/drawing/2014/main" id="{CE378E76-9574-4A29-ABA8-85BE68597BF2}"/>
                </a:ext>
              </a:extLst>
            </p:cNvPr>
            <p:cNvSpPr txBox="1"/>
            <p:nvPr/>
          </p:nvSpPr>
          <p:spPr>
            <a:xfrm>
              <a:off x="374299" y="4710171"/>
              <a:ext cx="3009338" cy="1965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7141" tIns="37141" rIns="37141" bIns="37141" anchor="t" anchorCtr="0">
              <a:noAutofit/>
            </a:bodyPr>
            <a:lstStyle/>
            <a:p>
              <a:pPr>
                <a:buClr>
                  <a:srgbClr val="51596C"/>
                </a:buClr>
                <a:buSzPts val="2400"/>
              </a:pPr>
              <a:endParaRPr sz="731" dirty="0">
                <a:latin typeface="PT Sans"/>
                <a:ea typeface="PT Sans"/>
                <a:cs typeface="PT Sans"/>
                <a:sym typeface="PT Sans"/>
              </a:endParaRPr>
            </a:p>
          </p:txBody>
        </p:sp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4615FE3E-25AD-413C-9E8D-442114C5F3A4}"/>
                </a:ext>
              </a:extLst>
            </p:cNvPr>
            <p:cNvGrpSpPr/>
            <p:nvPr/>
          </p:nvGrpSpPr>
          <p:grpSpPr>
            <a:xfrm>
              <a:off x="4856605" y="4502988"/>
              <a:ext cx="1146071" cy="1243008"/>
              <a:chOff x="7155458" y="931486"/>
              <a:chExt cx="1146071" cy="1243008"/>
            </a:xfrm>
          </p:grpSpPr>
          <p:pic>
            <p:nvPicPr>
              <p:cNvPr id="85" name="Рисунок 84">
                <a:extLst>
                  <a:ext uri="{FF2B5EF4-FFF2-40B4-BE49-F238E27FC236}">
                    <a16:creationId xmlns:a16="http://schemas.microsoft.com/office/drawing/2014/main" id="{3F18AA99-5991-476B-8413-31F162A53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64635" y="931486"/>
                <a:ext cx="866960" cy="88427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352897B-5A90-419A-B1E0-5EAB5748FFFF}"/>
                  </a:ext>
                </a:extLst>
              </p:cNvPr>
              <p:cNvSpPr txBox="1"/>
              <p:nvPr/>
            </p:nvSpPr>
            <p:spPr>
              <a:xfrm>
                <a:off x="7155458" y="1850366"/>
                <a:ext cx="1146071" cy="324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err="1">
                    <a:solidFill>
                      <a:srgbClr val="002060"/>
                    </a:solidFill>
                  </a:rPr>
                  <a:t>нейронет</a:t>
                </a:r>
                <a:endParaRPr lang="ru-RU" sz="1200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48485945-15D9-4551-A9E8-1F81B89E2C3A}"/>
                </a:ext>
              </a:extLst>
            </p:cNvPr>
            <p:cNvGrpSpPr/>
            <p:nvPr/>
          </p:nvGrpSpPr>
          <p:grpSpPr>
            <a:xfrm>
              <a:off x="2999065" y="4502989"/>
              <a:ext cx="992023" cy="1243006"/>
              <a:chOff x="2636223" y="3021614"/>
              <a:chExt cx="992023" cy="1243006"/>
            </a:xfrm>
          </p:grpSpPr>
          <p:pic>
            <p:nvPicPr>
              <p:cNvPr id="83" name="Рисунок 82">
                <a:extLst>
                  <a:ext uri="{FF2B5EF4-FFF2-40B4-BE49-F238E27FC236}">
                    <a16:creationId xmlns:a16="http://schemas.microsoft.com/office/drawing/2014/main" id="{ED13D11C-6CBE-4741-AA98-A02F42619AC1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6223" y="3021614"/>
                <a:ext cx="876536" cy="88427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1849FB5-AB0F-4BDA-90A6-DB6FBBCBC712}"/>
                  </a:ext>
                </a:extLst>
              </p:cNvPr>
              <p:cNvSpPr txBox="1"/>
              <p:nvPr/>
            </p:nvSpPr>
            <p:spPr>
              <a:xfrm>
                <a:off x="2646994" y="3940492"/>
                <a:ext cx="981252" cy="3241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err="1">
                    <a:solidFill>
                      <a:srgbClr val="002060"/>
                    </a:solidFill>
                  </a:rPr>
                  <a:t>хэлснет</a:t>
                </a:r>
                <a:endParaRPr lang="ru-RU" sz="1200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431D8660-2768-4EB2-9169-E83CD69D896B}"/>
                </a:ext>
              </a:extLst>
            </p:cNvPr>
            <p:cNvGrpSpPr/>
            <p:nvPr/>
          </p:nvGrpSpPr>
          <p:grpSpPr>
            <a:xfrm>
              <a:off x="3875600" y="2979028"/>
              <a:ext cx="1362218" cy="1126135"/>
              <a:chOff x="3915927" y="2719035"/>
              <a:chExt cx="1362218" cy="1126135"/>
            </a:xfrm>
          </p:grpSpPr>
          <p:pic>
            <p:nvPicPr>
              <p:cNvPr id="81" name="Рисунок 80">
                <a:extLst>
                  <a:ext uri="{FF2B5EF4-FFF2-40B4-BE49-F238E27FC236}">
                    <a16:creationId xmlns:a16="http://schemas.microsoft.com/office/drawing/2014/main" id="{06F6A175-8AA6-4767-9252-08F783FA06B1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73744" y="2719035"/>
                <a:ext cx="804709" cy="80391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95C6157-0070-414F-AE81-DB8676CFBA72}"/>
                  </a:ext>
                </a:extLst>
              </p:cNvPr>
              <p:cNvSpPr txBox="1"/>
              <p:nvPr/>
            </p:nvSpPr>
            <p:spPr>
              <a:xfrm>
                <a:off x="3915927" y="3521042"/>
                <a:ext cx="1362218" cy="3241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err="1">
                    <a:solidFill>
                      <a:srgbClr val="002060"/>
                    </a:solidFill>
                  </a:rPr>
                  <a:t>энерджинет</a:t>
                </a:r>
                <a:endParaRPr lang="ru-RU" sz="1200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D8212B9E-4D0D-4776-A23D-F4CE0EDB7033}"/>
                </a:ext>
              </a:extLst>
            </p:cNvPr>
            <p:cNvGrpSpPr/>
            <p:nvPr/>
          </p:nvGrpSpPr>
          <p:grpSpPr>
            <a:xfrm>
              <a:off x="2747126" y="2970238"/>
              <a:ext cx="863384" cy="1175559"/>
              <a:chOff x="5652421" y="2760764"/>
              <a:chExt cx="863384" cy="1175559"/>
            </a:xfrm>
          </p:grpSpPr>
          <p:pic>
            <p:nvPicPr>
              <p:cNvPr id="79" name="Рисунок 78">
                <a:extLst>
                  <a:ext uri="{FF2B5EF4-FFF2-40B4-BE49-F238E27FC236}">
                    <a16:creationId xmlns:a16="http://schemas.microsoft.com/office/drawing/2014/main" id="{B36AD00C-482A-40CC-B678-23D0D00A321B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01654" y="2760764"/>
                <a:ext cx="812707" cy="81270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048C8D7-79FB-41E1-B49C-C744A0595B7D}"/>
                  </a:ext>
                </a:extLst>
              </p:cNvPr>
              <p:cNvSpPr txBox="1"/>
              <p:nvPr/>
            </p:nvSpPr>
            <p:spPr>
              <a:xfrm>
                <a:off x="5652421" y="3612195"/>
                <a:ext cx="863384" cy="3241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err="1">
                    <a:solidFill>
                      <a:srgbClr val="002060"/>
                    </a:solidFill>
                  </a:rPr>
                  <a:t>технет</a:t>
                </a:r>
                <a:endParaRPr lang="ru-RU" sz="1200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3D53E2E5-7A27-45A1-B965-329107EF483F}"/>
                </a:ext>
              </a:extLst>
            </p:cNvPr>
            <p:cNvGrpSpPr/>
            <p:nvPr/>
          </p:nvGrpSpPr>
          <p:grpSpPr>
            <a:xfrm>
              <a:off x="5481237" y="2943434"/>
              <a:ext cx="1160330" cy="1158570"/>
              <a:chOff x="7127109" y="2745639"/>
              <a:chExt cx="1160330" cy="1158570"/>
            </a:xfrm>
          </p:grpSpPr>
          <p:pic>
            <p:nvPicPr>
              <p:cNvPr id="77" name="Рисунок 76">
                <a:extLst>
                  <a:ext uri="{FF2B5EF4-FFF2-40B4-BE49-F238E27FC236}">
                    <a16:creationId xmlns:a16="http://schemas.microsoft.com/office/drawing/2014/main" id="{E729C209-D997-48D4-8DFB-43CBF90ABDEE}"/>
                  </a:ext>
                </a:extLst>
              </p:cNvPr>
              <p:cNvPicPr>
                <a:picLocks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95881" y="2745639"/>
                <a:ext cx="837601" cy="83760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982EB60-995D-4A7A-BEA9-FE82FC8DD6DE}"/>
                  </a:ext>
                </a:extLst>
              </p:cNvPr>
              <p:cNvSpPr txBox="1"/>
              <p:nvPr/>
            </p:nvSpPr>
            <p:spPr>
              <a:xfrm>
                <a:off x="7127109" y="3580081"/>
                <a:ext cx="1160330" cy="324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 err="1">
                    <a:solidFill>
                      <a:srgbClr val="002060"/>
                    </a:solidFill>
                  </a:rPr>
                  <a:t>хоумнет</a:t>
                </a:r>
                <a:endParaRPr lang="ru-RU" sz="1200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00B10B95-C306-4A58-9F14-72734CB22AF3}"/>
                </a:ext>
              </a:extLst>
            </p:cNvPr>
            <p:cNvGrpSpPr/>
            <p:nvPr/>
          </p:nvGrpSpPr>
          <p:grpSpPr>
            <a:xfrm>
              <a:off x="2568439" y="1337888"/>
              <a:ext cx="9174634" cy="1292737"/>
              <a:chOff x="2382237" y="754482"/>
              <a:chExt cx="9174634" cy="1292737"/>
            </a:xfrm>
          </p:grpSpPr>
          <p:grpSp>
            <p:nvGrpSpPr>
              <p:cNvPr id="67" name="Группа 66">
                <a:extLst>
                  <a:ext uri="{FF2B5EF4-FFF2-40B4-BE49-F238E27FC236}">
                    <a16:creationId xmlns:a16="http://schemas.microsoft.com/office/drawing/2014/main" id="{BA431B67-B6B7-4AEC-84B4-71799D2BB12E}"/>
                  </a:ext>
                </a:extLst>
              </p:cNvPr>
              <p:cNvGrpSpPr/>
              <p:nvPr/>
            </p:nvGrpSpPr>
            <p:grpSpPr>
              <a:xfrm>
                <a:off x="2382237" y="924437"/>
                <a:ext cx="1259296" cy="1113951"/>
                <a:chOff x="2084089" y="930916"/>
                <a:chExt cx="2100206" cy="2034793"/>
              </a:xfrm>
            </p:grpSpPr>
            <p:pic>
              <p:nvPicPr>
                <p:cNvPr id="75" name="Рисунок 74">
                  <a:extLst>
                    <a:ext uri="{FF2B5EF4-FFF2-40B4-BE49-F238E27FC236}">
                      <a16:creationId xmlns:a16="http://schemas.microsoft.com/office/drawing/2014/main" id="{4B2F45EA-8CAD-4DDF-92D3-0963E267CD8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78625" y="930916"/>
                  <a:ext cx="1346995" cy="1475319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6743DAB3-B5FD-4EBB-8109-8FB026B3889D}"/>
                    </a:ext>
                  </a:extLst>
                </p:cNvPr>
                <p:cNvSpPr txBox="1"/>
                <p:nvPr/>
              </p:nvSpPr>
              <p:spPr>
                <a:xfrm>
                  <a:off x="2084089" y="2373642"/>
                  <a:ext cx="2100206" cy="5920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dirty="0" err="1">
                      <a:solidFill>
                        <a:srgbClr val="002060"/>
                      </a:solidFill>
                    </a:rPr>
                    <a:t>автонет</a:t>
                  </a:r>
                  <a:endParaRPr lang="ru-RU" sz="1200" dirty="0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68" name="Группа 67">
                <a:extLst>
                  <a:ext uri="{FF2B5EF4-FFF2-40B4-BE49-F238E27FC236}">
                    <a16:creationId xmlns:a16="http://schemas.microsoft.com/office/drawing/2014/main" id="{889CFB35-9160-4CEA-8C0B-5C61740B79A7}"/>
                  </a:ext>
                </a:extLst>
              </p:cNvPr>
              <p:cNvGrpSpPr/>
              <p:nvPr/>
            </p:nvGrpSpPr>
            <p:grpSpPr>
              <a:xfrm>
                <a:off x="3850771" y="923792"/>
                <a:ext cx="1040402" cy="1123427"/>
                <a:chOff x="3018687" y="2508171"/>
                <a:chExt cx="2433380" cy="2774725"/>
              </a:xfrm>
            </p:grpSpPr>
            <p:pic>
              <p:nvPicPr>
                <p:cNvPr id="73" name="Рисунок 72" descr="Изображение выглядит как текст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5A7E4B4F-A5BC-40B7-895E-E2C7C7E5B7AE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2904"/>
                <a:stretch/>
              </p:blipFill>
              <p:spPr>
                <a:xfrm>
                  <a:off x="3247098" y="2508171"/>
                  <a:ext cx="1889470" cy="199643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923D19F0-697F-49A8-B01A-F2A27D1F2D62}"/>
                    </a:ext>
                  </a:extLst>
                </p:cNvPr>
                <p:cNvSpPr txBox="1"/>
                <p:nvPr/>
              </p:nvSpPr>
              <p:spPr>
                <a:xfrm>
                  <a:off x="3018687" y="4482340"/>
                  <a:ext cx="2433380" cy="8005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200" dirty="0" err="1">
                      <a:solidFill>
                        <a:srgbClr val="002060"/>
                      </a:solidFill>
                    </a:rPr>
                    <a:t>аэронет</a:t>
                  </a:r>
                  <a:endParaRPr lang="ru-RU" sz="1200" dirty="0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69" name="Группа 68">
                <a:extLst>
                  <a:ext uri="{FF2B5EF4-FFF2-40B4-BE49-F238E27FC236}">
                    <a16:creationId xmlns:a16="http://schemas.microsoft.com/office/drawing/2014/main" id="{F947C45D-6EE7-4C65-BE52-B048E07399B6}"/>
                  </a:ext>
                </a:extLst>
              </p:cNvPr>
              <p:cNvGrpSpPr/>
              <p:nvPr/>
            </p:nvGrpSpPr>
            <p:grpSpPr>
              <a:xfrm>
                <a:off x="5251408" y="924114"/>
                <a:ext cx="1174646" cy="1114276"/>
                <a:chOff x="3894061" y="914456"/>
                <a:chExt cx="1174646" cy="1114276"/>
              </a:xfrm>
            </p:grpSpPr>
            <p:pic>
              <p:nvPicPr>
                <p:cNvPr id="71" name="Рисунок 70">
                  <a:extLst>
                    <a:ext uri="{FF2B5EF4-FFF2-40B4-BE49-F238E27FC236}">
                      <a16:creationId xmlns:a16="http://schemas.microsoft.com/office/drawing/2014/main" id="{7132C18D-37C7-41F1-9621-E1ABBB919237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67053" y="914456"/>
                  <a:ext cx="807989" cy="807989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DEAFD810-1BE0-4873-9A06-8EDECE78A6A2}"/>
                    </a:ext>
                  </a:extLst>
                </p:cNvPr>
                <p:cNvSpPr txBox="1"/>
                <p:nvPr/>
              </p:nvSpPr>
              <p:spPr>
                <a:xfrm>
                  <a:off x="3894061" y="1704604"/>
                  <a:ext cx="1174646" cy="3241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200" dirty="0" err="1">
                      <a:solidFill>
                        <a:srgbClr val="002060"/>
                      </a:solidFill>
                    </a:rPr>
                    <a:t>маринет</a:t>
                  </a:r>
                  <a:endParaRPr lang="ru-RU" sz="1200" dirty="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0D5C51C-0B29-45E3-B75E-6270CAA837D6}"/>
                  </a:ext>
                </a:extLst>
              </p:cNvPr>
              <p:cNvSpPr txBox="1"/>
              <p:nvPr/>
            </p:nvSpPr>
            <p:spPr>
              <a:xfrm>
                <a:off x="6222760" y="754482"/>
                <a:ext cx="5334111" cy="1242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900" dirty="0"/>
                  <a:t>Защита критической инфраструктуры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900" dirty="0"/>
                  <a:t>Обеспечение целостности и непрерывного функционирования каналов связи с беспилотными аппаратами с учетом требований по быстродействию и энергопотреблению.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900" dirty="0"/>
                  <a:t>Защита </a:t>
                </a:r>
                <a:r>
                  <a:rPr lang="en-US" sz="900" dirty="0"/>
                  <a:t>AI</a:t>
                </a:r>
                <a:endParaRPr lang="ru-RU" sz="9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900" dirty="0"/>
                  <a:t>Обеспечение приватности и требований законов (152-ФЗ и </a:t>
                </a:r>
                <a:r>
                  <a:rPr lang="en-US" sz="900" dirty="0"/>
                  <a:t>GDPR)</a:t>
                </a:r>
                <a:endParaRPr lang="ru-RU" sz="9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sz="900" dirty="0"/>
                  <a:t>Защита коммерческой тайны и </a:t>
                </a:r>
                <a:r>
                  <a:rPr lang="en-US" sz="900" dirty="0"/>
                  <a:t>know-how</a:t>
                </a:r>
                <a:r>
                  <a:rPr lang="ru-RU" sz="900" dirty="0"/>
                  <a:t> компании</a:t>
                </a:r>
              </a:p>
            </p:txBody>
          </p:sp>
        </p:grpSp>
        <p:sp>
          <p:nvSpPr>
            <p:cNvPr id="54" name="Рамка 53">
              <a:extLst>
                <a:ext uri="{FF2B5EF4-FFF2-40B4-BE49-F238E27FC236}">
                  <a16:creationId xmlns:a16="http://schemas.microsoft.com/office/drawing/2014/main" id="{50FDF505-0993-46E8-B72E-6F0B0519D39C}"/>
                </a:ext>
              </a:extLst>
            </p:cNvPr>
            <p:cNvSpPr/>
            <p:nvPr/>
          </p:nvSpPr>
          <p:spPr>
            <a:xfrm>
              <a:off x="2635033" y="1329177"/>
              <a:ext cx="9108040" cy="1320158"/>
            </a:xfrm>
            <a:prstGeom prst="frame">
              <a:avLst>
                <a:gd name="adj1" fmla="val 651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A1C3D03-AACC-4AC4-8252-C47DB30DA58B}"/>
                </a:ext>
              </a:extLst>
            </p:cNvPr>
            <p:cNvSpPr txBox="1"/>
            <p:nvPr/>
          </p:nvSpPr>
          <p:spPr>
            <a:xfrm>
              <a:off x="6484311" y="2867479"/>
              <a:ext cx="5258762" cy="1242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900" dirty="0"/>
                <a:t>Защита критической инфраструктуры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900" dirty="0"/>
                <a:t>Обеспечение целостности и непрерывного функционирования технологических каналов связи с учетом требований по быстродействию и энергопотреблению.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900" dirty="0"/>
                <a:t>Моделирование рисков и угроз для типовых продуктовых решений компании НТИ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900" dirty="0"/>
                <a:t>Защита коммерческой тайны и </a:t>
              </a:r>
              <a:r>
                <a:rPr lang="en-US" sz="900" dirty="0"/>
                <a:t>know-how</a:t>
              </a:r>
              <a:r>
                <a:rPr lang="ru-RU" sz="900" dirty="0"/>
                <a:t> компании</a:t>
              </a:r>
            </a:p>
          </p:txBody>
        </p:sp>
        <p:sp>
          <p:nvSpPr>
            <p:cNvPr id="56" name="Рамка 55">
              <a:extLst>
                <a:ext uri="{FF2B5EF4-FFF2-40B4-BE49-F238E27FC236}">
                  <a16:creationId xmlns:a16="http://schemas.microsoft.com/office/drawing/2014/main" id="{2CBD50E9-AB32-4EE5-9395-926263DE9866}"/>
                </a:ext>
              </a:extLst>
            </p:cNvPr>
            <p:cNvSpPr/>
            <p:nvPr/>
          </p:nvSpPr>
          <p:spPr>
            <a:xfrm>
              <a:off x="2629109" y="2843063"/>
              <a:ext cx="9113964" cy="1347937"/>
            </a:xfrm>
            <a:prstGeom prst="frame">
              <a:avLst>
                <a:gd name="adj1" fmla="val 651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5C2C5BF-F994-4BED-AFF5-B68F60053488}"/>
                </a:ext>
              </a:extLst>
            </p:cNvPr>
            <p:cNvSpPr txBox="1"/>
            <p:nvPr/>
          </p:nvSpPr>
          <p:spPr>
            <a:xfrm>
              <a:off x="6484311" y="4371602"/>
              <a:ext cx="5258760" cy="1404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900" dirty="0"/>
                <a:t>Обеспечение приватности и требований законов (152-ФЗ и </a:t>
              </a:r>
              <a:r>
                <a:rPr lang="en-US" sz="900" dirty="0"/>
                <a:t>GDPR)</a:t>
              </a:r>
              <a:endParaRPr lang="ru-RU" sz="9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900" dirty="0"/>
                <a:t>Математически доказанное обезличивание информации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900" dirty="0"/>
                <a:t>Обеспечение целостности и непрерывного функционирования каналов связи с учетом требований по быстродействию и энергопотреблению.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900" dirty="0"/>
                <a:t>Защита </a:t>
              </a:r>
              <a:r>
                <a:rPr lang="en-US" sz="900" dirty="0"/>
                <a:t>AI</a:t>
              </a:r>
              <a:endParaRPr lang="ru-RU" sz="9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900" dirty="0"/>
                <a:t>Защита коммерческой тайны и </a:t>
              </a:r>
              <a:r>
                <a:rPr lang="en-US" sz="900" dirty="0"/>
                <a:t>know-how</a:t>
              </a:r>
              <a:r>
                <a:rPr lang="ru-RU" sz="900" dirty="0"/>
                <a:t> компании</a:t>
              </a:r>
            </a:p>
          </p:txBody>
        </p:sp>
        <p:sp>
          <p:nvSpPr>
            <p:cNvPr id="58" name="Рамка 57">
              <a:extLst>
                <a:ext uri="{FF2B5EF4-FFF2-40B4-BE49-F238E27FC236}">
                  <a16:creationId xmlns:a16="http://schemas.microsoft.com/office/drawing/2014/main" id="{F887ABEA-7CAC-406A-9A47-26ECD5367ACC}"/>
                </a:ext>
              </a:extLst>
            </p:cNvPr>
            <p:cNvSpPr/>
            <p:nvPr/>
          </p:nvSpPr>
          <p:spPr>
            <a:xfrm>
              <a:off x="2629109" y="4347188"/>
              <a:ext cx="9113964" cy="1444012"/>
            </a:xfrm>
            <a:prstGeom prst="frame">
              <a:avLst>
                <a:gd name="adj1" fmla="val 651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3273E40-5673-40C6-8F9B-F50AA328C100}"/>
                </a:ext>
              </a:extLst>
            </p:cNvPr>
            <p:cNvSpPr txBox="1"/>
            <p:nvPr/>
          </p:nvSpPr>
          <p:spPr>
            <a:xfrm>
              <a:off x="117316" y="3870324"/>
              <a:ext cx="2006564" cy="2088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/>
                <a:t>Формирование индивидуального технологического пакета для компании НТИ, включая документацию для разработчика и необходимые нормативные документы для выхода на рынок</a:t>
              </a:r>
            </a:p>
          </p:txBody>
        </p:sp>
        <p:sp>
          <p:nvSpPr>
            <p:cNvPr id="61" name="Shape">
              <a:extLst>
                <a:ext uri="{FF2B5EF4-FFF2-40B4-BE49-F238E27FC236}">
                  <a16:creationId xmlns:a16="http://schemas.microsoft.com/office/drawing/2014/main" id="{D395DC0C-ADCF-4FC1-B636-B0358083D75D}"/>
                </a:ext>
              </a:extLst>
            </p:cNvPr>
            <p:cNvSpPr/>
            <p:nvPr/>
          </p:nvSpPr>
          <p:spPr>
            <a:xfrm rot="20164628">
              <a:off x="1961739" y="2652111"/>
              <a:ext cx="406534" cy="975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extrusionOk="0">
                  <a:moveTo>
                    <a:pt x="4971" y="0"/>
                  </a:moveTo>
                  <a:cubicBezTo>
                    <a:pt x="6672" y="0"/>
                    <a:pt x="8294" y="523"/>
                    <a:pt x="8915" y="1353"/>
                  </a:cubicBezTo>
                  <a:lnTo>
                    <a:pt x="12938" y="6672"/>
                  </a:lnTo>
                  <a:cubicBezTo>
                    <a:pt x="13319" y="7179"/>
                    <a:pt x="14300" y="7502"/>
                    <a:pt x="15361" y="7502"/>
                  </a:cubicBezTo>
                  <a:cubicBezTo>
                    <a:pt x="15501" y="7502"/>
                    <a:pt x="15641" y="7502"/>
                    <a:pt x="15801" y="7487"/>
                  </a:cubicBezTo>
                  <a:cubicBezTo>
                    <a:pt x="16842" y="7395"/>
                    <a:pt x="17923" y="7333"/>
                    <a:pt x="18984" y="7302"/>
                  </a:cubicBezTo>
                  <a:cubicBezTo>
                    <a:pt x="19024" y="7302"/>
                    <a:pt x="19084" y="7302"/>
                    <a:pt x="19124" y="7302"/>
                  </a:cubicBezTo>
                  <a:cubicBezTo>
                    <a:pt x="20305" y="7302"/>
                    <a:pt x="21306" y="7779"/>
                    <a:pt x="21306" y="8379"/>
                  </a:cubicBezTo>
                  <a:lnTo>
                    <a:pt x="21306" y="20939"/>
                  </a:lnTo>
                  <a:cubicBezTo>
                    <a:pt x="21306" y="21339"/>
                    <a:pt x="20645" y="21600"/>
                    <a:pt x="19965" y="21600"/>
                  </a:cubicBezTo>
                  <a:cubicBezTo>
                    <a:pt x="19644" y="21600"/>
                    <a:pt x="19304" y="21539"/>
                    <a:pt x="19024" y="21400"/>
                  </a:cubicBezTo>
                  <a:lnTo>
                    <a:pt x="647" y="12330"/>
                  </a:lnTo>
                  <a:cubicBezTo>
                    <a:pt x="-294" y="11868"/>
                    <a:pt x="-194" y="11100"/>
                    <a:pt x="847" y="10715"/>
                  </a:cubicBezTo>
                  <a:cubicBezTo>
                    <a:pt x="1848" y="10331"/>
                    <a:pt x="2869" y="9978"/>
                    <a:pt x="3950" y="9655"/>
                  </a:cubicBezTo>
                  <a:cubicBezTo>
                    <a:pt x="5011" y="9332"/>
                    <a:pt x="5451" y="8686"/>
                    <a:pt x="5011" y="8117"/>
                  </a:cubicBezTo>
                  <a:lnTo>
                    <a:pt x="987" y="2783"/>
                  </a:lnTo>
                  <a:cubicBezTo>
                    <a:pt x="166" y="1706"/>
                    <a:pt x="1267" y="507"/>
                    <a:pt x="3469" y="108"/>
                  </a:cubicBezTo>
                  <a:cubicBezTo>
                    <a:pt x="3970" y="46"/>
                    <a:pt x="4470" y="0"/>
                    <a:pt x="4971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" name="Shape">
              <a:extLst>
                <a:ext uri="{FF2B5EF4-FFF2-40B4-BE49-F238E27FC236}">
                  <a16:creationId xmlns:a16="http://schemas.microsoft.com/office/drawing/2014/main" id="{9813DFF2-96B5-4A5D-BB63-F3FFBE54B5BD}"/>
                </a:ext>
              </a:extLst>
            </p:cNvPr>
            <p:cNvSpPr/>
            <p:nvPr/>
          </p:nvSpPr>
          <p:spPr>
            <a:xfrm rot="21217163">
              <a:off x="1986379" y="4491585"/>
              <a:ext cx="406534" cy="975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extrusionOk="0">
                  <a:moveTo>
                    <a:pt x="4971" y="0"/>
                  </a:moveTo>
                  <a:cubicBezTo>
                    <a:pt x="6672" y="0"/>
                    <a:pt x="8294" y="523"/>
                    <a:pt x="8915" y="1353"/>
                  </a:cubicBezTo>
                  <a:lnTo>
                    <a:pt x="12938" y="6672"/>
                  </a:lnTo>
                  <a:cubicBezTo>
                    <a:pt x="13319" y="7179"/>
                    <a:pt x="14300" y="7502"/>
                    <a:pt x="15361" y="7502"/>
                  </a:cubicBezTo>
                  <a:cubicBezTo>
                    <a:pt x="15501" y="7502"/>
                    <a:pt x="15641" y="7502"/>
                    <a:pt x="15801" y="7487"/>
                  </a:cubicBezTo>
                  <a:cubicBezTo>
                    <a:pt x="16842" y="7395"/>
                    <a:pt x="17923" y="7333"/>
                    <a:pt x="18984" y="7302"/>
                  </a:cubicBezTo>
                  <a:cubicBezTo>
                    <a:pt x="19024" y="7302"/>
                    <a:pt x="19084" y="7302"/>
                    <a:pt x="19124" y="7302"/>
                  </a:cubicBezTo>
                  <a:cubicBezTo>
                    <a:pt x="20305" y="7302"/>
                    <a:pt x="21306" y="7779"/>
                    <a:pt x="21306" y="8379"/>
                  </a:cubicBezTo>
                  <a:lnTo>
                    <a:pt x="21306" y="20939"/>
                  </a:lnTo>
                  <a:cubicBezTo>
                    <a:pt x="21306" y="21339"/>
                    <a:pt x="20645" y="21600"/>
                    <a:pt x="19965" y="21600"/>
                  </a:cubicBezTo>
                  <a:cubicBezTo>
                    <a:pt x="19644" y="21600"/>
                    <a:pt x="19304" y="21539"/>
                    <a:pt x="19024" y="21400"/>
                  </a:cubicBezTo>
                  <a:lnTo>
                    <a:pt x="647" y="12330"/>
                  </a:lnTo>
                  <a:cubicBezTo>
                    <a:pt x="-294" y="11868"/>
                    <a:pt x="-194" y="11100"/>
                    <a:pt x="847" y="10715"/>
                  </a:cubicBezTo>
                  <a:cubicBezTo>
                    <a:pt x="1848" y="10331"/>
                    <a:pt x="2869" y="9978"/>
                    <a:pt x="3950" y="9655"/>
                  </a:cubicBezTo>
                  <a:cubicBezTo>
                    <a:pt x="5011" y="9332"/>
                    <a:pt x="5451" y="8686"/>
                    <a:pt x="5011" y="8117"/>
                  </a:cubicBezTo>
                  <a:lnTo>
                    <a:pt x="987" y="2783"/>
                  </a:lnTo>
                  <a:cubicBezTo>
                    <a:pt x="166" y="1706"/>
                    <a:pt x="1267" y="507"/>
                    <a:pt x="3469" y="108"/>
                  </a:cubicBezTo>
                  <a:cubicBezTo>
                    <a:pt x="3970" y="46"/>
                    <a:pt x="4470" y="0"/>
                    <a:pt x="4971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8E451D6-36CD-4B57-821D-C2DE578FC77A}"/>
                </a:ext>
              </a:extLst>
            </p:cNvPr>
            <p:cNvSpPr txBox="1"/>
            <p:nvPr/>
          </p:nvSpPr>
          <p:spPr>
            <a:xfrm>
              <a:off x="49024" y="1084703"/>
              <a:ext cx="2260852" cy="468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/>
                <a:t>Разрабатываемые технологии и тех. пакеты</a:t>
              </a:r>
            </a:p>
          </p:txBody>
        </p:sp>
      </p:grpSp>
      <p:sp>
        <p:nvSpPr>
          <p:cNvPr id="90" name="Номер слайда 89">
            <a:extLst>
              <a:ext uri="{FF2B5EF4-FFF2-40B4-BE49-F238E27FC236}">
                <a16:creationId xmlns:a16="http://schemas.microsoft.com/office/drawing/2014/main" id="{28EAE5D5-7EE3-471F-8E60-6C1C4AFB32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72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E288A-DFC2-43C8-BC41-2C8A7A3C7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700" dirty="0">
                <a:solidFill>
                  <a:srgbClr val="F85831"/>
                </a:solidFill>
                <a:latin typeface="Arial"/>
              </a:rPr>
              <a:t>Ключевые проекты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5068F93-2A72-4565-A70C-CDB018BA576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924080" y="4908061"/>
            <a:ext cx="439839" cy="138500"/>
          </a:xfrm>
        </p:spPr>
        <p:txBody>
          <a:bodyPr>
            <a:normAutofit/>
          </a:bodyPr>
          <a:lstStyle/>
          <a:p>
            <a:pPr marL="19050">
              <a:spcBef>
                <a:spcPts val="94"/>
              </a:spcBef>
            </a:pPr>
            <a:fld id="{81D60167-4931-47E6-BA6A-407CBD079E47}" type="slidenum">
              <a:rPr lang="ru-RU" sz="500" smtClean="0"/>
              <a:pPr marL="19050">
                <a:spcBef>
                  <a:spcPts val="94"/>
                </a:spcBef>
              </a:pPr>
              <a:t>13</a:t>
            </a:fld>
            <a:endParaRPr lang="ru-RU" sz="500" dirty="0"/>
          </a:p>
        </p:txBody>
      </p:sp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id="{49CAB18E-930B-49EF-9E22-4918B734C847}"/>
              </a:ext>
            </a:extLst>
          </p:cNvPr>
          <p:cNvSpPr txBox="1">
            <a:spLocks/>
          </p:cNvSpPr>
          <p:nvPr/>
        </p:nvSpPr>
        <p:spPr>
          <a:xfrm>
            <a:off x="8421119" y="4138033"/>
            <a:ext cx="213836" cy="17312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50">
              <a:spcBef>
                <a:spcPts val="94"/>
              </a:spcBef>
              <a:defRPr/>
            </a:pPr>
            <a:fld id="{81D60167-4931-47E6-BA6A-407CBD079E47}" type="slidenum">
              <a:rPr lang="ru-RU" sz="1125" b="1">
                <a:solidFill>
                  <a:srgbClr val="231F20"/>
                </a:solidFill>
                <a:latin typeface="Calibri" panose="020F0502020204030204"/>
              </a:rPr>
              <a:pPr marL="19050">
                <a:spcBef>
                  <a:spcPts val="94"/>
                </a:spcBef>
                <a:defRPr/>
              </a:pPr>
              <a:t>13</a:t>
            </a:fld>
            <a:endParaRPr lang="ru-RU" sz="1125" b="1" dirty="0">
              <a:solidFill>
                <a:srgbClr val="231F20"/>
              </a:solidFill>
              <a:latin typeface="Calibri" panose="020F0502020204030204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AE102FF-E40D-4DCC-A71A-7CFA7194E69C}"/>
              </a:ext>
            </a:extLst>
          </p:cNvPr>
          <p:cNvSpPr/>
          <p:nvPr/>
        </p:nvSpPr>
        <p:spPr>
          <a:xfrm>
            <a:off x="571500" y="800100"/>
            <a:ext cx="896542" cy="896542"/>
          </a:xfrm>
          <a:prstGeom prst="ellipse">
            <a:avLst/>
          </a:prstGeom>
          <a:gradFill>
            <a:gsLst>
              <a:gs pos="100000">
                <a:srgbClr val="A442FE">
                  <a:lumMod val="56000"/>
                </a:srgbClr>
              </a:gs>
              <a:gs pos="0">
                <a:srgbClr val="24B6D7"/>
              </a:gs>
            </a:gsLst>
            <a:lin ang="16200000" scaled="1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ru-RU" sz="1350" kern="120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EC7708-C5D2-4873-B3F3-766A3C8D6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3" y="956271"/>
            <a:ext cx="571274" cy="5720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BEE463-5217-4799-82B1-F605BE0046D6}"/>
              </a:ext>
            </a:extLst>
          </p:cNvPr>
          <p:cNvSpPr txBox="1"/>
          <p:nvPr/>
        </p:nvSpPr>
        <p:spPr>
          <a:xfrm>
            <a:off x="1786032" y="998634"/>
            <a:ext cx="6943815" cy="698008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15900" dist="177800" dir="3480000" algn="ctr" rotWithShape="0">
              <a:schemeClr val="tx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14313" indent="-214313" algn="l" defTabSz="685800">
              <a:spcAft>
                <a:spcPts val="450"/>
              </a:spcAft>
              <a:buBlip>
                <a:blip r:embed="rId3"/>
              </a:buBlip>
              <a:defRPr/>
            </a:pPr>
            <a:r>
              <a:rPr lang="ru-RU" sz="1350" kern="1200" dirty="0">
                <a:solidFill>
                  <a:srgbClr val="1D08BC"/>
                </a:solidFill>
              </a:rPr>
              <a:t>Технологии защиты систем искусственного интеллекта от злонамеренных или случайных воздействий, влияющих на достоверность результатов их работы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93475-3373-46BB-974B-B55210666ACE}"/>
              </a:ext>
            </a:extLst>
          </p:cNvPr>
          <p:cNvSpPr txBox="1"/>
          <p:nvPr/>
        </p:nvSpPr>
        <p:spPr>
          <a:xfrm>
            <a:off x="431236" y="1858874"/>
            <a:ext cx="8298611" cy="3284626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15900" dist="177800" dir="3480000" algn="ctr" rotWithShape="0">
              <a:schemeClr val="tx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defTabSz="685800">
              <a:spcAft>
                <a:spcPts val="450"/>
              </a:spcAft>
              <a:defRPr/>
            </a:pPr>
            <a:r>
              <a:rPr lang="ru-RU" sz="1350" b="1" dirty="0">
                <a:solidFill>
                  <a:srgbClr val="F85831"/>
                </a:solidFill>
                <a:ea typeface="Arial"/>
                <a:cs typeface="Arial"/>
              </a:rPr>
              <a:t>Планируемые результаты проекта</a:t>
            </a:r>
          </a:p>
          <a:p>
            <a:pPr marL="214313" indent="-214313" algn="l" defTabSz="685800">
              <a:spcAft>
                <a:spcPts val="450"/>
              </a:spcAft>
              <a:buBlip>
                <a:blip r:embed="rId3"/>
              </a:buBlip>
              <a:defRPr/>
            </a:pPr>
            <a:r>
              <a:rPr lang="ru-RU" sz="1350" kern="1200" dirty="0">
                <a:solidFill>
                  <a:prstClr val="black"/>
                </a:solidFill>
              </a:rPr>
              <a:t>Технология выявления специфических атак на механизмы вычислительного интеллекта и поддержания высокой </a:t>
            </a:r>
            <a:r>
              <a:rPr lang="ru-RU" sz="1350" kern="1200" dirty="0" err="1">
                <a:solidFill>
                  <a:prstClr val="black"/>
                </a:solidFill>
              </a:rPr>
              <a:t>решательной</a:t>
            </a:r>
            <a:r>
              <a:rPr lang="ru-RU" sz="1350" kern="1200" dirty="0">
                <a:solidFill>
                  <a:prstClr val="black"/>
                </a:solidFill>
              </a:rPr>
              <a:t> способности современных моделей ИИ и машинного обучения в условиях воздействия на них дестабилизирующих факторов на этапах обучения, </a:t>
            </a:r>
            <a:r>
              <a:rPr lang="ru-RU" sz="1350" kern="1200" dirty="0" err="1">
                <a:solidFill>
                  <a:prstClr val="black"/>
                </a:solidFill>
              </a:rPr>
              <a:t>процессирования</a:t>
            </a:r>
            <a:r>
              <a:rPr lang="ru-RU" sz="1350" kern="1200" dirty="0">
                <a:solidFill>
                  <a:prstClr val="black"/>
                </a:solidFill>
              </a:rPr>
              <a:t> и принятия решений на знаниях.</a:t>
            </a:r>
          </a:p>
          <a:p>
            <a:pPr marL="214313" indent="-214313" algn="l" defTabSz="685800">
              <a:spcAft>
                <a:spcPts val="450"/>
              </a:spcAft>
              <a:buBlip>
                <a:blip r:embed="rId3"/>
              </a:buBlip>
              <a:defRPr/>
            </a:pPr>
            <a:r>
              <a:rPr lang="ru-RU" sz="1350" kern="1200" dirty="0">
                <a:solidFill>
                  <a:prstClr val="black"/>
                </a:solidFill>
              </a:rPr>
              <a:t>Технология защиты от </a:t>
            </a:r>
            <a:r>
              <a:rPr lang="ru-RU" sz="1350" kern="1200" dirty="0" err="1">
                <a:solidFill>
                  <a:prstClr val="black"/>
                </a:solidFill>
              </a:rPr>
              <a:t>киберугроз</a:t>
            </a:r>
            <a:r>
              <a:rPr lang="ru-RU" sz="1350" kern="1200" dirty="0">
                <a:solidFill>
                  <a:prstClr val="black"/>
                </a:solidFill>
              </a:rPr>
              <a:t>, направленных на когнитивные и интеллектуальные системы обработки знаний. </a:t>
            </a:r>
          </a:p>
          <a:p>
            <a:pPr marL="214313" indent="-214313" algn="l" defTabSz="685800">
              <a:spcAft>
                <a:spcPts val="450"/>
              </a:spcAft>
              <a:buBlip>
                <a:blip r:embed="rId3"/>
              </a:buBlip>
              <a:defRPr/>
            </a:pPr>
            <a:r>
              <a:rPr lang="ru-RU" sz="1350" kern="1200" dirty="0">
                <a:solidFill>
                  <a:prstClr val="black"/>
                </a:solidFill>
              </a:rPr>
              <a:t>Технология встроенной аналитической экспертизы систем ИИ, обеспечивающая прозрачность и контролируемость результатов работы систем ИИ в условиях атак на базы знаний и механизмы машинного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226499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4FBFAA-9DEC-4A93-8E2A-31FE4CCB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700" dirty="0">
                <a:solidFill>
                  <a:srgbClr val="F85831"/>
                </a:solidFill>
                <a:latin typeface="Arial"/>
              </a:rPr>
              <a:t>Ключевые проекты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0B22E85-D877-46F6-8D02-11DBAED014A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924080" y="4934375"/>
            <a:ext cx="439839" cy="138500"/>
          </a:xfrm>
        </p:spPr>
        <p:txBody>
          <a:bodyPr>
            <a:normAutofit/>
          </a:bodyPr>
          <a:lstStyle/>
          <a:p>
            <a:pPr marL="19050">
              <a:spcBef>
                <a:spcPts val="94"/>
              </a:spcBef>
            </a:pPr>
            <a:fld id="{81D60167-4931-47E6-BA6A-407CBD079E47}" type="slidenum">
              <a:rPr lang="ru-RU" sz="500" smtClean="0"/>
              <a:pPr marL="19050">
                <a:spcBef>
                  <a:spcPts val="94"/>
                </a:spcBef>
              </a:pPr>
              <a:t>14</a:t>
            </a:fld>
            <a:endParaRPr lang="ru-RU" sz="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5ED1F2-C340-4133-BA9D-C9611DC0E0A8}"/>
              </a:ext>
            </a:extLst>
          </p:cNvPr>
          <p:cNvSpPr txBox="1"/>
          <p:nvPr/>
        </p:nvSpPr>
        <p:spPr>
          <a:xfrm>
            <a:off x="1786032" y="1041404"/>
            <a:ext cx="6943815" cy="75081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15900" dist="177800" dir="3480000" algn="ctr" rotWithShape="0">
              <a:schemeClr val="tx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14313" indent="-214313" algn="l" defTabSz="685800">
              <a:spcAft>
                <a:spcPts val="450"/>
              </a:spcAft>
              <a:buBlip>
                <a:blip r:embed="rId2"/>
              </a:buBlip>
              <a:defRPr/>
            </a:pPr>
            <a:r>
              <a:rPr lang="ru-RU" sz="1350" kern="1200" dirty="0">
                <a:solidFill>
                  <a:srgbClr val="1D08BC"/>
                </a:solidFill>
              </a:rPr>
              <a:t>Технология доверенного взаимодействия компонентов решения для удаленного доступа к инфраструктуре виртуальных рабочих столов пользователей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8C2DDA-338E-4BB3-9945-73FA16A4ABA9}"/>
              </a:ext>
            </a:extLst>
          </p:cNvPr>
          <p:cNvSpPr txBox="1"/>
          <p:nvPr/>
        </p:nvSpPr>
        <p:spPr>
          <a:xfrm>
            <a:off x="431236" y="2030325"/>
            <a:ext cx="8298611" cy="304255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15900" dist="177800" dir="3480000" algn="ctr" rotWithShape="0">
              <a:schemeClr val="tx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defTabSz="685800">
              <a:spcAft>
                <a:spcPts val="450"/>
              </a:spcAft>
              <a:defRPr/>
            </a:pPr>
            <a:r>
              <a:rPr lang="ru-RU" sz="1350" b="1" dirty="0">
                <a:solidFill>
                  <a:srgbClr val="F85831"/>
                </a:solidFill>
                <a:ea typeface="Arial"/>
                <a:cs typeface="Arial"/>
              </a:rPr>
              <a:t>Планируемые результаты проекта</a:t>
            </a:r>
          </a:p>
          <a:p>
            <a:pPr marL="214313" indent="-214313" algn="l">
              <a:spcAft>
                <a:spcPts val="450"/>
              </a:spcAft>
              <a:buBlip>
                <a:blip r:embed="rId2"/>
              </a:buBlip>
              <a:defRPr/>
            </a:pPr>
            <a:r>
              <a:rPr lang="ru-RU" sz="1350" dirty="0">
                <a:solidFill>
                  <a:prstClr val="black"/>
                </a:solidFill>
              </a:rPr>
              <a:t>Технология взаимной </a:t>
            </a:r>
            <a:r>
              <a:rPr lang="ru-RU" sz="1350" kern="1200" dirty="0">
                <a:solidFill>
                  <a:prstClr val="black"/>
                </a:solidFill>
              </a:rPr>
              <a:t>аутентификации и авторизации компонентов, участвующих во взаимодействии, а также конфиденциальности и целостности информации, которой обмениваются участники взаимодействия.</a:t>
            </a:r>
          </a:p>
          <a:p>
            <a:pPr marL="214313" indent="-214313" algn="l" defTabSz="685800">
              <a:spcAft>
                <a:spcPts val="450"/>
              </a:spcAft>
              <a:buBlip>
                <a:blip r:embed="rId2"/>
              </a:buBlip>
              <a:defRPr/>
            </a:pPr>
            <a:r>
              <a:rPr lang="ru-RU" sz="1350" kern="1200" dirty="0">
                <a:solidFill>
                  <a:prstClr val="black"/>
                </a:solidFill>
              </a:rPr>
              <a:t>Программно-аппаратный комплекс, реализующий технологии доверенного взаимодействия компонентов решения для удаленного доступа к инфраструктуре виртуальных рабочих столов пользователей (Virtual Desktop Infrastructure, VDI).</a:t>
            </a:r>
          </a:p>
          <a:p>
            <a:pPr marL="214313" indent="-214313" algn="l" defTabSz="685800">
              <a:spcAft>
                <a:spcPts val="450"/>
              </a:spcAft>
              <a:buBlip>
                <a:blip r:embed="rId2"/>
              </a:buBlip>
              <a:defRPr/>
            </a:pPr>
            <a:r>
              <a:rPr lang="ru-RU" sz="1350" kern="1200" dirty="0">
                <a:solidFill>
                  <a:prstClr val="black"/>
                </a:solidFill>
              </a:rPr>
              <a:t>Технология интеграции с аппаратурой квантового распределения ключей (КРК) по стандартизированным в РФ протоколам для возможности получения и использования квантово-защищенных ключей (КЗК) с целью криптографической защиты информации между участниками взаимодействия.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5F0BD3F-3940-458B-B199-2D57DC126B54}"/>
              </a:ext>
            </a:extLst>
          </p:cNvPr>
          <p:cNvGrpSpPr/>
          <p:nvPr/>
        </p:nvGrpSpPr>
        <p:grpSpPr>
          <a:xfrm>
            <a:off x="571500" y="971550"/>
            <a:ext cx="896543" cy="896542"/>
            <a:chOff x="669296" y="1439155"/>
            <a:chExt cx="554293" cy="554293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EC011934-AE2C-4935-9792-CB000F13E5D2}"/>
                </a:ext>
              </a:extLst>
            </p:cNvPr>
            <p:cNvSpPr/>
            <p:nvPr/>
          </p:nvSpPr>
          <p:spPr>
            <a:xfrm>
              <a:off x="669296" y="1439155"/>
              <a:ext cx="554293" cy="554293"/>
            </a:xfrm>
            <a:prstGeom prst="ellipse">
              <a:avLst/>
            </a:prstGeom>
            <a:gradFill>
              <a:gsLst>
                <a:gs pos="100000">
                  <a:srgbClr val="A442FE">
                    <a:lumMod val="56000"/>
                  </a:srgbClr>
                </a:gs>
                <a:gs pos="0">
                  <a:srgbClr val="0086EA"/>
                </a:gs>
              </a:gsLst>
              <a:lin ang="162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ru-RU" sz="1350">
                <a:solidFill>
                  <a:prstClr val="white"/>
                </a:solidFill>
                <a:ea typeface="+mn-ea"/>
                <a:cs typeface="+mn-cs"/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CB0BF394-EBDD-470B-9384-763CC2D57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131" y="1549083"/>
              <a:ext cx="338326" cy="330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903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09D9C-0D4C-4C60-AFD4-12DA13E6D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700" dirty="0">
                <a:solidFill>
                  <a:srgbClr val="F85831"/>
                </a:solidFill>
                <a:latin typeface="Arial"/>
              </a:rPr>
              <a:t>Ключевые проекты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0FAF159-B252-4A26-A24C-DFE5EE1825B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3052" y="4921218"/>
            <a:ext cx="439839" cy="138500"/>
          </a:xfrm>
        </p:spPr>
        <p:txBody>
          <a:bodyPr>
            <a:normAutofit/>
          </a:bodyPr>
          <a:lstStyle/>
          <a:p>
            <a:pPr marL="19050">
              <a:spcBef>
                <a:spcPts val="94"/>
              </a:spcBef>
            </a:pPr>
            <a:fld id="{81D60167-4931-47E6-BA6A-407CBD079E47}" type="slidenum">
              <a:rPr lang="ru-RU" sz="500" smtClean="0"/>
              <a:pPr marL="19050">
                <a:spcBef>
                  <a:spcPts val="94"/>
                </a:spcBef>
              </a:pPr>
              <a:t>15</a:t>
            </a:fld>
            <a:endParaRPr lang="ru-RU" sz="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15FDD8-37F3-4CC6-A82B-B964FE8E5130}"/>
              </a:ext>
            </a:extLst>
          </p:cNvPr>
          <p:cNvSpPr txBox="1"/>
          <p:nvPr/>
        </p:nvSpPr>
        <p:spPr>
          <a:xfrm>
            <a:off x="1786032" y="1068370"/>
            <a:ext cx="6943815" cy="728771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15900" dist="177800" dir="3480000" algn="ctr" rotWithShape="0">
              <a:schemeClr val="tx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14313" indent="-214313" algn="l" defTabSz="685800">
              <a:spcAft>
                <a:spcPts val="450"/>
              </a:spcAft>
              <a:buBlip>
                <a:blip r:embed="rId2"/>
              </a:buBlip>
              <a:defRPr/>
            </a:pPr>
            <a:r>
              <a:rPr lang="ru-RU" sz="1350" kern="1200" dirty="0">
                <a:solidFill>
                  <a:srgbClr val="1D08BC"/>
                </a:solidFill>
              </a:rPr>
              <a:t>Технологическая платформа для доверенного взаимодействия конечных устройств инфраструктуры </a:t>
            </a:r>
            <a:r>
              <a:rPr lang="ru-RU" sz="1350" kern="1200" dirty="0" err="1">
                <a:solidFill>
                  <a:srgbClr val="1D08BC"/>
                </a:solidFill>
              </a:rPr>
              <a:t>IoT</a:t>
            </a:r>
            <a:r>
              <a:rPr lang="ru-RU" sz="1350" kern="1200" dirty="0">
                <a:solidFill>
                  <a:srgbClr val="1D08BC"/>
                </a:solidFill>
              </a:rPr>
              <a:t> на базе российских модулей безопасности (Security </a:t>
            </a:r>
            <a:r>
              <a:rPr lang="ru-RU" sz="1350" kern="1200" dirty="0" err="1">
                <a:solidFill>
                  <a:srgbClr val="1D08BC"/>
                </a:solidFill>
              </a:rPr>
              <a:t>Element</a:t>
            </a:r>
            <a:r>
              <a:rPr lang="ru-RU" sz="1350" kern="1200" dirty="0">
                <a:solidFill>
                  <a:srgbClr val="1D08BC"/>
                </a:solidFill>
              </a:rPr>
              <a:t> - SE)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459C67-A486-406B-B5BA-4EB2E71072D9}"/>
              </a:ext>
            </a:extLst>
          </p:cNvPr>
          <p:cNvSpPr txBox="1"/>
          <p:nvPr/>
        </p:nvSpPr>
        <p:spPr>
          <a:xfrm>
            <a:off x="431236" y="2037198"/>
            <a:ext cx="8298611" cy="302252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15900" dist="177800" dir="3480000" algn="ctr" rotWithShape="0">
              <a:schemeClr val="tx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defTabSz="685800">
              <a:spcAft>
                <a:spcPts val="450"/>
              </a:spcAft>
              <a:defRPr/>
            </a:pPr>
            <a:r>
              <a:rPr lang="ru-RU" sz="1350" b="1" dirty="0">
                <a:solidFill>
                  <a:srgbClr val="F85831"/>
                </a:solidFill>
                <a:ea typeface="Arial"/>
                <a:cs typeface="Arial"/>
              </a:rPr>
              <a:t>Планируемые результаты проекта</a:t>
            </a:r>
          </a:p>
          <a:p>
            <a:pPr marL="214313" indent="-214313" algn="l">
              <a:spcAft>
                <a:spcPts val="450"/>
              </a:spcAft>
              <a:buBlip>
                <a:blip r:embed="rId2"/>
              </a:buBlip>
              <a:defRPr/>
            </a:pPr>
            <a:r>
              <a:rPr lang="ru-RU" sz="1350" kern="1200" dirty="0">
                <a:solidFill>
                  <a:prstClr val="black"/>
                </a:solidFill>
              </a:rPr>
              <a:t>SE с поддержкой российской и зарубежной криптографии на базе доверенных отечественных микроконтроллеров (</a:t>
            </a:r>
            <a:r>
              <a:rPr lang="ru-RU" sz="1350" dirty="0">
                <a:solidFill>
                  <a:prstClr val="black"/>
                </a:solidFill>
              </a:rPr>
              <a:t>набор отладочных и коммуникационных модулей для </a:t>
            </a:r>
            <a:r>
              <a:rPr lang="ru-RU" sz="1350" kern="1200" dirty="0" err="1">
                <a:solidFill>
                  <a:prstClr val="black"/>
                </a:solidFill>
              </a:rPr>
              <a:t>NBIoT</a:t>
            </a:r>
            <a:r>
              <a:rPr lang="ru-RU" sz="1350" kern="1200" dirty="0">
                <a:solidFill>
                  <a:prstClr val="black"/>
                </a:solidFill>
              </a:rPr>
              <a:t> и GSM; </a:t>
            </a:r>
            <a:r>
              <a:rPr lang="en-US" sz="1350" dirty="0">
                <a:solidFill>
                  <a:prstClr val="black"/>
                </a:solidFill>
              </a:rPr>
              <a:t>USB-</a:t>
            </a:r>
            <a:r>
              <a:rPr lang="ru-RU" sz="1350" dirty="0">
                <a:solidFill>
                  <a:prstClr val="black"/>
                </a:solidFill>
              </a:rPr>
              <a:t>токены для строгой </a:t>
            </a:r>
            <a:r>
              <a:rPr lang="ru-RU" sz="1350" kern="1200" dirty="0">
                <a:solidFill>
                  <a:prstClr val="black"/>
                </a:solidFill>
              </a:rPr>
              <a:t>аутентификации и электронной подписи).</a:t>
            </a:r>
          </a:p>
          <a:p>
            <a:pPr marL="214313" indent="-214313" algn="l">
              <a:spcAft>
                <a:spcPts val="450"/>
              </a:spcAft>
              <a:buBlip>
                <a:blip r:embed="rId2"/>
              </a:buBlip>
              <a:defRPr/>
            </a:pPr>
            <a:r>
              <a:rPr lang="ru-RU" sz="1350" dirty="0">
                <a:solidFill>
                  <a:prstClr val="black"/>
                </a:solidFill>
              </a:rPr>
              <a:t>Набор встраиваемого, системного, отладочного ПО для SE с функциями: доверенной загрузки и обновления встраиваемого ПО; дистанционного безопасного управления, администрирования и профилирования.</a:t>
            </a:r>
          </a:p>
          <a:p>
            <a:pPr marL="214313" indent="-214313" algn="l">
              <a:spcAft>
                <a:spcPts val="450"/>
              </a:spcAft>
              <a:buBlip>
                <a:blip r:embed="rId2"/>
              </a:buBlip>
              <a:defRPr/>
            </a:pPr>
            <a:r>
              <a:rPr lang="en-US" sz="1350" kern="1200" dirty="0">
                <a:solidFill>
                  <a:prstClr val="black"/>
                </a:solidFill>
              </a:rPr>
              <a:t>SDK,</a:t>
            </a:r>
            <a:r>
              <a:rPr lang="ru-RU" sz="1350" kern="1200" dirty="0">
                <a:solidFill>
                  <a:prstClr val="black"/>
                </a:solidFill>
              </a:rPr>
              <a:t> методические рекомендации по разработке доверенных устройств на базе предлагаемых модулей с использованием технологии Secure-</a:t>
            </a:r>
            <a:r>
              <a:rPr lang="ru-RU" sz="1350" kern="1200" dirty="0" err="1">
                <a:solidFill>
                  <a:prstClr val="black"/>
                </a:solidFill>
              </a:rPr>
              <a:t>by</a:t>
            </a:r>
            <a:r>
              <a:rPr lang="ru-RU" sz="1350" kern="1200" dirty="0">
                <a:solidFill>
                  <a:prstClr val="black"/>
                </a:solidFill>
              </a:rPr>
              <a:t>-Design. 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98DA11E2-5A83-46EB-A4D7-AEF02E67F4BB}"/>
              </a:ext>
            </a:extLst>
          </p:cNvPr>
          <p:cNvSpPr/>
          <p:nvPr/>
        </p:nvSpPr>
        <p:spPr>
          <a:xfrm>
            <a:off x="571500" y="971550"/>
            <a:ext cx="896542" cy="896542"/>
          </a:xfrm>
          <a:prstGeom prst="ellipse">
            <a:avLst/>
          </a:prstGeom>
          <a:gradFill>
            <a:gsLst>
              <a:gs pos="100000">
                <a:srgbClr val="A442FE">
                  <a:lumMod val="56000"/>
                </a:srgbClr>
              </a:gs>
              <a:gs pos="0">
                <a:srgbClr val="24B6D7"/>
              </a:gs>
            </a:gsLst>
            <a:lin ang="16200000" scaled="1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ru-RU" sz="1350" kern="120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C73BF9-5E72-4B7C-9423-196A44996E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71" y="1103796"/>
            <a:ext cx="604615" cy="60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4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1181C-D2AF-4D05-8BE4-8E3172F06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700" dirty="0">
                <a:solidFill>
                  <a:srgbClr val="F85831"/>
                </a:solidFill>
                <a:latin typeface="Arial"/>
              </a:rPr>
              <a:t>Ключевые проекты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1C8F7C7-A83B-4E71-943A-7153B9D271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924080" y="4875169"/>
            <a:ext cx="439839" cy="138500"/>
          </a:xfrm>
        </p:spPr>
        <p:txBody>
          <a:bodyPr>
            <a:normAutofit/>
          </a:bodyPr>
          <a:lstStyle/>
          <a:p>
            <a:pPr marL="19050">
              <a:spcBef>
                <a:spcPts val="94"/>
              </a:spcBef>
            </a:pPr>
            <a:fld id="{81D60167-4931-47E6-BA6A-407CBD079E47}" type="slidenum">
              <a:rPr lang="ru-RU" sz="500" smtClean="0"/>
              <a:pPr marL="19050">
                <a:spcBef>
                  <a:spcPts val="94"/>
                </a:spcBef>
              </a:pPr>
              <a:t>16</a:t>
            </a:fld>
            <a:endParaRPr lang="ru-RU" sz="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0353DD-AF09-4C5D-BCD2-35F98E8ADCFA}"/>
              </a:ext>
            </a:extLst>
          </p:cNvPr>
          <p:cNvSpPr txBox="1"/>
          <p:nvPr/>
        </p:nvSpPr>
        <p:spPr>
          <a:xfrm>
            <a:off x="1786032" y="1052899"/>
            <a:ext cx="6943815" cy="499477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15900" dist="177800" dir="3480000" algn="ctr" rotWithShape="0">
              <a:schemeClr val="tx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14313" indent="-214313" algn="l" defTabSz="685800">
              <a:spcAft>
                <a:spcPts val="450"/>
              </a:spcAft>
              <a:buBlip>
                <a:blip r:embed="rId2"/>
              </a:buBlip>
              <a:defRPr/>
            </a:pPr>
            <a:r>
              <a:rPr lang="ru-RU" sz="1350" kern="1200" dirty="0">
                <a:solidFill>
                  <a:srgbClr val="1D08BC"/>
                </a:solidFill>
              </a:rPr>
              <a:t>Технология разработки и производства защищенных от инвазивных атак микросхем для криптографических задач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C07C54-FFD8-43CF-B1E7-6C6755413F8B}"/>
              </a:ext>
            </a:extLst>
          </p:cNvPr>
          <p:cNvSpPr txBox="1"/>
          <p:nvPr/>
        </p:nvSpPr>
        <p:spPr>
          <a:xfrm>
            <a:off x="431236" y="1916025"/>
            <a:ext cx="8298611" cy="309764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15900" dist="177800" dir="3480000" algn="ctr" rotWithShape="0">
              <a:schemeClr val="tx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defTabSz="685800">
              <a:spcAft>
                <a:spcPts val="450"/>
              </a:spcAft>
              <a:defRPr/>
            </a:pPr>
            <a:r>
              <a:rPr lang="ru-RU" sz="1350" b="1" dirty="0">
                <a:solidFill>
                  <a:srgbClr val="F85831"/>
                </a:solidFill>
                <a:ea typeface="Arial"/>
                <a:cs typeface="Arial"/>
              </a:rPr>
              <a:t>Планируемые результаты проекта</a:t>
            </a:r>
          </a:p>
          <a:p>
            <a:pPr marL="214313" indent="-214313" algn="l">
              <a:spcAft>
                <a:spcPts val="450"/>
              </a:spcAft>
              <a:buBlip>
                <a:blip r:embed="rId2"/>
              </a:buBlip>
              <a:defRPr/>
            </a:pPr>
            <a:r>
              <a:rPr lang="ru-RU" sz="1350" kern="1200" dirty="0">
                <a:solidFill>
                  <a:prstClr val="black"/>
                </a:solidFill>
              </a:rPr>
              <a:t>Технологии разработки и </a:t>
            </a:r>
            <a:r>
              <a:rPr lang="ru-RU" sz="1350" dirty="0">
                <a:solidFill>
                  <a:prstClr val="black"/>
                </a:solidFill>
              </a:rPr>
              <a:t>производства микросхем, защищенных </a:t>
            </a:r>
            <a:r>
              <a:rPr lang="ru-RU" sz="1350" kern="1200" dirty="0">
                <a:solidFill>
                  <a:prstClr val="black"/>
                </a:solidFill>
              </a:rPr>
              <a:t>от инвазивных атак, и управления их жизненным циклом.</a:t>
            </a:r>
          </a:p>
          <a:p>
            <a:pPr marL="214313" indent="-214313" algn="l" defTabSz="685800">
              <a:spcAft>
                <a:spcPts val="450"/>
              </a:spcAft>
              <a:buBlip>
                <a:blip r:embed="rId2"/>
              </a:buBlip>
              <a:defRPr/>
            </a:pPr>
            <a:r>
              <a:rPr lang="ru-RU" sz="1350" kern="1200" dirty="0">
                <a:solidFill>
                  <a:prstClr val="black"/>
                </a:solidFill>
              </a:rPr>
              <a:t>Специализированный микроконтроллер для реализации криптографических систем (отечественные и иностранные симметричные и ассиметричные алгоритмы) с защитой от инвазивных атак.</a:t>
            </a:r>
          </a:p>
          <a:p>
            <a:pPr marL="214313" indent="-214313" algn="l">
              <a:spcAft>
                <a:spcPts val="450"/>
              </a:spcAft>
              <a:buBlip>
                <a:blip r:embed="rId2"/>
              </a:buBlip>
              <a:defRPr/>
            </a:pPr>
            <a:r>
              <a:rPr lang="ru-RU" sz="1350" kern="1200" dirty="0">
                <a:solidFill>
                  <a:prstClr val="black"/>
                </a:solidFill>
              </a:rPr>
              <a:t>Отладочные платы</a:t>
            </a:r>
            <a:r>
              <a:rPr lang="en-US" sz="1350" dirty="0">
                <a:solidFill>
                  <a:prstClr val="black"/>
                </a:solidFill>
              </a:rPr>
              <a:t>,</a:t>
            </a:r>
            <a:r>
              <a:rPr lang="ru-RU" sz="1350" dirty="0">
                <a:solidFill>
                  <a:prstClr val="black"/>
                </a:solidFill>
              </a:rPr>
              <a:t> методические рекомендации по разработке доверенных устройств на базе </a:t>
            </a:r>
            <a:r>
              <a:rPr lang="ru-RU" sz="1350" kern="1200" dirty="0">
                <a:solidFill>
                  <a:prstClr val="black"/>
                </a:solidFill>
              </a:rPr>
              <a:t>специализированного микроконтроллера.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6A121E4-5B71-4AA2-9D6B-AAD3D15770A3}"/>
              </a:ext>
            </a:extLst>
          </p:cNvPr>
          <p:cNvSpPr/>
          <p:nvPr/>
        </p:nvSpPr>
        <p:spPr>
          <a:xfrm>
            <a:off x="571500" y="857250"/>
            <a:ext cx="896542" cy="896542"/>
          </a:xfrm>
          <a:prstGeom prst="ellipse">
            <a:avLst/>
          </a:prstGeom>
          <a:gradFill>
            <a:gsLst>
              <a:gs pos="100000">
                <a:srgbClr val="A442FE">
                  <a:lumMod val="56000"/>
                </a:srgbClr>
              </a:gs>
              <a:gs pos="0">
                <a:srgbClr val="24B6D7"/>
              </a:gs>
            </a:gsLst>
            <a:lin ang="16200000" scaled="1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ru-RU" sz="1350" kern="120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E193BD-1F26-4E17-AD93-4309B81519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8" y="1019483"/>
            <a:ext cx="572076" cy="57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0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5EBA7-A5CF-4765-A35D-D96911141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700" dirty="0">
                <a:solidFill>
                  <a:srgbClr val="F85831"/>
                </a:solidFill>
                <a:latin typeface="Arial"/>
              </a:rPr>
              <a:t>Ключевые проекты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1A99121-6CE1-4864-8E28-269D707812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27002" y="4908061"/>
            <a:ext cx="439839" cy="138500"/>
          </a:xfrm>
        </p:spPr>
        <p:txBody>
          <a:bodyPr>
            <a:normAutofit/>
          </a:bodyPr>
          <a:lstStyle/>
          <a:p>
            <a:pPr marL="19050">
              <a:spcBef>
                <a:spcPts val="94"/>
              </a:spcBef>
            </a:pPr>
            <a:fld id="{81D60167-4931-47E6-BA6A-407CBD079E47}" type="slidenum">
              <a:rPr lang="ru-RU" sz="500" smtClean="0"/>
              <a:pPr marL="19050">
                <a:spcBef>
                  <a:spcPts val="94"/>
                </a:spcBef>
              </a:pPr>
              <a:t>17</a:t>
            </a:fld>
            <a:endParaRPr lang="ru-RU" sz="500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24C9B858-A13D-4311-A84B-B77879E1D547}"/>
              </a:ext>
            </a:extLst>
          </p:cNvPr>
          <p:cNvSpPr/>
          <p:nvPr/>
        </p:nvSpPr>
        <p:spPr>
          <a:xfrm>
            <a:off x="571500" y="971550"/>
            <a:ext cx="896542" cy="896542"/>
          </a:xfrm>
          <a:prstGeom prst="ellipse">
            <a:avLst/>
          </a:prstGeom>
          <a:gradFill>
            <a:gsLst>
              <a:gs pos="100000">
                <a:srgbClr val="A442FE">
                  <a:lumMod val="56000"/>
                </a:srgbClr>
              </a:gs>
              <a:gs pos="0">
                <a:srgbClr val="24B6D7"/>
              </a:gs>
            </a:gsLst>
            <a:lin ang="16200000" scaled="1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ru-RU" sz="1350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A00141-FE8A-4681-BC26-08A69EC61039}"/>
              </a:ext>
            </a:extLst>
          </p:cNvPr>
          <p:cNvSpPr txBox="1"/>
          <p:nvPr/>
        </p:nvSpPr>
        <p:spPr>
          <a:xfrm>
            <a:off x="1786032" y="1067932"/>
            <a:ext cx="6943815" cy="698009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15900" dist="177800" dir="3480000" algn="ctr" rotWithShape="0">
              <a:schemeClr val="tx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14313" indent="-214313" algn="l" defTabSz="685800">
              <a:spcAft>
                <a:spcPts val="450"/>
              </a:spcAft>
              <a:buBlip>
                <a:blip r:embed="rId2"/>
              </a:buBlip>
              <a:defRPr/>
            </a:pPr>
            <a:r>
              <a:rPr lang="ru-RU" sz="1350" kern="1200" dirty="0">
                <a:solidFill>
                  <a:srgbClr val="1D08BC"/>
                </a:solidFill>
              </a:rPr>
              <a:t>Технология интеллектуального управления данными для платформы «Доверенная среда обмена информацией», включающая в себя автоматизированные системы обезличивания и обогащения данных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187E04-2762-4AA6-9EF2-5432ACA385F2}"/>
              </a:ext>
            </a:extLst>
          </p:cNvPr>
          <p:cNvSpPr txBox="1"/>
          <p:nvPr/>
        </p:nvSpPr>
        <p:spPr>
          <a:xfrm>
            <a:off x="431236" y="1967748"/>
            <a:ext cx="8298611" cy="3078813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15900" dist="177800" dir="3480000" algn="ctr" rotWithShape="0">
              <a:schemeClr val="tx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defTabSz="685800">
              <a:spcAft>
                <a:spcPts val="450"/>
              </a:spcAft>
              <a:defRPr/>
            </a:pPr>
            <a:r>
              <a:rPr lang="ru-RU" sz="1350" b="1" dirty="0">
                <a:solidFill>
                  <a:srgbClr val="F85831"/>
                </a:solidFill>
                <a:ea typeface="Arial"/>
                <a:cs typeface="Arial"/>
              </a:rPr>
              <a:t>Планируемые результаты проекта</a:t>
            </a:r>
          </a:p>
          <a:p>
            <a:pPr marL="214313" indent="-214313" algn="l" defTabSz="685800">
              <a:spcAft>
                <a:spcPts val="450"/>
              </a:spcAft>
              <a:buBlip>
                <a:blip r:embed="rId2"/>
              </a:buBlip>
              <a:defRPr/>
            </a:pPr>
            <a:r>
              <a:rPr lang="ru-RU" sz="1350" kern="1200" dirty="0">
                <a:solidFill>
                  <a:prstClr val="black"/>
                </a:solidFill>
              </a:rPr>
              <a:t>Технология математически гарантированного обезличивания, в т.ч. при формировании коммерческих </a:t>
            </a:r>
            <a:r>
              <a:rPr lang="ru-RU" sz="1350" kern="1200" dirty="0" err="1">
                <a:solidFill>
                  <a:prstClr val="black"/>
                </a:solidFill>
              </a:rPr>
              <a:t>датасетов</a:t>
            </a:r>
            <a:r>
              <a:rPr lang="ru-RU" sz="1350" kern="1200" dirty="0">
                <a:solidFill>
                  <a:prstClr val="black"/>
                </a:solidFill>
              </a:rPr>
              <a:t>.</a:t>
            </a:r>
          </a:p>
          <a:p>
            <a:pPr marL="214313" indent="-214313" algn="l" defTabSz="685800">
              <a:spcAft>
                <a:spcPts val="450"/>
              </a:spcAft>
              <a:buBlip>
                <a:blip r:embed="rId2"/>
              </a:buBlip>
              <a:defRPr/>
            </a:pPr>
            <a:r>
              <a:rPr lang="ru-RU" sz="1350" kern="1200" dirty="0">
                <a:solidFill>
                  <a:prstClr val="black"/>
                </a:solidFill>
              </a:rPr>
              <a:t>Технологии интеллектуального управления данными, включая деперсонализацию больших объёмов данных.</a:t>
            </a:r>
          </a:p>
          <a:p>
            <a:pPr marL="214313" indent="-214313" algn="l" defTabSz="685800">
              <a:spcAft>
                <a:spcPts val="450"/>
              </a:spcAft>
              <a:buBlip>
                <a:blip r:embed="rId2"/>
              </a:buBlip>
              <a:defRPr/>
            </a:pPr>
            <a:r>
              <a:rPr lang="ru-RU" sz="1350" kern="1200" dirty="0">
                <a:solidFill>
                  <a:prstClr val="black"/>
                </a:solidFill>
              </a:rPr>
              <a:t>Методика автоматизированного обезличивания данных.</a:t>
            </a:r>
          </a:p>
          <a:p>
            <a:pPr marL="214313" indent="-214313" algn="l" defTabSz="685800">
              <a:spcAft>
                <a:spcPts val="450"/>
              </a:spcAft>
              <a:buBlip>
                <a:blip r:embed="rId2"/>
              </a:buBlip>
              <a:defRPr/>
            </a:pPr>
            <a:r>
              <a:rPr lang="ru-RU" sz="1350" dirty="0">
                <a:solidFill>
                  <a:prstClr val="black"/>
                </a:solidFill>
              </a:rPr>
              <a:t>С</a:t>
            </a:r>
            <a:r>
              <a:rPr lang="ru-RU" sz="1350" kern="1200" dirty="0" err="1">
                <a:solidFill>
                  <a:prstClr val="black"/>
                </a:solidFill>
              </a:rPr>
              <a:t>истема</a:t>
            </a:r>
            <a:r>
              <a:rPr lang="ru-RU" sz="1350" kern="1200" dirty="0">
                <a:solidFill>
                  <a:prstClr val="black"/>
                </a:solidFill>
              </a:rPr>
              <a:t> интеллектуального управления, обогащения и обезличивания данных.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FEF56C-5360-465D-A4BD-1DF8E7E90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91" y="1173357"/>
            <a:ext cx="487159" cy="48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0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91A244-FB90-475F-A402-332CDFFED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700" dirty="0">
                <a:solidFill>
                  <a:srgbClr val="F85831"/>
                </a:solidFill>
                <a:latin typeface="Arial"/>
              </a:rPr>
              <a:t>Ключевые проекты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D634C27-24E3-4DDC-A0E1-9F5C05218C9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29847" y="4910612"/>
            <a:ext cx="439839" cy="138500"/>
          </a:xfrm>
        </p:spPr>
        <p:txBody>
          <a:bodyPr>
            <a:normAutofit/>
          </a:bodyPr>
          <a:lstStyle/>
          <a:p>
            <a:pPr marL="19050">
              <a:spcBef>
                <a:spcPts val="94"/>
              </a:spcBef>
            </a:pPr>
            <a:fld id="{81D60167-4931-47E6-BA6A-407CBD079E47}" type="slidenum">
              <a:rPr lang="ru-RU" sz="500" smtClean="0"/>
              <a:pPr marL="19050">
                <a:spcBef>
                  <a:spcPts val="94"/>
                </a:spcBef>
              </a:pPr>
              <a:t>18</a:t>
            </a:fld>
            <a:endParaRPr lang="ru-RU" sz="500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E14A6FDA-BA1A-4390-902F-40AC9BF56BFB}"/>
              </a:ext>
            </a:extLst>
          </p:cNvPr>
          <p:cNvSpPr/>
          <p:nvPr/>
        </p:nvSpPr>
        <p:spPr>
          <a:xfrm>
            <a:off x="571500" y="971550"/>
            <a:ext cx="896542" cy="896542"/>
          </a:xfrm>
          <a:prstGeom prst="ellipse">
            <a:avLst/>
          </a:prstGeom>
          <a:gradFill>
            <a:gsLst>
              <a:gs pos="100000">
                <a:srgbClr val="A442FE">
                  <a:lumMod val="56000"/>
                </a:srgbClr>
              </a:gs>
              <a:gs pos="0">
                <a:srgbClr val="24B6D7"/>
              </a:gs>
            </a:gsLst>
            <a:lin ang="16200000" scaled="1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ru-RU" sz="1350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E00C3B-F4B8-4C40-85FC-3F860461826D}"/>
              </a:ext>
            </a:extLst>
          </p:cNvPr>
          <p:cNvSpPr txBox="1"/>
          <p:nvPr/>
        </p:nvSpPr>
        <p:spPr>
          <a:xfrm>
            <a:off x="1786032" y="1170084"/>
            <a:ext cx="6943815" cy="499477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15900" dist="177800" dir="3480000" algn="ctr" rotWithShape="0">
              <a:schemeClr val="tx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14313" indent="-214313" algn="l" defTabSz="685800">
              <a:spcAft>
                <a:spcPts val="450"/>
              </a:spcAft>
              <a:buBlip>
                <a:blip r:embed="rId2"/>
              </a:buBlip>
              <a:defRPr/>
            </a:pPr>
            <a:r>
              <a:rPr lang="ru-RU" sz="1350" kern="1200" dirty="0">
                <a:solidFill>
                  <a:srgbClr val="1D08BC"/>
                </a:solidFill>
              </a:rPr>
              <a:t>Технология семантической контент-фильтрация сетевого трафика (нежелательного контента)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F62723-0420-48B4-864D-1D44D64CBABA}"/>
              </a:ext>
            </a:extLst>
          </p:cNvPr>
          <p:cNvSpPr txBox="1"/>
          <p:nvPr/>
        </p:nvSpPr>
        <p:spPr>
          <a:xfrm>
            <a:off x="431237" y="1966947"/>
            <a:ext cx="8198414" cy="3012915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15900" dist="177800" dir="3480000" algn="ctr" rotWithShape="0">
              <a:schemeClr val="tx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defTabSz="685800">
              <a:spcAft>
                <a:spcPts val="450"/>
              </a:spcAft>
              <a:defRPr/>
            </a:pPr>
            <a:r>
              <a:rPr lang="ru-RU" sz="1350" b="1" dirty="0">
                <a:solidFill>
                  <a:srgbClr val="F85831"/>
                </a:solidFill>
                <a:ea typeface="Arial"/>
                <a:cs typeface="Arial"/>
              </a:rPr>
              <a:t>Планируемые результаты проекта</a:t>
            </a:r>
          </a:p>
          <a:p>
            <a:pPr marL="214313" indent="-214313" algn="l" defTabSz="685800">
              <a:spcAft>
                <a:spcPts val="450"/>
              </a:spcAft>
              <a:buBlip>
                <a:blip r:embed="rId2"/>
              </a:buBlip>
              <a:defRPr/>
            </a:pPr>
            <a:r>
              <a:rPr lang="ru-RU" sz="1350" kern="1200" dirty="0">
                <a:solidFill>
                  <a:prstClr val="black"/>
                </a:solidFill>
              </a:rPr>
              <a:t>Технология семантической контент-фильтрации сетевого трафика с применением </a:t>
            </a:r>
            <a:r>
              <a:rPr lang="ru-RU" sz="1350" kern="1200" dirty="0" smtClean="0">
                <a:solidFill>
                  <a:prstClr val="black"/>
                </a:solidFill>
              </a:rPr>
              <a:t>методов </a:t>
            </a:r>
            <a:r>
              <a:rPr lang="ru-RU" sz="1350" kern="1200" dirty="0" smtClean="0">
                <a:solidFill>
                  <a:prstClr val="black"/>
                </a:solidFill>
              </a:rPr>
              <a:t>искусственного </a:t>
            </a:r>
            <a:r>
              <a:rPr lang="ru-RU" sz="1350" kern="1200" dirty="0">
                <a:solidFill>
                  <a:prstClr val="black"/>
                </a:solidFill>
              </a:rPr>
              <a:t>интеллекта.</a:t>
            </a:r>
          </a:p>
          <a:p>
            <a:pPr marL="214313" indent="-214313" algn="l" defTabSz="685800">
              <a:spcAft>
                <a:spcPts val="450"/>
              </a:spcAft>
              <a:buBlip>
                <a:blip r:embed="rId2"/>
              </a:buBlip>
              <a:defRPr/>
            </a:pPr>
            <a:r>
              <a:rPr lang="ru-RU" sz="1350" kern="1200" dirty="0">
                <a:solidFill>
                  <a:prstClr val="black"/>
                </a:solidFill>
              </a:rPr>
              <a:t>Предварительный стандарт, описывающий основные элементы, обеспечивающие безопасное взаимодействие прикладного программного обеспечения, элементов </a:t>
            </a:r>
            <a:r>
              <a:rPr lang="ru-RU" sz="1350" kern="1200" dirty="0" err="1">
                <a:solidFill>
                  <a:prstClr val="black"/>
                </a:solidFill>
              </a:rPr>
              <a:t>IoT</a:t>
            </a:r>
            <a:r>
              <a:rPr lang="ru-RU" sz="1350" kern="1200" dirty="0">
                <a:solidFill>
                  <a:prstClr val="black"/>
                </a:solidFill>
              </a:rPr>
              <a:t>, сервисов и элементов инфраструктуры на базе онтологической машиночитаемой модели доверия в цифровых средах.</a:t>
            </a:r>
          </a:p>
          <a:p>
            <a:pPr marL="214313" indent="-214313" algn="l" defTabSz="685800">
              <a:spcAft>
                <a:spcPts val="450"/>
              </a:spcAft>
              <a:buBlip>
                <a:blip r:embed="rId2"/>
              </a:buBlip>
              <a:defRPr/>
            </a:pPr>
            <a:r>
              <a:rPr lang="ru-RU" sz="1350" kern="1200" dirty="0">
                <a:solidFill>
                  <a:prstClr val="black"/>
                </a:solidFill>
              </a:rPr>
              <a:t>Технология контент-фильтрации </a:t>
            </a:r>
            <a:r>
              <a:rPr lang="ru-RU" sz="1350" kern="1200" dirty="0" err="1">
                <a:solidFill>
                  <a:prstClr val="black"/>
                </a:solidFill>
              </a:rPr>
              <a:t>недоверенной</a:t>
            </a:r>
            <a:r>
              <a:rPr lang="ru-RU" sz="1350" kern="1200" dirty="0">
                <a:solidFill>
                  <a:prstClr val="black"/>
                </a:solidFill>
              </a:rPr>
              <a:t> информации на основе проверки авторства.</a:t>
            </a:r>
          </a:p>
          <a:p>
            <a:pPr marL="214313" indent="-214313" algn="l" defTabSz="685800">
              <a:spcAft>
                <a:spcPts val="450"/>
              </a:spcAft>
              <a:buBlip>
                <a:blip r:embed="rId2"/>
              </a:buBlip>
              <a:defRPr/>
            </a:pPr>
            <a:r>
              <a:rPr lang="ru-RU" sz="1350" dirty="0">
                <a:solidFill>
                  <a:prstClr val="black"/>
                </a:solidFill>
              </a:rPr>
              <a:t>Система защиты конечного пользователя от злонамеренного контента, формируемого при помощи методов социальной инженерии, </a:t>
            </a:r>
            <a:r>
              <a:rPr lang="ru-RU" sz="1350" dirty="0" err="1">
                <a:solidFill>
                  <a:prstClr val="black"/>
                </a:solidFill>
              </a:rPr>
              <a:t>deepfake</a:t>
            </a:r>
            <a:r>
              <a:rPr lang="ru-RU" sz="1350" dirty="0">
                <a:solidFill>
                  <a:prstClr val="black"/>
                </a:solidFill>
              </a:rPr>
              <a:t> и пр.</a:t>
            </a:r>
            <a:endParaRPr lang="ru-RU" sz="1350" kern="1200" dirty="0">
              <a:solidFill>
                <a:prstClr val="black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F099663-4C65-4732-9586-C3219FDF0A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68" y="1129718"/>
            <a:ext cx="580205" cy="58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2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8F57E-B67C-4AC8-859A-EB1A682B7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700" dirty="0">
                <a:solidFill>
                  <a:srgbClr val="F85831"/>
                </a:solidFill>
                <a:latin typeface="Arial"/>
              </a:rPr>
              <a:t>Ключевые проекты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C956FED-AF2D-4752-9ADF-E2CC7AF6A21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29151" y="4888678"/>
            <a:ext cx="439839" cy="138500"/>
          </a:xfrm>
        </p:spPr>
        <p:txBody>
          <a:bodyPr>
            <a:normAutofit/>
          </a:bodyPr>
          <a:lstStyle/>
          <a:p>
            <a:pPr marL="19050">
              <a:spcBef>
                <a:spcPts val="94"/>
              </a:spcBef>
            </a:pPr>
            <a:fld id="{81D60167-4931-47E6-BA6A-407CBD079E47}" type="slidenum">
              <a:rPr lang="ru-RU" sz="500" smtClean="0"/>
              <a:pPr marL="19050">
                <a:spcBef>
                  <a:spcPts val="94"/>
                </a:spcBef>
              </a:pPr>
              <a:t>19</a:t>
            </a:fld>
            <a:endParaRPr lang="ru-RU" sz="500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C486C054-851C-4355-AD8E-2BA7C1A27FB7}"/>
              </a:ext>
            </a:extLst>
          </p:cNvPr>
          <p:cNvSpPr/>
          <p:nvPr/>
        </p:nvSpPr>
        <p:spPr>
          <a:xfrm>
            <a:off x="571500" y="971550"/>
            <a:ext cx="896542" cy="896542"/>
          </a:xfrm>
          <a:prstGeom prst="ellipse">
            <a:avLst/>
          </a:prstGeom>
          <a:gradFill>
            <a:gsLst>
              <a:gs pos="100000">
                <a:srgbClr val="A442FE">
                  <a:lumMod val="56000"/>
                </a:srgbClr>
              </a:gs>
              <a:gs pos="0">
                <a:srgbClr val="24B6D7"/>
              </a:gs>
            </a:gsLst>
            <a:lin ang="16200000" scaled="1"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ru-RU" sz="1350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8D2060-AEEE-438C-B258-5E0D230EDFA4}"/>
              </a:ext>
            </a:extLst>
          </p:cNvPr>
          <p:cNvSpPr txBox="1"/>
          <p:nvPr/>
        </p:nvSpPr>
        <p:spPr>
          <a:xfrm>
            <a:off x="1786032" y="1170084"/>
            <a:ext cx="6843619" cy="499477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15900" dist="177800" dir="3480000" algn="ctr" rotWithShape="0">
              <a:schemeClr val="tx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14313" indent="-214313" algn="l" defTabSz="685800">
              <a:spcAft>
                <a:spcPts val="450"/>
              </a:spcAft>
              <a:buBlip>
                <a:blip r:embed="rId2"/>
              </a:buBlip>
              <a:defRPr/>
            </a:pPr>
            <a:r>
              <a:rPr lang="ru-RU" sz="1350" kern="1200" dirty="0">
                <a:solidFill>
                  <a:srgbClr val="1D08BC"/>
                </a:solidFill>
              </a:rPr>
              <a:t>Технология построения цепочек информационного обмена и обеспечения доверия в </a:t>
            </a:r>
            <a:r>
              <a:rPr lang="ru-RU" sz="1350" kern="1200" dirty="0" err="1">
                <a:solidFill>
                  <a:srgbClr val="1D08BC"/>
                </a:solidFill>
              </a:rPr>
              <a:t>недоверенной</a:t>
            </a:r>
            <a:r>
              <a:rPr lang="ru-RU" sz="1350" kern="1200" dirty="0">
                <a:solidFill>
                  <a:srgbClr val="1D08BC"/>
                </a:solidFill>
              </a:rPr>
              <a:t> среде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26DC5F-88C1-4C31-8209-8059D7031073}"/>
              </a:ext>
            </a:extLst>
          </p:cNvPr>
          <p:cNvSpPr txBox="1"/>
          <p:nvPr/>
        </p:nvSpPr>
        <p:spPr>
          <a:xfrm>
            <a:off x="431237" y="1940633"/>
            <a:ext cx="8198414" cy="3017295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15900" dist="177800" dir="3480000" algn="ctr" rotWithShape="0">
              <a:schemeClr val="tx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defTabSz="685800">
              <a:spcAft>
                <a:spcPts val="450"/>
              </a:spcAft>
              <a:defRPr/>
            </a:pPr>
            <a:r>
              <a:rPr lang="ru-RU" sz="1350" b="1" dirty="0">
                <a:solidFill>
                  <a:srgbClr val="F85831"/>
                </a:solidFill>
                <a:ea typeface="Arial"/>
                <a:cs typeface="Arial"/>
              </a:rPr>
              <a:t>Планируемые результаты проекта</a:t>
            </a:r>
          </a:p>
          <a:p>
            <a:pPr marL="214313" indent="-214313" algn="l" defTabSz="685800">
              <a:spcAft>
                <a:spcPts val="450"/>
              </a:spcAft>
              <a:buBlip>
                <a:blip r:embed="rId2"/>
              </a:buBlip>
              <a:defRPr/>
            </a:pPr>
            <a:r>
              <a:rPr lang="ru-RU" sz="1350" kern="1200" dirty="0">
                <a:solidFill>
                  <a:prstClr val="black"/>
                </a:solidFill>
              </a:rPr>
              <a:t>Технология выявления специфических атак на каналообразующие элементы, подсистемы анализа и корреляции событий информационной безопасности.</a:t>
            </a:r>
            <a:endParaRPr lang="en-US" sz="1350" kern="1200" dirty="0">
              <a:solidFill>
                <a:prstClr val="black"/>
              </a:solidFill>
            </a:endParaRPr>
          </a:p>
          <a:p>
            <a:pPr marL="214313" indent="-214313" algn="l" defTabSz="685800">
              <a:spcAft>
                <a:spcPts val="450"/>
              </a:spcAft>
              <a:buBlip>
                <a:blip r:embed="rId2"/>
              </a:buBlip>
              <a:defRPr/>
            </a:pPr>
            <a:r>
              <a:rPr lang="ru-RU" sz="1350" kern="1200" dirty="0">
                <a:solidFill>
                  <a:prstClr val="black"/>
                </a:solidFill>
              </a:rPr>
              <a:t>Технология оценки уровня доверия и поддержания заданного уровня доверия между участниками информационного обмена.</a:t>
            </a:r>
          </a:p>
          <a:p>
            <a:pPr marL="214313" indent="-214313" algn="l" defTabSz="685800">
              <a:spcAft>
                <a:spcPts val="450"/>
              </a:spcAft>
              <a:buBlip>
                <a:blip r:embed="rId2"/>
              </a:buBlip>
              <a:defRPr/>
            </a:pPr>
            <a:r>
              <a:rPr lang="ru-RU" sz="1350" kern="1200" dirty="0">
                <a:solidFill>
                  <a:prstClr val="black"/>
                </a:solidFill>
              </a:rPr>
              <a:t>Технология построения комплексных решений доверенного взаимодействия для применения в прикладных задачах на основе открытого API-интерфейса, реализующего подключение прикладных сервисов в доверенную среду.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62F780-EB11-4035-818F-407CFDC82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46" y="1105645"/>
            <a:ext cx="628650" cy="6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9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F85831"/>
                </a:solidFill>
                <a:latin typeface="Arial"/>
              </a:rPr>
              <a:t>Центры компетенций НТИ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8912632" y="4895329"/>
            <a:ext cx="231478" cy="187211"/>
          </a:xfrm>
        </p:spPr>
        <p:txBody>
          <a:bodyPr>
            <a:normAutofit/>
          </a:bodyPr>
          <a:lstStyle/>
          <a:p>
            <a:pPr marL="19050">
              <a:spcBef>
                <a:spcPts val="94"/>
              </a:spcBef>
            </a:pPr>
            <a:r>
              <a:rPr lang="ru-RU" sz="500" dirty="0">
                <a:latin typeface="+mn-lt"/>
              </a:rPr>
              <a:t>2</a:t>
            </a:r>
            <a:endParaRPr lang="ru-RU" sz="500" dirty="0" smtClean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1370" y="971550"/>
            <a:ext cx="8409730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latin typeface="DINPro-Regular"/>
              </a:rPr>
              <a:t>Государственная поддержка ЦК НТИ реализуется в соответствии с постановлением Правительства Российской Федерации от 16 октября </a:t>
            </a:r>
            <a:r>
              <a:rPr lang="ru-RU" sz="1800" dirty="0" smtClean="0">
                <a:latin typeface="DINPro-Regular"/>
              </a:rPr>
              <a:t>2017 г</a:t>
            </a:r>
            <a:r>
              <a:rPr lang="ru-RU" sz="1800" dirty="0">
                <a:latin typeface="DINPro-Regular"/>
              </a:rPr>
              <a:t>. №1251 </a:t>
            </a:r>
          </a:p>
          <a:p>
            <a:pPr algn="just"/>
            <a:r>
              <a:rPr lang="ru-RU" sz="1800" dirty="0">
                <a:latin typeface="DINPro-Regular"/>
              </a:rPr>
              <a:t>«Об утверждении Правил предоставления субсидии из федерального бюджета на оказание государственной поддержки центров Национальной технологической инициативы на базе образовательных организаций высшего образования и научных организаций и Положения о проведении конкурсного отбора на предоставление грантов на государственную поддержку центров Национальной технологической инициативы на базе образовательных организаций высшего образования и научных организаций</a:t>
            </a:r>
            <a:r>
              <a:rPr lang="ru-RU" sz="1800" dirty="0" smtClean="0">
                <a:latin typeface="DINPro-Regular"/>
              </a:rPr>
              <a:t>».</a:t>
            </a:r>
          </a:p>
          <a:p>
            <a:pPr algn="just"/>
            <a:endParaRPr lang="ru-RU" sz="1800" dirty="0">
              <a:latin typeface="DINPro-Regular"/>
            </a:endParaRPr>
          </a:p>
          <a:p>
            <a:pPr algn="just"/>
            <a:endParaRPr lang="ru-RU" sz="1800" dirty="0" smtClean="0">
              <a:latin typeface="DINPro-Regular"/>
            </a:endParaRPr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586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220" y="110447"/>
            <a:ext cx="8515350" cy="415499"/>
          </a:xfrm>
        </p:spPr>
        <p:txBody>
          <a:bodyPr>
            <a:noAutofit/>
          </a:bodyPr>
          <a:lstStyle/>
          <a:p>
            <a:r>
              <a:rPr lang="ru-RU" sz="1700" dirty="0">
                <a:solidFill>
                  <a:srgbClr val="F85831"/>
                </a:solidFill>
                <a:latin typeface="Arial"/>
              </a:rPr>
              <a:t>Образование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8843279" y="4862013"/>
            <a:ext cx="439839" cy="138500"/>
          </a:xfrm>
        </p:spPr>
        <p:txBody>
          <a:bodyPr>
            <a:normAutofit/>
          </a:bodyPr>
          <a:lstStyle/>
          <a:p>
            <a:pPr marL="19050" defTabSz="685800">
              <a:spcBef>
                <a:spcPts val="94"/>
              </a:spcBef>
              <a:buClrTx/>
              <a:buSzTx/>
              <a:defRPr/>
            </a:pPr>
            <a:fld id="{81D60167-4931-47E6-BA6A-407CBD079E47}" type="slidenum">
              <a:rPr lang="ru-RU" sz="500" kern="1200">
                <a:solidFill>
                  <a:prstClr val="black"/>
                </a:solidFill>
                <a:latin typeface="Arial" panose="020B0604020202020204"/>
                <a:ea typeface="+mn-ea"/>
              </a:rPr>
              <a:pPr marL="19050" defTabSz="685800">
                <a:spcBef>
                  <a:spcPts val="94"/>
                </a:spcBef>
                <a:buClrTx/>
                <a:buSzTx/>
                <a:defRPr/>
              </a:pPr>
              <a:t>20</a:t>
            </a:fld>
            <a:endParaRPr lang="ru-RU" sz="500" kern="1200" dirty="0">
              <a:solidFill>
                <a:prstClr val="black"/>
              </a:solidFill>
              <a:latin typeface="Arial" panose="020B0604020202020204"/>
              <a:ea typeface="+mn-ea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9C46D279-0E4D-4443-B5CC-DB6146AACF7F}"/>
              </a:ext>
            </a:extLst>
          </p:cNvPr>
          <p:cNvSpPr/>
          <p:nvPr/>
        </p:nvSpPr>
        <p:spPr>
          <a:xfrm>
            <a:off x="628650" y="685800"/>
            <a:ext cx="795338" cy="828705"/>
          </a:xfrm>
          <a:prstGeom prst="ellipse">
            <a:avLst/>
          </a:prstGeom>
          <a:gradFill>
            <a:gsLst>
              <a:gs pos="100000">
                <a:srgbClr val="A442FE">
                  <a:lumMod val="56000"/>
                </a:srgbClr>
              </a:gs>
              <a:gs pos="0">
                <a:srgbClr val="24B6D7"/>
              </a:gs>
            </a:gsLst>
            <a:lin ang="162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ru-RU" sz="1350" kern="120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BED67F-8ADA-4BC6-8D09-E2B59F8A17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07" y="766417"/>
            <a:ext cx="590042" cy="590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3860F6-192C-4AE2-924C-49722EC671CF}"/>
              </a:ext>
            </a:extLst>
          </p:cNvPr>
          <p:cNvSpPr txBox="1"/>
          <p:nvPr/>
        </p:nvSpPr>
        <p:spPr>
          <a:xfrm>
            <a:off x="442589" y="1600199"/>
            <a:ext cx="8298611" cy="340031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15900" dist="177800" dir="3480000" algn="ctr" rotWithShape="0">
              <a:schemeClr val="tx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14313" indent="-214313" algn="l" defTabSz="685800">
              <a:spcAft>
                <a:spcPts val="450"/>
              </a:spcAft>
              <a:buBlip>
                <a:blip r:embed="rId3"/>
              </a:buBlip>
              <a:defRPr/>
            </a:pPr>
            <a:r>
              <a:rPr lang="ru-RU" sz="1350" kern="1200" dirty="0">
                <a:solidFill>
                  <a:prstClr val="black"/>
                </a:solidFill>
              </a:rPr>
              <a:t>Системы доверенной аутентификации</a:t>
            </a:r>
          </a:p>
          <a:p>
            <a:pPr marL="214313" indent="-214313" algn="l" defTabSz="685800">
              <a:spcAft>
                <a:spcPts val="450"/>
              </a:spcAft>
              <a:buBlip>
                <a:blip r:embed="rId3"/>
              </a:buBlip>
              <a:defRPr/>
            </a:pPr>
            <a:r>
              <a:rPr lang="ru-RU" sz="1350" kern="1200" dirty="0">
                <a:solidFill>
                  <a:prstClr val="black"/>
                </a:solidFill>
              </a:rPr>
              <a:t>Угрозы безопасности и принципы формирования наборов данных для систем искусственного интеллекта и машинного обучения</a:t>
            </a:r>
          </a:p>
          <a:p>
            <a:pPr marL="214313" indent="-214313" algn="l" defTabSz="685800">
              <a:spcAft>
                <a:spcPts val="450"/>
              </a:spcAft>
              <a:buBlip>
                <a:blip r:embed="rId3"/>
              </a:buBlip>
              <a:defRPr/>
            </a:pPr>
            <a:r>
              <a:rPr lang="ru-RU" sz="1350" kern="1200" dirty="0">
                <a:solidFill>
                  <a:prstClr val="black"/>
                </a:solidFill>
              </a:rPr>
              <a:t>Доверенное взаимодействие конечных устройств инфраструктуры </a:t>
            </a:r>
            <a:r>
              <a:rPr lang="ru-RU" sz="1350" kern="1200" dirty="0" err="1">
                <a:solidFill>
                  <a:prstClr val="black"/>
                </a:solidFill>
              </a:rPr>
              <a:t>IoT</a:t>
            </a:r>
            <a:endParaRPr lang="ru-RU" sz="1350" kern="1200" dirty="0">
              <a:solidFill>
                <a:prstClr val="black"/>
              </a:solidFill>
            </a:endParaRPr>
          </a:p>
          <a:p>
            <a:pPr marL="214313" indent="-214313" algn="l" defTabSz="685800">
              <a:spcAft>
                <a:spcPts val="450"/>
              </a:spcAft>
              <a:buBlip>
                <a:blip r:embed="rId3"/>
              </a:buBlip>
              <a:defRPr/>
            </a:pPr>
            <a:r>
              <a:rPr lang="ru-RU" sz="1350" kern="1200" dirty="0">
                <a:solidFill>
                  <a:prstClr val="black"/>
                </a:solidFill>
              </a:rPr>
              <a:t>Защита систем искусственного интеллекта от злонамеренных или случайных воздействий</a:t>
            </a:r>
          </a:p>
          <a:p>
            <a:pPr marL="214313" indent="-214313" algn="l" defTabSz="685800">
              <a:spcAft>
                <a:spcPts val="450"/>
              </a:spcAft>
              <a:buBlip>
                <a:blip r:embed="rId3"/>
              </a:buBlip>
              <a:defRPr/>
            </a:pPr>
            <a:r>
              <a:rPr lang="ru-RU" sz="1350" kern="1200" dirty="0">
                <a:solidFill>
                  <a:prstClr val="black"/>
                </a:solidFill>
              </a:rPr>
              <a:t>Доверенный искусственный интеллект</a:t>
            </a:r>
          </a:p>
          <a:p>
            <a:pPr marL="214313" indent="-214313" algn="l" defTabSz="685800">
              <a:spcAft>
                <a:spcPts val="450"/>
              </a:spcAft>
              <a:buBlip>
                <a:blip r:embed="rId3"/>
              </a:buBlip>
              <a:defRPr/>
            </a:pPr>
            <a:r>
              <a:rPr lang="ru-RU" sz="1350" kern="1200" dirty="0">
                <a:solidFill>
                  <a:prstClr val="black"/>
                </a:solidFill>
              </a:rPr>
              <a:t>Современные технологии контентной фильтрации</a:t>
            </a:r>
          </a:p>
          <a:p>
            <a:pPr marL="214313" indent="-214313" algn="l" defTabSz="685800">
              <a:spcAft>
                <a:spcPts val="450"/>
              </a:spcAft>
              <a:buBlip>
                <a:blip r:embed="rId3"/>
              </a:buBlip>
              <a:defRPr/>
            </a:pPr>
            <a:r>
              <a:rPr lang="ru-RU" sz="1350" kern="1200" dirty="0">
                <a:solidFill>
                  <a:prstClr val="black"/>
                </a:solidFill>
              </a:rPr>
              <a:t>Управление инцидентами и непрерывностью бизнеса</a:t>
            </a:r>
          </a:p>
          <a:p>
            <a:pPr marL="214313" indent="-214313" algn="l" defTabSz="685800">
              <a:spcAft>
                <a:spcPts val="450"/>
              </a:spcAft>
              <a:buBlip>
                <a:blip r:embed="rId3"/>
              </a:buBlip>
              <a:defRPr/>
            </a:pPr>
            <a:r>
              <a:rPr lang="ru-RU" sz="1350" kern="1200" dirty="0">
                <a:solidFill>
                  <a:prstClr val="black"/>
                </a:solidFill>
              </a:rPr>
              <a:t>Обеспечение доверенного взаимодействия при управлении системами объектов КИИ</a:t>
            </a:r>
          </a:p>
          <a:p>
            <a:pPr marL="214313" indent="-214313" algn="l" defTabSz="685800">
              <a:spcAft>
                <a:spcPts val="450"/>
              </a:spcAft>
              <a:buBlip>
                <a:blip r:embed="rId3"/>
              </a:buBlip>
              <a:defRPr/>
            </a:pPr>
            <a:r>
              <a:rPr lang="ru-RU" sz="1350" kern="1200" dirty="0">
                <a:solidFill>
                  <a:prstClr val="black"/>
                </a:solidFill>
              </a:rPr>
              <a:t>Квантовые технологии в решениях доверенного взаимодействия</a:t>
            </a:r>
          </a:p>
          <a:p>
            <a:pPr marL="214313" indent="-214313" algn="l" defTabSz="685800">
              <a:spcAft>
                <a:spcPts val="450"/>
              </a:spcAft>
              <a:buBlip>
                <a:blip r:embed="rId3"/>
              </a:buBlip>
              <a:defRPr/>
            </a:pPr>
            <a:r>
              <a:rPr lang="ru-RU" sz="1350" kern="1200" dirty="0">
                <a:solidFill>
                  <a:prstClr val="black"/>
                </a:solidFill>
              </a:rPr>
              <a:t>Контроль безопасности на основе продленной аутентификации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EAC257-E268-4F6B-BB80-2E7271EAFE55}"/>
              </a:ext>
            </a:extLst>
          </p:cNvPr>
          <p:cNvSpPr txBox="1"/>
          <p:nvPr/>
        </p:nvSpPr>
        <p:spPr>
          <a:xfrm>
            <a:off x="1657350" y="954277"/>
            <a:ext cx="634365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spcAft>
                <a:spcPts val="450"/>
              </a:spcAft>
              <a:buClrTx/>
              <a:defRPr/>
            </a:pPr>
            <a:r>
              <a:rPr lang="ru-RU" sz="1500" b="1" dirty="0" smtClean="0">
                <a:solidFill>
                  <a:srgbClr val="F85831"/>
                </a:solidFill>
              </a:rPr>
              <a:t>Программы </a:t>
            </a:r>
            <a:r>
              <a:rPr lang="ru-RU" sz="1500" b="1" dirty="0">
                <a:solidFill>
                  <a:srgbClr val="F85831"/>
                </a:solidFill>
              </a:rPr>
              <a:t>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5148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3923A4-A530-41BB-A47C-FA096217B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700" dirty="0">
                <a:solidFill>
                  <a:srgbClr val="F85831"/>
                </a:solidFill>
                <a:latin typeface="Arial"/>
              </a:rPr>
              <a:t>Инфраструктура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6DFCFD6-E721-4591-BB7A-DF8EED09F2C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924080" y="4895727"/>
            <a:ext cx="439839" cy="138500"/>
          </a:xfrm>
        </p:spPr>
        <p:txBody>
          <a:bodyPr>
            <a:normAutofit/>
          </a:bodyPr>
          <a:lstStyle/>
          <a:p>
            <a:pPr marL="19050">
              <a:spcBef>
                <a:spcPts val="94"/>
              </a:spcBef>
            </a:pPr>
            <a:fld id="{81D60167-4931-47E6-BA6A-407CBD079E47}" type="slidenum">
              <a:rPr lang="ru-RU" sz="500" smtClean="0"/>
              <a:pPr marL="19050">
                <a:spcBef>
                  <a:spcPts val="94"/>
                </a:spcBef>
              </a:pPr>
              <a:t>21</a:t>
            </a:fld>
            <a:endParaRPr lang="ru-RU" sz="500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A11648E3-29B0-46D3-BA9B-43E42D66D282}"/>
              </a:ext>
            </a:extLst>
          </p:cNvPr>
          <p:cNvSpPr/>
          <p:nvPr/>
        </p:nvSpPr>
        <p:spPr>
          <a:xfrm>
            <a:off x="628650" y="800100"/>
            <a:ext cx="797719" cy="806258"/>
          </a:xfrm>
          <a:prstGeom prst="ellipse">
            <a:avLst/>
          </a:prstGeom>
          <a:gradFill>
            <a:gsLst>
              <a:gs pos="100000">
                <a:srgbClr val="A442FE">
                  <a:lumMod val="56000"/>
                </a:srgbClr>
              </a:gs>
              <a:gs pos="0">
                <a:srgbClr val="24B6D7"/>
              </a:gs>
            </a:gsLst>
            <a:lin ang="162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ru-RU" sz="1350" kern="120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83B068-D2B5-4B0A-AC9D-56B1B927AB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9" y="888973"/>
            <a:ext cx="613950" cy="614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0725DD-1F11-4EFA-9C24-FE03287E21C8}"/>
              </a:ext>
            </a:extLst>
          </p:cNvPr>
          <p:cNvSpPr txBox="1"/>
          <p:nvPr/>
        </p:nvSpPr>
        <p:spPr>
          <a:xfrm>
            <a:off x="400051" y="1690052"/>
            <a:ext cx="8298611" cy="3274925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215900" dist="177800" dir="3480000" algn="ctr" rotWithShape="0">
              <a:schemeClr val="tx1">
                <a:alpha val="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14313" indent="-214313" algn="l">
              <a:spcAft>
                <a:spcPts val="450"/>
              </a:spcAft>
              <a:buBlip>
                <a:blip r:embed="rId3"/>
              </a:buBlip>
              <a:defRPr/>
            </a:pPr>
            <a:r>
              <a:rPr lang="ru-RU" sz="1350" kern="1200" dirty="0">
                <a:solidFill>
                  <a:prstClr val="black"/>
                </a:solidFill>
              </a:rPr>
              <a:t>Учебно-исследовательский комплекс </a:t>
            </a:r>
            <a:r>
              <a:rPr lang="ru-RU" sz="1350" kern="1200" dirty="0" smtClean="0">
                <a:solidFill>
                  <a:prstClr val="black"/>
                </a:solidFill>
              </a:rPr>
              <a:t>«Технологии </a:t>
            </a:r>
            <a:r>
              <a:rPr lang="ru-RU" sz="1350" kern="1200" dirty="0">
                <a:solidFill>
                  <a:prstClr val="black"/>
                </a:solidFill>
              </a:rPr>
              <a:t>доверенного </a:t>
            </a:r>
            <a:r>
              <a:rPr lang="ru-RU" sz="1350" kern="1200" dirty="0" smtClean="0">
                <a:solidFill>
                  <a:prstClr val="black"/>
                </a:solidFill>
              </a:rPr>
              <a:t>взаимодействия» </a:t>
            </a:r>
            <a:r>
              <a:rPr lang="ru-RU" sz="1350" kern="1200" dirty="0">
                <a:solidFill>
                  <a:prstClr val="black"/>
                </a:solidFill>
              </a:rPr>
              <a:t>на </a:t>
            </a:r>
            <a:r>
              <a:rPr lang="ru-RU" sz="1350" dirty="0">
                <a:solidFill>
                  <a:prstClr val="black"/>
                </a:solidFill>
              </a:rPr>
              <a:t>основе продуктов Аладдин РД, предназначенных</a:t>
            </a:r>
            <a:r>
              <a:rPr lang="ru-RU" sz="1350" kern="1200" dirty="0">
                <a:solidFill>
                  <a:prstClr val="black"/>
                </a:solidFill>
              </a:rPr>
              <a:t> для управления доверенной аутентификацией.</a:t>
            </a:r>
          </a:p>
          <a:p>
            <a:pPr marL="214313" indent="-214313" algn="l">
              <a:spcAft>
                <a:spcPts val="450"/>
              </a:spcAft>
              <a:buBlip>
                <a:blip r:embed="rId3"/>
              </a:buBlip>
              <a:defRPr/>
            </a:pPr>
            <a:r>
              <a:rPr lang="ru-RU" sz="1350" kern="1200" dirty="0">
                <a:solidFill>
                  <a:prstClr val="black"/>
                </a:solidFill>
              </a:rPr>
              <a:t>Учебно-исследовательский комплекс </a:t>
            </a:r>
            <a:r>
              <a:rPr lang="ru-RU" sz="1350" kern="1200" dirty="0" smtClean="0">
                <a:solidFill>
                  <a:prstClr val="black"/>
                </a:solidFill>
              </a:rPr>
              <a:t>«Операционный </a:t>
            </a:r>
            <a:r>
              <a:rPr lang="ru-RU" sz="1350" kern="1200" dirty="0">
                <a:solidFill>
                  <a:prstClr val="black"/>
                </a:solidFill>
              </a:rPr>
              <a:t>центр </a:t>
            </a:r>
            <a:r>
              <a:rPr lang="ru-RU" sz="1350" kern="1200" dirty="0" smtClean="0">
                <a:solidFill>
                  <a:prstClr val="black"/>
                </a:solidFill>
              </a:rPr>
              <a:t>безопасности» </a:t>
            </a:r>
            <a:r>
              <a:rPr lang="ru-RU" sz="1350" kern="1200" dirty="0">
                <a:solidFill>
                  <a:prstClr val="black"/>
                </a:solidFill>
              </a:rPr>
              <a:t>на </a:t>
            </a:r>
            <a:r>
              <a:rPr lang="ru-RU" sz="1350" dirty="0">
                <a:solidFill>
                  <a:prstClr val="black"/>
                </a:solidFill>
              </a:rPr>
              <a:t>основе продуктов </a:t>
            </a:r>
            <a:r>
              <a:rPr lang="en-US" sz="1350" dirty="0">
                <a:solidFill>
                  <a:prstClr val="black"/>
                </a:solidFill>
              </a:rPr>
              <a:t>Positive Technologies</a:t>
            </a:r>
            <a:r>
              <a:rPr lang="ru-RU" sz="1350" dirty="0">
                <a:solidFill>
                  <a:prstClr val="black"/>
                </a:solidFill>
              </a:rPr>
              <a:t>, предназначенных</a:t>
            </a:r>
            <a:r>
              <a:rPr lang="ru-RU" sz="1350" kern="1200" dirty="0">
                <a:solidFill>
                  <a:prstClr val="black"/>
                </a:solidFill>
              </a:rPr>
              <a:t> </a:t>
            </a:r>
            <a:r>
              <a:rPr lang="ru-RU" sz="1350" dirty="0">
                <a:solidFill>
                  <a:prstClr val="black"/>
                </a:solidFill>
              </a:rPr>
              <a:t>для обнаружения атак и управления </a:t>
            </a:r>
            <a:r>
              <a:rPr lang="ru-RU" sz="1350" kern="1200" dirty="0">
                <a:solidFill>
                  <a:prstClr val="black"/>
                </a:solidFill>
              </a:rPr>
              <a:t>инцидентами.</a:t>
            </a:r>
          </a:p>
          <a:p>
            <a:pPr marL="214313" indent="-214313" algn="l">
              <a:spcAft>
                <a:spcPts val="450"/>
              </a:spcAft>
              <a:buBlip>
                <a:blip r:embed="rId3"/>
              </a:buBlip>
              <a:defRPr/>
            </a:pPr>
            <a:r>
              <a:rPr lang="ru-RU" sz="1350" kern="1200" dirty="0">
                <a:solidFill>
                  <a:prstClr val="black"/>
                </a:solidFill>
              </a:rPr>
              <a:t>Учебно-исследовательский комплекс </a:t>
            </a:r>
            <a:r>
              <a:rPr lang="ru-RU" sz="1350" kern="1200" dirty="0" smtClean="0">
                <a:solidFill>
                  <a:prstClr val="black"/>
                </a:solidFill>
              </a:rPr>
              <a:t>«Виртуальная инфраструктура» </a:t>
            </a:r>
            <a:r>
              <a:rPr lang="ru-RU" sz="1350" kern="1200" dirty="0">
                <a:solidFill>
                  <a:prstClr val="black"/>
                </a:solidFill>
              </a:rPr>
              <a:t>на основе продуктов EVE-NG, предназначенных для моделирования атак на сети различных топологий.</a:t>
            </a:r>
          </a:p>
          <a:p>
            <a:pPr marL="214313" indent="-214313" algn="l" defTabSz="685800">
              <a:spcAft>
                <a:spcPts val="450"/>
              </a:spcAft>
              <a:buBlip>
                <a:blip r:embed="rId3"/>
              </a:buBlip>
              <a:defRPr/>
            </a:pPr>
            <a:r>
              <a:rPr lang="ru-RU" sz="1350" kern="1200" dirty="0">
                <a:solidFill>
                  <a:prstClr val="black"/>
                </a:solidFill>
              </a:rPr>
              <a:t>Учебно-исследовательский комплекс </a:t>
            </a:r>
            <a:r>
              <a:rPr lang="ru-RU" sz="1350" kern="1200" dirty="0" smtClean="0">
                <a:solidFill>
                  <a:prstClr val="black"/>
                </a:solidFill>
              </a:rPr>
              <a:t>«Квантовые </a:t>
            </a:r>
            <a:r>
              <a:rPr lang="ru-RU" sz="1350" kern="1200" dirty="0">
                <a:solidFill>
                  <a:prstClr val="black"/>
                </a:solidFill>
              </a:rPr>
              <a:t>коммуникации и квантовая </a:t>
            </a:r>
            <a:r>
              <a:rPr lang="ru-RU" sz="1350" kern="1200" dirty="0" smtClean="0">
                <a:solidFill>
                  <a:prstClr val="black"/>
                </a:solidFill>
              </a:rPr>
              <a:t>криптография» </a:t>
            </a:r>
            <a:r>
              <a:rPr lang="ru-RU" sz="1350" kern="1200" dirty="0">
                <a:solidFill>
                  <a:prstClr val="black"/>
                </a:solidFill>
              </a:rPr>
              <a:t>на основе продуктов </a:t>
            </a:r>
            <a:r>
              <a:rPr lang="ru-RU" sz="1350" kern="1200" dirty="0" err="1">
                <a:solidFill>
                  <a:prstClr val="black"/>
                </a:solidFill>
              </a:rPr>
              <a:t>Инфотекс</a:t>
            </a:r>
            <a:r>
              <a:rPr lang="ru-RU" sz="1350" kern="1200" dirty="0">
                <a:solidFill>
                  <a:prstClr val="black"/>
                </a:solidFill>
              </a:rPr>
              <a:t>, предназначенных для построения систем доверенного взаимодействия с использованием квантово-защищённых ключей.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506271-EF55-40FD-8D5D-E5B1B5553F4B}"/>
              </a:ext>
            </a:extLst>
          </p:cNvPr>
          <p:cNvSpPr txBox="1"/>
          <p:nvPr/>
        </p:nvSpPr>
        <p:spPr>
          <a:xfrm>
            <a:off x="1657350" y="1065644"/>
            <a:ext cx="63436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spcAft>
                <a:spcPts val="450"/>
              </a:spcAft>
              <a:buClrTx/>
              <a:defRPr/>
            </a:pPr>
            <a:r>
              <a:rPr lang="ru-RU" b="1" dirty="0">
                <a:solidFill>
                  <a:srgbClr val="F85831"/>
                </a:solidFill>
              </a:rPr>
              <a:t>Комплексы</a:t>
            </a:r>
          </a:p>
        </p:txBody>
      </p:sp>
    </p:spTree>
    <p:extLst>
      <p:ext uri="{BB962C8B-B14F-4D97-AF65-F5344CB8AC3E}">
        <p14:creationId xmlns:p14="http://schemas.microsoft.com/office/powerpoint/2010/main" val="241900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e8517ecf4d_1_251"/>
          <p:cNvSpPr txBox="1"/>
          <p:nvPr/>
        </p:nvSpPr>
        <p:spPr>
          <a:xfrm>
            <a:off x="322800" y="1537634"/>
            <a:ext cx="3685200" cy="1224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dirty="0">
                <a:solidFill>
                  <a:srgbClr val="F85831"/>
                </a:solidFill>
              </a:rPr>
              <a:t>Контакты </a:t>
            </a:r>
            <a:r>
              <a:rPr lang="ru-RU" sz="1600" dirty="0" smtClean="0">
                <a:solidFill>
                  <a:srgbClr val="F85831"/>
                </a:solidFill>
              </a:rPr>
              <a:t>Центра НТИ ТДВ</a:t>
            </a:r>
            <a:r>
              <a:rPr lang="en-US" sz="1600" dirty="0" smtClean="0">
                <a:solidFill>
                  <a:srgbClr val="F85831"/>
                </a:solidFill>
              </a:rPr>
              <a:t>: </a:t>
            </a:r>
            <a:endParaRPr lang="en-US" sz="1600" dirty="0">
              <a:solidFill>
                <a:srgbClr val="F85831"/>
              </a:solidFill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600" dirty="0">
                <a:solidFill>
                  <a:srgbClr val="F85831"/>
                </a:solidFill>
              </a:rPr>
              <a:t>Email: </a:t>
            </a:r>
            <a:r>
              <a:rPr lang="en-US" sz="1600" u="sng" dirty="0" err="1">
                <a:solidFill>
                  <a:srgbClr val="F85831"/>
                </a:solidFill>
              </a:rPr>
              <a:t>office@nti.tusur.ru</a:t>
            </a:r>
            <a:endParaRPr lang="en-US" sz="1600" u="sng" dirty="0">
              <a:solidFill>
                <a:srgbClr val="F8583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rgbClr val="F85831"/>
                </a:solidFill>
              </a:rPr>
              <a:t>Tel:</a:t>
            </a:r>
            <a:r>
              <a:rPr lang="en-US" sz="1600" u="sng" dirty="0">
                <a:solidFill>
                  <a:srgbClr val="F85831"/>
                </a:solidFill>
              </a:rPr>
              <a:t>+7(3822) 70-15-29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1600" dirty="0">
                <a:solidFill>
                  <a:srgbClr val="F85831"/>
                </a:solidFill>
              </a:rPr>
              <a:t>сайт Центра:</a:t>
            </a:r>
            <a:r>
              <a:rPr lang="en-US" sz="1600" dirty="0">
                <a:solidFill>
                  <a:srgbClr val="F85831"/>
                </a:solidFill>
              </a:rPr>
              <a:t> </a:t>
            </a:r>
            <a:r>
              <a:rPr lang="en-US" sz="1600" u="sng" dirty="0">
                <a:solidFill>
                  <a:srgbClr val="F85831"/>
                </a:solidFill>
              </a:rPr>
              <a:t>https://</a:t>
            </a:r>
            <a:r>
              <a:rPr lang="en-US" sz="1600" u="sng" dirty="0" err="1">
                <a:solidFill>
                  <a:srgbClr val="F85831"/>
                </a:solidFill>
              </a:rPr>
              <a:t>nti.tusur.ru</a:t>
            </a:r>
            <a:r>
              <a:rPr lang="en-US" sz="1600" u="sng" dirty="0">
                <a:solidFill>
                  <a:srgbClr val="F85831"/>
                </a:solidFill>
              </a:rPr>
              <a:t> </a:t>
            </a:r>
            <a:endParaRPr sz="1600" u="sng" dirty="0">
              <a:solidFill>
                <a:srgbClr val="F8583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566" y="353193"/>
            <a:ext cx="8444390" cy="132228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85831"/>
                </a:solidFill>
                <a:latin typeface="Arial"/>
              </a:rPr>
              <a:t>Региональные Центры НТИ </a:t>
            </a:r>
            <a:r>
              <a:rPr lang="ru-RU" sz="2400" dirty="0" err="1">
                <a:solidFill>
                  <a:srgbClr val="F85831"/>
                </a:solidFill>
                <a:latin typeface="Arial"/>
              </a:rPr>
              <a:t>ТУСУРа</a:t>
            </a:r>
            <a:r>
              <a:rPr lang="ru-RU" sz="2400" dirty="0">
                <a:solidFill>
                  <a:srgbClr val="F85831"/>
                </a:solidFill>
                <a:latin typeface="Arial"/>
              </a:rPr>
              <a:t> по Сибирскому, Уральскому и Дальневосточному федеральным округам</a:t>
            </a:r>
            <a:br>
              <a:rPr lang="ru-RU" sz="2400" dirty="0">
                <a:solidFill>
                  <a:srgbClr val="F85831"/>
                </a:solidFill>
                <a:latin typeface="Arial"/>
              </a:rPr>
            </a:br>
            <a:endParaRPr lang="ru-RU" sz="2400" dirty="0">
              <a:solidFill>
                <a:srgbClr val="F85831"/>
              </a:solidFill>
              <a:latin typeface="Arial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8844441" y="4875169"/>
            <a:ext cx="439839" cy="138500"/>
          </a:xfrm>
        </p:spPr>
        <p:txBody>
          <a:bodyPr>
            <a:normAutofit/>
          </a:bodyPr>
          <a:lstStyle/>
          <a:p>
            <a:pPr marL="19050">
              <a:spcBef>
                <a:spcPts val="94"/>
              </a:spcBef>
            </a:pPr>
            <a:fld id="{81D60167-4931-47E6-BA6A-407CBD079E47}" type="slidenum">
              <a:rPr lang="ru-RU" sz="500" smtClean="0">
                <a:latin typeface="+mn-lt"/>
              </a:rPr>
              <a:pPr marL="19050">
                <a:spcBef>
                  <a:spcPts val="94"/>
                </a:spcBef>
              </a:pPr>
              <a:t>3</a:t>
            </a:fld>
            <a:endParaRPr lang="ru-RU" sz="500" dirty="0">
              <a:latin typeface="+mn-lt"/>
            </a:endParaRPr>
          </a:p>
        </p:txBody>
      </p:sp>
      <p:sp>
        <p:nvSpPr>
          <p:cNvPr id="4" name="object 2"/>
          <p:cNvSpPr/>
          <p:nvPr/>
        </p:nvSpPr>
        <p:spPr>
          <a:xfrm>
            <a:off x="0" y="1880339"/>
            <a:ext cx="9144000" cy="2080583"/>
          </a:xfrm>
          <a:prstGeom prst="rect">
            <a:avLst/>
          </a:prstGeom>
          <a:blipFill>
            <a:blip r:embed="rId2" cstate="print"/>
            <a:srcRect/>
            <a:stretch>
              <a:fillRect l="-584" t="-10595" r="-83" b="-25827"/>
            </a:stretch>
          </a:blipFill>
        </p:spPr>
        <p:txBody>
          <a:bodyPr wrap="square" lIns="0" tIns="0" rIns="0" bIns="0" rtlCol="0"/>
          <a:lstStyle/>
          <a:p>
            <a:endParaRPr sz="1200" dirty="0">
              <a:latin typeface="+mj-lt"/>
            </a:endParaRPr>
          </a:p>
        </p:txBody>
      </p:sp>
      <p:sp>
        <p:nvSpPr>
          <p:cNvPr id="6" name="object 21"/>
          <p:cNvSpPr txBox="1"/>
          <p:nvPr/>
        </p:nvSpPr>
        <p:spPr>
          <a:xfrm>
            <a:off x="1859571" y="2115974"/>
            <a:ext cx="3512530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3810" indent="-1098233">
              <a:spcBef>
                <a:spcPts val="75"/>
              </a:spcBef>
              <a:tabLst>
                <a:tab pos="941546" algn="l"/>
                <a:tab pos="1107281" algn="l"/>
              </a:tabLst>
            </a:pPr>
            <a:r>
              <a:rPr sz="1200" b="1" dirty="0">
                <a:solidFill>
                  <a:srgbClr val="FFFFFF"/>
                </a:solidFill>
                <a:latin typeface="+mj-lt"/>
                <a:cs typeface="Verdana"/>
              </a:rPr>
              <a:t>«ТЕХНОЛОГИИ БЕСПРОВОДНОЙ СВЯЗИ  И</a:t>
            </a:r>
            <a:r>
              <a:rPr lang="en-US" sz="1200" b="1" dirty="0">
                <a:solidFill>
                  <a:srgbClr val="FFFFFF"/>
                </a:solidFill>
                <a:latin typeface="+mj-lt"/>
                <a:cs typeface="Verdan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+mj-lt"/>
                <a:cs typeface="Verdana"/>
              </a:rPr>
              <a:t>ИНТЕРНЕТ</a:t>
            </a:r>
            <a:r>
              <a:rPr lang="ru-RU" sz="1200" b="1" dirty="0">
                <a:solidFill>
                  <a:srgbClr val="FFFFFF"/>
                </a:solidFill>
                <a:latin typeface="+mj-lt"/>
                <a:cs typeface="Verdana"/>
              </a:rPr>
              <a:t>А</a:t>
            </a:r>
            <a:r>
              <a:rPr sz="1200" b="1" dirty="0">
                <a:solidFill>
                  <a:srgbClr val="FFFFFF"/>
                </a:solidFill>
                <a:latin typeface="+mj-lt"/>
                <a:cs typeface="Verdana"/>
              </a:rPr>
              <a:t> ВЕЩЕЙ»</a:t>
            </a:r>
            <a:r>
              <a:rPr lang="ru-RU" sz="1200" b="1" dirty="0">
                <a:solidFill>
                  <a:srgbClr val="FFFFFF"/>
                </a:solidFill>
                <a:latin typeface="+mj-lt"/>
                <a:cs typeface="Verdana"/>
              </a:rPr>
              <a:t> </a:t>
            </a:r>
            <a:endParaRPr sz="1200" dirty="0">
              <a:latin typeface="+mj-lt"/>
              <a:cs typeface="Verdana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598774" y="1887196"/>
            <a:ext cx="2245667" cy="1435406"/>
            <a:chOff x="9141797" y="1433281"/>
            <a:chExt cx="2994222" cy="1913874"/>
          </a:xfrm>
        </p:grpSpPr>
        <p:sp>
          <p:nvSpPr>
            <p:cNvPr id="8" name="object 26"/>
            <p:cNvSpPr txBox="1"/>
            <p:nvPr/>
          </p:nvSpPr>
          <p:spPr>
            <a:xfrm>
              <a:off x="9504580" y="1466620"/>
              <a:ext cx="2631439" cy="1838965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>
                <a:spcBef>
                  <a:spcPts val="75"/>
                </a:spcBef>
              </a:pPr>
              <a:r>
                <a:rPr sz="900" b="1" dirty="0">
                  <a:solidFill>
                    <a:srgbClr val="FFFFFF"/>
                  </a:solidFill>
                  <a:latin typeface="+mj-lt"/>
                  <a:cs typeface="Verdana"/>
                </a:rPr>
                <a:t>Образование</a:t>
              </a:r>
              <a:endParaRPr sz="900" b="1" dirty="0">
                <a:latin typeface="+mj-lt"/>
                <a:cs typeface="Verdana"/>
              </a:endParaRPr>
            </a:p>
            <a:p>
              <a:pPr marL="9525">
                <a:spcBef>
                  <a:spcPts val="1444"/>
                </a:spcBef>
              </a:pPr>
              <a:r>
                <a:rPr sz="900" b="1" dirty="0">
                  <a:solidFill>
                    <a:srgbClr val="FFFFFF"/>
                  </a:solidFill>
                  <a:latin typeface="+mj-lt"/>
                  <a:cs typeface="Verdana"/>
                </a:rPr>
                <a:t>НИОКР</a:t>
              </a:r>
              <a:endParaRPr sz="900" b="1" dirty="0">
                <a:latin typeface="+mj-lt"/>
                <a:cs typeface="Verdana"/>
              </a:endParaRPr>
            </a:p>
            <a:p>
              <a:pPr marL="9525" marR="604361">
                <a:spcBef>
                  <a:spcPts val="1440"/>
                </a:spcBef>
              </a:pPr>
              <a:r>
                <a:rPr sz="900" b="1" dirty="0">
                  <a:solidFill>
                    <a:srgbClr val="FFFFFF"/>
                  </a:solidFill>
                  <a:latin typeface="+mj-lt"/>
                  <a:cs typeface="Verdana"/>
                </a:rPr>
                <a:t>Результаты  интеллектуальной  деятельности</a:t>
              </a:r>
              <a:endParaRPr sz="900" b="1" dirty="0">
                <a:latin typeface="+mj-lt"/>
                <a:cs typeface="Verdana"/>
              </a:endParaRPr>
            </a:p>
            <a:p>
              <a:pPr marL="9525">
                <a:spcBef>
                  <a:spcPts val="1444"/>
                </a:spcBef>
              </a:pPr>
              <a:r>
                <a:rPr sz="900" b="1" dirty="0">
                  <a:solidFill>
                    <a:srgbClr val="FFFFFF"/>
                  </a:solidFill>
                  <a:latin typeface="+mj-lt"/>
                  <a:cs typeface="Verdana"/>
                </a:rPr>
                <a:t>Развитие инфраструктуры</a:t>
              </a:r>
              <a:endParaRPr sz="900" b="1" dirty="0">
                <a:latin typeface="+mj-lt"/>
                <a:cs typeface="Verdana"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9141797" y="1433281"/>
              <a:ext cx="294493" cy="294493"/>
              <a:chOff x="8240394" y="2564993"/>
              <a:chExt cx="312420" cy="312420"/>
            </a:xfrm>
          </p:grpSpPr>
          <p:sp>
            <p:nvSpPr>
              <p:cNvPr id="19" name="object 27"/>
              <p:cNvSpPr/>
              <p:nvPr/>
            </p:nvSpPr>
            <p:spPr>
              <a:xfrm>
                <a:off x="8240394" y="2564993"/>
                <a:ext cx="312420" cy="312420"/>
              </a:xfrm>
              <a:custGeom>
                <a:avLst/>
                <a:gdLst/>
                <a:ahLst/>
                <a:cxnLst/>
                <a:rect l="l" t="t" r="r" b="b"/>
                <a:pathLst>
                  <a:path w="312420" h="312419">
                    <a:moveTo>
                      <a:pt x="155994" y="0"/>
                    </a:moveTo>
                    <a:lnTo>
                      <a:pt x="96267" y="11798"/>
                    </a:lnTo>
                    <a:lnTo>
                      <a:pt x="45694" y="45694"/>
                    </a:lnTo>
                    <a:lnTo>
                      <a:pt x="11798" y="96273"/>
                    </a:lnTo>
                    <a:lnTo>
                      <a:pt x="0" y="156006"/>
                    </a:lnTo>
                    <a:lnTo>
                      <a:pt x="2996" y="186678"/>
                    </a:lnTo>
                    <a:lnTo>
                      <a:pt x="26124" y="242512"/>
                    </a:lnTo>
                    <a:lnTo>
                      <a:pt x="69499" y="285888"/>
                    </a:lnTo>
                    <a:lnTo>
                      <a:pt x="125324" y="309017"/>
                    </a:lnTo>
                    <a:lnTo>
                      <a:pt x="155994" y="312013"/>
                    </a:lnTo>
                    <a:lnTo>
                      <a:pt x="186665" y="309017"/>
                    </a:lnTo>
                    <a:lnTo>
                      <a:pt x="215726" y="300215"/>
                    </a:lnTo>
                    <a:lnTo>
                      <a:pt x="227830" y="293738"/>
                    </a:lnTo>
                    <a:lnTo>
                      <a:pt x="155994" y="293738"/>
                    </a:lnTo>
                    <a:lnTo>
                      <a:pt x="112512" y="286705"/>
                    </a:lnTo>
                    <a:lnTo>
                      <a:pt x="74713" y="267129"/>
                    </a:lnTo>
                    <a:lnTo>
                      <a:pt x="44883" y="237296"/>
                    </a:lnTo>
                    <a:lnTo>
                      <a:pt x="25308" y="199494"/>
                    </a:lnTo>
                    <a:lnTo>
                      <a:pt x="18275" y="156006"/>
                    </a:lnTo>
                    <a:lnTo>
                      <a:pt x="25308" y="112520"/>
                    </a:lnTo>
                    <a:lnTo>
                      <a:pt x="44883" y="74721"/>
                    </a:lnTo>
                    <a:lnTo>
                      <a:pt x="74713" y="44892"/>
                    </a:lnTo>
                    <a:lnTo>
                      <a:pt x="112512" y="25319"/>
                    </a:lnTo>
                    <a:lnTo>
                      <a:pt x="155994" y="18288"/>
                    </a:lnTo>
                    <a:lnTo>
                      <a:pt x="227854" y="18288"/>
                    </a:lnTo>
                    <a:lnTo>
                      <a:pt x="215726" y="11798"/>
                    </a:lnTo>
                    <a:lnTo>
                      <a:pt x="186665" y="2996"/>
                    </a:lnTo>
                    <a:lnTo>
                      <a:pt x="155994" y="0"/>
                    </a:lnTo>
                    <a:close/>
                  </a:path>
                  <a:path w="312420" h="312419">
                    <a:moveTo>
                      <a:pt x="227854" y="18288"/>
                    </a:moveTo>
                    <a:lnTo>
                      <a:pt x="155994" y="18288"/>
                    </a:lnTo>
                    <a:lnTo>
                      <a:pt x="199480" y="25319"/>
                    </a:lnTo>
                    <a:lnTo>
                      <a:pt x="237279" y="44892"/>
                    </a:lnTo>
                    <a:lnTo>
                      <a:pt x="267108" y="74721"/>
                    </a:lnTo>
                    <a:lnTo>
                      <a:pt x="286680" y="112520"/>
                    </a:lnTo>
                    <a:lnTo>
                      <a:pt x="293712" y="156006"/>
                    </a:lnTo>
                    <a:lnTo>
                      <a:pt x="286680" y="199494"/>
                    </a:lnTo>
                    <a:lnTo>
                      <a:pt x="267108" y="237296"/>
                    </a:lnTo>
                    <a:lnTo>
                      <a:pt x="237279" y="267129"/>
                    </a:lnTo>
                    <a:lnTo>
                      <a:pt x="199480" y="286705"/>
                    </a:lnTo>
                    <a:lnTo>
                      <a:pt x="155994" y="293738"/>
                    </a:lnTo>
                    <a:lnTo>
                      <a:pt x="227830" y="293738"/>
                    </a:lnTo>
                    <a:lnTo>
                      <a:pt x="266306" y="266319"/>
                    </a:lnTo>
                    <a:lnTo>
                      <a:pt x="300202" y="215739"/>
                    </a:lnTo>
                    <a:lnTo>
                      <a:pt x="312000" y="156006"/>
                    </a:lnTo>
                    <a:lnTo>
                      <a:pt x="309004" y="125334"/>
                    </a:lnTo>
                    <a:lnTo>
                      <a:pt x="300202" y="96273"/>
                    </a:lnTo>
                    <a:lnTo>
                      <a:pt x="285876" y="69501"/>
                    </a:lnTo>
                    <a:lnTo>
                      <a:pt x="266306" y="45694"/>
                    </a:lnTo>
                    <a:lnTo>
                      <a:pt x="242499" y="26124"/>
                    </a:lnTo>
                    <a:lnTo>
                      <a:pt x="227854" y="1828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200" b="1">
                  <a:latin typeface="+mj-lt"/>
                </a:endParaRPr>
              </a:p>
            </p:txBody>
          </p:sp>
          <p:sp>
            <p:nvSpPr>
              <p:cNvPr id="20" name="object 28"/>
              <p:cNvSpPr/>
              <p:nvPr/>
            </p:nvSpPr>
            <p:spPr>
              <a:xfrm>
                <a:off x="8318296" y="2667380"/>
                <a:ext cx="156197" cy="10636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200" b="1">
                  <a:latin typeface="+mj-lt"/>
                </a:endParaRP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9141797" y="1875173"/>
              <a:ext cx="294493" cy="294493"/>
              <a:chOff x="8240394" y="2564993"/>
              <a:chExt cx="312420" cy="312420"/>
            </a:xfrm>
          </p:grpSpPr>
          <p:sp>
            <p:nvSpPr>
              <p:cNvPr id="17" name="object 27"/>
              <p:cNvSpPr/>
              <p:nvPr/>
            </p:nvSpPr>
            <p:spPr>
              <a:xfrm>
                <a:off x="8240394" y="2564993"/>
                <a:ext cx="312420" cy="312420"/>
              </a:xfrm>
              <a:custGeom>
                <a:avLst/>
                <a:gdLst/>
                <a:ahLst/>
                <a:cxnLst/>
                <a:rect l="l" t="t" r="r" b="b"/>
                <a:pathLst>
                  <a:path w="312420" h="312419">
                    <a:moveTo>
                      <a:pt x="155994" y="0"/>
                    </a:moveTo>
                    <a:lnTo>
                      <a:pt x="96267" y="11798"/>
                    </a:lnTo>
                    <a:lnTo>
                      <a:pt x="45694" y="45694"/>
                    </a:lnTo>
                    <a:lnTo>
                      <a:pt x="11798" y="96273"/>
                    </a:lnTo>
                    <a:lnTo>
                      <a:pt x="0" y="156006"/>
                    </a:lnTo>
                    <a:lnTo>
                      <a:pt x="2996" y="186678"/>
                    </a:lnTo>
                    <a:lnTo>
                      <a:pt x="26124" y="242512"/>
                    </a:lnTo>
                    <a:lnTo>
                      <a:pt x="69499" y="285888"/>
                    </a:lnTo>
                    <a:lnTo>
                      <a:pt x="125324" y="309017"/>
                    </a:lnTo>
                    <a:lnTo>
                      <a:pt x="155994" y="312013"/>
                    </a:lnTo>
                    <a:lnTo>
                      <a:pt x="186665" y="309017"/>
                    </a:lnTo>
                    <a:lnTo>
                      <a:pt x="215726" y="300215"/>
                    </a:lnTo>
                    <a:lnTo>
                      <a:pt x="227830" y="293738"/>
                    </a:lnTo>
                    <a:lnTo>
                      <a:pt x="155994" y="293738"/>
                    </a:lnTo>
                    <a:lnTo>
                      <a:pt x="112512" y="286705"/>
                    </a:lnTo>
                    <a:lnTo>
                      <a:pt x="74713" y="267129"/>
                    </a:lnTo>
                    <a:lnTo>
                      <a:pt x="44883" y="237296"/>
                    </a:lnTo>
                    <a:lnTo>
                      <a:pt x="25308" y="199494"/>
                    </a:lnTo>
                    <a:lnTo>
                      <a:pt x="18275" y="156006"/>
                    </a:lnTo>
                    <a:lnTo>
                      <a:pt x="25308" y="112520"/>
                    </a:lnTo>
                    <a:lnTo>
                      <a:pt x="44883" y="74721"/>
                    </a:lnTo>
                    <a:lnTo>
                      <a:pt x="74713" y="44892"/>
                    </a:lnTo>
                    <a:lnTo>
                      <a:pt x="112512" y="25319"/>
                    </a:lnTo>
                    <a:lnTo>
                      <a:pt x="155994" y="18288"/>
                    </a:lnTo>
                    <a:lnTo>
                      <a:pt x="227854" y="18288"/>
                    </a:lnTo>
                    <a:lnTo>
                      <a:pt x="215726" y="11798"/>
                    </a:lnTo>
                    <a:lnTo>
                      <a:pt x="186665" y="2996"/>
                    </a:lnTo>
                    <a:lnTo>
                      <a:pt x="155994" y="0"/>
                    </a:lnTo>
                    <a:close/>
                  </a:path>
                  <a:path w="312420" h="312419">
                    <a:moveTo>
                      <a:pt x="227854" y="18288"/>
                    </a:moveTo>
                    <a:lnTo>
                      <a:pt x="155994" y="18288"/>
                    </a:lnTo>
                    <a:lnTo>
                      <a:pt x="199480" y="25319"/>
                    </a:lnTo>
                    <a:lnTo>
                      <a:pt x="237279" y="44892"/>
                    </a:lnTo>
                    <a:lnTo>
                      <a:pt x="267108" y="74721"/>
                    </a:lnTo>
                    <a:lnTo>
                      <a:pt x="286680" y="112520"/>
                    </a:lnTo>
                    <a:lnTo>
                      <a:pt x="293712" y="156006"/>
                    </a:lnTo>
                    <a:lnTo>
                      <a:pt x="286680" y="199494"/>
                    </a:lnTo>
                    <a:lnTo>
                      <a:pt x="267108" y="237296"/>
                    </a:lnTo>
                    <a:lnTo>
                      <a:pt x="237279" y="267129"/>
                    </a:lnTo>
                    <a:lnTo>
                      <a:pt x="199480" y="286705"/>
                    </a:lnTo>
                    <a:lnTo>
                      <a:pt x="155994" y="293738"/>
                    </a:lnTo>
                    <a:lnTo>
                      <a:pt x="227830" y="293738"/>
                    </a:lnTo>
                    <a:lnTo>
                      <a:pt x="266306" y="266319"/>
                    </a:lnTo>
                    <a:lnTo>
                      <a:pt x="300202" y="215739"/>
                    </a:lnTo>
                    <a:lnTo>
                      <a:pt x="312000" y="156006"/>
                    </a:lnTo>
                    <a:lnTo>
                      <a:pt x="309004" y="125334"/>
                    </a:lnTo>
                    <a:lnTo>
                      <a:pt x="300202" y="96273"/>
                    </a:lnTo>
                    <a:lnTo>
                      <a:pt x="285876" y="69501"/>
                    </a:lnTo>
                    <a:lnTo>
                      <a:pt x="266306" y="45694"/>
                    </a:lnTo>
                    <a:lnTo>
                      <a:pt x="242499" y="26124"/>
                    </a:lnTo>
                    <a:lnTo>
                      <a:pt x="227854" y="1828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200" b="1">
                  <a:latin typeface="+mj-lt"/>
                </a:endParaRPr>
              </a:p>
            </p:txBody>
          </p:sp>
          <p:sp>
            <p:nvSpPr>
              <p:cNvPr id="18" name="object 28"/>
              <p:cNvSpPr/>
              <p:nvPr/>
            </p:nvSpPr>
            <p:spPr>
              <a:xfrm>
                <a:off x="8318296" y="2667380"/>
                <a:ext cx="156197" cy="10636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200" b="1">
                  <a:latin typeface="+mj-lt"/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9141797" y="2355761"/>
              <a:ext cx="294493" cy="294493"/>
              <a:chOff x="8240394" y="2564993"/>
              <a:chExt cx="312420" cy="312420"/>
            </a:xfrm>
          </p:grpSpPr>
          <p:sp>
            <p:nvSpPr>
              <p:cNvPr id="15" name="object 27"/>
              <p:cNvSpPr/>
              <p:nvPr/>
            </p:nvSpPr>
            <p:spPr>
              <a:xfrm>
                <a:off x="8240394" y="2564993"/>
                <a:ext cx="312420" cy="312420"/>
              </a:xfrm>
              <a:custGeom>
                <a:avLst/>
                <a:gdLst/>
                <a:ahLst/>
                <a:cxnLst/>
                <a:rect l="l" t="t" r="r" b="b"/>
                <a:pathLst>
                  <a:path w="312420" h="312419">
                    <a:moveTo>
                      <a:pt x="155994" y="0"/>
                    </a:moveTo>
                    <a:lnTo>
                      <a:pt x="96267" y="11798"/>
                    </a:lnTo>
                    <a:lnTo>
                      <a:pt x="45694" y="45694"/>
                    </a:lnTo>
                    <a:lnTo>
                      <a:pt x="11798" y="96273"/>
                    </a:lnTo>
                    <a:lnTo>
                      <a:pt x="0" y="156006"/>
                    </a:lnTo>
                    <a:lnTo>
                      <a:pt x="2996" y="186678"/>
                    </a:lnTo>
                    <a:lnTo>
                      <a:pt x="26124" y="242512"/>
                    </a:lnTo>
                    <a:lnTo>
                      <a:pt x="69499" y="285888"/>
                    </a:lnTo>
                    <a:lnTo>
                      <a:pt x="125324" y="309017"/>
                    </a:lnTo>
                    <a:lnTo>
                      <a:pt x="155994" y="312013"/>
                    </a:lnTo>
                    <a:lnTo>
                      <a:pt x="186665" y="309017"/>
                    </a:lnTo>
                    <a:lnTo>
                      <a:pt x="215726" y="300215"/>
                    </a:lnTo>
                    <a:lnTo>
                      <a:pt x="227830" y="293738"/>
                    </a:lnTo>
                    <a:lnTo>
                      <a:pt x="155994" y="293738"/>
                    </a:lnTo>
                    <a:lnTo>
                      <a:pt x="112512" y="286705"/>
                    </a:lnTo>
                    <a:lnTo>
                      <a:pt x="74713" y="267129"/>
                    </a:lnTo>
                    <a:lnTo>
                      <a:pt x="44883" y="237296"/>
                    </a:lnTo>
                    <a:lnTo>
                      <a:pt x="25308" y="199494"/>
                    </a:lnTo>
                    <a:lnTo>
                      <a:pt x="18275" y="156006"/>
                    </a:lnTo>
                    <a:lnTo>
                      <a:pt x="25308" y="112520"/>
                    </a:lnTo>
                    <a:lnTo>
                      <a:pt x="44883" y="74721"/>
                    </a:lnTo>
                    <a:lnTo>
                      <a:pt x="74713" y="44892"/>
                    </a:lnTo>
                    <a:lnTo>
                      <a:pt x="112512" y="25319"/>
                    </a:lnTo>
                    <a:lnTo>
                      <a:pt x="155994" y="18288"/>
                    </a:lnTo>
                    <a:lnTo>
                      <a:pt x="227854" y="18288"/>
                    </a:lnTo>
                    <a:lnTo>
                      <a:pt x="215726" y="11798"/>
                    </a:lnTo>
                    <a:lnTo>
                      <a:pt x="186665" y="2996"/>
                    </a:lnTo>
                    <a:lnTo>
                      <a:pt x="155994" y="0"/>
                    </a:lnTo>
                    <a:close/>
                  </a:path>
                  <a:path w="312420" h="312419">
                    <a:moveTo>
                      <a:pt x="227854" y="18288"/>
                    </a:moveTo>
                    <a:lnTo>
                      <a:pt x="155994" y="18288"/>
                    </a:lnTo>
                    <a:lnTo>
                      <a:pt x="199480" y="25319"/>
                    </a:lnTo>
                    <a:lnTo>
                      <a:pt x="237279" y="44892"/>
                    </a:lnTo>
                    <a:lnTo>
                      <a:pt x="267108" y="74721"/>
                    </a:lnTo>
                    <a:lnTo>
                      <a:pt x="286680" y="112520"/>
                    </a:lnTo>
                    <a:lnTo>
                      <a:pt x="293712" y="156006"/>
                    </a:lnTo>
                    <a:lnTo>
                      <a:pt x="286680" y="199494"/>
                    </a:lnTo>
                    <a:lnTo>
                      <a:pt x="267108" y="237296"/>
                    </a:lnTo>
                    <a:lnTo>
                      <a:pt x="237279" y="267129"/>
                    </a:lnTo>
                    <a:lnTo>
                      <a:pt x="199480" y="286705"/>
                    </a:lnTo>
                    <a:lnTo>
                      <a:pt x="155994" y="293738"/>
                    </a:lnTo>
                    <a:lnTo>
                      <a:pt x="227830" y="293738"/>
                    </a:lnTo>
                    <a:lnTo>
                      <a:pt x="266306" y="266319"/>
                    </a:lnTo>
                    <a:lnTo>
                      <a:pt x="300202" y="215739"/>
                    </a:lnTo>
                    <a:lnTo>
                      <a:pt x="312000" y="156006"/>
                    </a:lnTo>
                    <a:lnTo>
                      <a:pt x="309004" y="125334"/>
                    </a:lnTo>
                    <a:lnTo>
                      <a:pt x="300202" y="96273"/>
                    </a:lnTo>
                    <a:lnTo>
                      <a:pt x="285876" y="69501"/>
                    </a:lnTo>
                    <a:lnTo>
                      <a:pt x="266306" y="45694"/>
                    </a:lnTo>
                    <a:lnTo>
                      <a:pt x="242499" y="26124"/>
                    </a:lnTo>
                    <a:lnTo>
                      <a:pt x="227854" y="1828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200" b="1">
                  <a:latin typeface="+mj-lt"/>
                </a:endParaRPr>
              </a:p>
            </p:txBody>
          </p:sp>
          <p:sp>
            <p:nvSpPr>
              <p:cNvPr id="16" name="object 28"/>
              <p:cNvSpPr/>
              <p:nvPr/>
            </p:nvSpPr>
            <p:spPr>
              <a:xfrm>
                <a:off x="8318296" y="2667380"/>
                <a:ext cx="156197" cy="10636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200" b="1">
                  <a:latin typeface="+mj-lt"/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9141797" y="3052662"/>
              <a:ext cx="294493" cy="294493"/>
              <a:chOff x="8240394" y="2564993"/>
              <a:chExt cx="312420" cy="312420"/>
            </a:xfrm>
          </p:grpSpPr>
          <p:sp>
            <p:nvSpPr>
              <p:cNvPr id="13" name="object 27"/>
              <p:cNvSpPr/>
              <p:nvPr/>
            </p:nvSpPr>
            <p:spPr>
              <a:xfrm>
                <a:off x="8240394" y="2564993"/>
                <a:ext cx="312420" cy="312420"/>
              </a:xfrm>
              <a:custGeom>
                <a:avLst/>
                <a:gdLst/>
                <a:ahLst/>
                <a:cxnLst/>
                <a:rect l="l" t="t" r="r" b="b"/>
                <a:pathLst>
                  <a:path w="312420" h="312419">
                    <a:moveTo>
                      <a:pt x="155994" y="0"/>
                    </a:moveTo>
                    <a:lnTo>
                      <a:pt x="96267" y="11798"/>
                    </a:lnTo>
                    <a:lnTo>
                      <a:pt x="45694" y="45694"/>
                    </a:lnTo>
                    <a:lnTo>
                      <a:pt x="11798" y="96273"/>
                    </a:lnTo>
                    <a:lnTo>
                      <a:pt x="0" y="156006"/>
                    </a:lnTo>
                    <a:lnTo>
                      <a:pt x="2996" y="186678"/>
                    </a:lnTo>
                    <a:lnTo>
                      <a:pt x="26124" y="242512"/>
                    </a:lnTo>
                    <a:lnTo>
                      <a:pt x="69499" y="285888"/>
                    </a:lnTo>
                    <a:lnTo>
                      <a:pt x="125324" y="309017"/>
                    </a:lnTo>
                    <a:lnTo>
                      <a:pt x="155994" y="312013"/>
                    </a:lnTo>
                    <a:lnTo>
                      <a:pt x="186665" y="309017"/>
                    </a:lnTo>
                    <a:lnTo>
                      <a:pt x="215726" y="300215"/>
                    </a:lnTo>
                    <a:lnTo>
                      <a:pt x="227830" y="293738"/>
                    </a:lnTo>
                    <a:lnTo>
                      <a:pt x="155994" y="293738"/>
                    </a:lnTo>
                    <a:lnTo>
                      <a:pt x="112512" y="286705"/>
                    </a:lnTo>
                    <a:lnTo>
                      <a:pt x="74713" y="267129"/>
                    </a:lnTo>
                    <a:lnTo>
                      <a:pt x="44883" y="237296"/>
                    </a:lnTo>
                    <a:lnTo>
                      <a:pt x="25308" y="199494"/>
                    </a:lnTo>
                    <a:lnTo>
                      <a:pt x="18275" y="156006"/>
                    </a:lnTo>
                    <a:lnTo>
                      <a:pt x="25308" y="112520"/>
                    </a:lnTo>
                    <a:lnTo>
                      <a:pt x="44883" y="74721"/>
                    </a:lnTo>
                    <a:lnTo>
                      <a:pt x="74713" y="44892"/>
                    </a:lnTo>
                    <a:lnTo>
                      <a:pt x="112512" y="25319"/>
                    </a:lnTo>
                    <a:lnTo>
                      <a:pt x="155994" y="18288"/>
                    </a:lnTo>
                    <a:lnTo>
                      <a:pt x="227854" y="18288"/>
                    </a:lnTo>
                    <a:lnTo>
                      <a:pt x="215726" y="11798"/>
                    </a:lnTo>
                    <a:lnTo>
                      <a:pt x="186665" y="2996"/>
                    </a:lnTo>
                    <a:lnTo>
                      <a:pt x="155994" y="0"/>
                    </a:lnTo>
                    <a:close/>
                  </a:path>
                  <a:path w="312420" h="312419">
                    <a:moveTo>
                      <a:pt x="227854" y="18288"/>
                    </a:moveTo>
                    <a:lnTo>
                      <a:pt x="155994" y="18288"/>
                    </a:lnTo>
                    <a:lnTo>
                      <a:pt x="199480" y="25319"/>
                    </a:lnTo>
                    <a:lnTo>
                      <a:pt x="237279" y="44892"/>
                    </a:lnTo>
                    <a:lnTo>
                      <a:pt x="267108" y="74721"/>
                    </a:lnTo>
                    <a:lnTo>
                      <a:pt x="286680" y="112520"/>
                    </a:lnTo>
                    <a:lnTo>
                      <a:pt x="293712" y="156006"/>
                    </a:lnTo>
                    <a:lnTo>
                      <a:pt x="286680" y="199494"/>
                    </a:lnTo>
                    <a:lnTo>
                      <a:pt x="267108" y="237296"/>
                    </a:lnTo>
                    <a:lnTo>
                      <a:pt x="237279" y="267129"/>
                    </a:lnTo>
                    <a:lnTo>
                      <a:pt x="199480" y="286705"/>
                    </a:lnTo>
                    <a:lnTo>
                      <a:pt x="155994" y="293738"/>
                    </a:lnTo>
                    <a:lnTo>
                      <a:pt x="227830" y="293738"/>
                    </a:lnTo>
                    <a:lnTo>
                      <a:pt x="266306" y="266319"/>
                    </a:lnTo>
                    <a:lnTo>
                      <a:pt x="300202" y="215739"/>
                    </a:lnTo>
                    <a:lnTo>
                      <a:pt x="312000" y="156006"/>
                    </a:lnTo>
                    <a:lnTo>
                      <a:pt x="309004" y="125334"/>
                    </a:lnTo>
                    <a:lnTo>
                      <a:pt x="300202" y="96273"/>
                    </a:lnTo>
                    <a:lnTo>
                      <a:pt x="285876" y="69501"/>
                    </a:lnTo>
                    <a:lnTo>
                      <a:pt x="266306" y="45694"/>
                    </a:lnTo>
                    <a:lnTo>
                      <a:pt x="242499" y="26124"/>
                    </a:lnTo>
                    <a:lnTo>
                      <a:pt x="227854" y="1828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200" b="1">
                  <a:latin typeface="+mj-lt"/>
                </a:endParaRPr>
              </a:p>
            </p:txBody>
          </p:sp>
          <p:sp>
            <p:nvSpPr>
              <p:cNvPr id="14" name="object 28"/>
              <p:cNvSpPr/>
              <p:nvPr/>
            </p:nvSpPr>
            <p:spPr>
              <a:xfrm>
                <a:off x="8318296" y="2667380"/>
                <a:ext cx="156197" cy="10636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sz="1200" b="1">
                  <a:latin typeface="+mj-lt"/>
                </a:endParaRPr>
              </a:p>
            </p:txBody>
          </p:sp>
        </p:grpSp>
      </p:grpSp>
      <p:grpSp>
        <p:nvGrpSpPr>
          <p:cNvPr id="21" name="Группа 20"/>
          <p:cNvGrpSpPr/>
          <p:nvPr/>
        </p:nvGrpSpPr>
        <p:grpSpPr>
          <a:xfrm>
            <a:off x="490500" y="2140280"/>
            <a:ext cx="1033593" cy="355163"/>
            <a:chOff x="654000" y="1910866"/>
            <a:chExt cx="1378124" cy="473551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654000" y="1910866"/>
              <a:ext cx="1378124" cy="473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71" b="26329"/>
            <a:stretch/>
          </p:blipFill>
          <p:spPr>
            <a:xfrm>
              <a:off x="780265" y="1948489"/>
              <a:ext cx="1162575" cy="389640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496131" y="2629401"/>
            <a:ext cx="1033593" cy="355163"/>
            <a:chOff x="661508" y="2534425"/>
            <a:chExt cx="1378124" cy="47355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661508" y="2534425"/>
              <a:ext cx="1378124" cy="473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293"/>
            <a:stretch/>
          </p:blipFill>
          <p:spPr>
            <a:xfrm>
              <a:off x="758646" y="2641458"/>
              <a:ext cx="1214111" cy="281274"/>
            </a:xfrm>
            <a:prstGeom prst="rect">
              <a:avLst/>
            </a:prstGeom>
          </p:spPr>
        </p:pic>
      </p:grpSp>
      <p:sp>
        <p:nvSpPr>
          <p:cNvPr id="27" name="Прямоугольник 26"/>
          <p:cNvSpPr/>
          <p:nvPr/>
        </p:nvSpPr>
        <p:spPr>
          <a:xfrm>
            <a:off x="1785256" y="2706643"/>
            <a:ext cx="13276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939"/>
              </a:spcBef>
            </a:pPr>
            <a:r>
              <a:rPr lang="ru-RU" sz="1200" b="1" dirty="0">
                <a:solidFill>
                  <a:srgbClr val="FFFFFF"/>
                </a:solidFill>
                <a:cs typeface="Verdana"/>
              </a:rPr>
              <a:t>«СЕНСОРИКА»</a:t>
            </a:r>
            <a:endParaRPr lang="ru-RU" sz="1200" dirty="0">
              <a:cs typeface="Verdana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49212" y="3191958"/>
            <a:ext cx="42323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cs typeface="Verdana"/>
              </a:rPr>
              <a:t>«КВАНТОВЫЕ ТЕХНОЛОГИИ» 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50" y="3050906"/>
            <a:ext cx="741543" cy="51965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58993" y="3148862"/>
            <a:ext cx="6136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</a:rPr>
              <a:t>МГУ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-1" y="3995157"/>
            <a:ext cx="8729561" cy="1118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1" i="0" u="none" strike="noStrike" cap="none">
                <a:solidFill>
                  <a:srgbClr val="0086EA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 smtClean="0">
                <a:solidFill>
                  <a:srgbClr val="F85831"/>
                </a:solidFill>
                <a:latin typeface="Arial"/>
              </a:rPr>
              <a:t/>
            </a:r>
            <a:br>
              <a:rPr lang="ru-RU" sz="2400" dirty="0" smtClean="0">
                <a:solidFill>
                  <a:srgbClr val="F85831"/>
                </a:solidFill>
                <a:latin typeface="Arial"/>
              </a:rPr>
            </a:br>
            <a:endParaRPr lang="ru-RU" sz="2400" dirty="0">
              <a:solidFill>
                <a:srgbClr val="F8583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801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220" y="90711"/>
            <a:ext cx="8515350" cy="415499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85831"/>
                </a:solidFill>
                <a:latin typeface="Arial"/>
              </a:rPr>
              <a:t>Технологии беспроводной связи и Интернета вещей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8849570" y="4869181"/>
            <a:ext cx="294430" cy="274320"/>
          </a:xfrm>
        </p:spPr>
        <p:txBody>
          <a:bodyPr>
            <a:normAutofit/>
          </a:bodyPr>
          <a:lstStyle/>
          <a:p>
            <a:pPr marL="19050">
              <a:spcBef>
                <a:spcPts val="94"/>
              </a:spcBef>
            </a:pPr>
            <a:fld id="{81D60167-4931-47E6-BA6A-407CBD079E47}" type="slidenum">
              <a:rPr lang="ru-RU" sz="500" smtClean="0">
                <a:latin typeface="+mn-lt"/>
              </a:rPr>
              <a:pPr marL="19050">
                <a:spcBef>
                  <a:spcPts val="94"/>
                </a:spcBef>
              </a:pPr>
              <a:t>4</a:t>
            </a:fld>
            <a:endParaRPr lang="ru-RU" sz="5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5657" y="680740"/>
            <a:ext cx="8372475" cy="44627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23336" algn="just"/>
            <a:r>
              <a:rPr lang="ru-RU" sz="1350" kern="1200" dirty="0">
                <a:solidFill>
                  <a:srgbClr val="1D08BC"/>
                </a:solidFill>
                <a:ea typeface="+mn-ea"/>
                <a:cs typeface="+mn-cs"/>
              </a:rPr>
              <a:t>В 2020-21 гг. региональный центр НТИ по «Технологиям беспроводной связи и Интернета вещей» подготовил: </a:t>
            </a:r>
          </a:p>
          <a:p>
            <a:pPr marL="204788" marR="23336" algn="just"/>
            <a:r>
              <a:rPr lang="ru-RU" sz="1350" kern="1200" dirty="0">
                <a:solidFill>
                  <a:schemeClr val="tx1"/>
                </a:solidFill>
                <a:ea typeface="+mn-ea"/>
                <a:cs typeface="+mn-cs"/>
              </a:rPr>
              <a:t>- по основным образовательным программам – 360 человек.</a:t>
            </a:r>
          </a:p>
          <a:p>
            <a:pPr marL="204788" marR="23336" algn="just"/>
            <a:r>
              <a:rPr lang="ru-RU" sz="1350" kern="1200" dirty="0">
                <a:solidFill>
                  <a:schemeClr val="tx1"/>
                </a:solidFill>
                <a:ea typeface="+mn-ea"/>
                <a:cs typeface="+mn-cs"/>
              </a:rPr>
              <a:t>- по дополнительным образовательным программам (ДПО) – более 150 человек. </a:t>
            </a:r>
          </a:p>
          <a:p>
            <a:pPr marR="23336" indent="130493" algn="just"/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3336" indent="130493" algn="just"/>
            <a:r>
              <a:rPr lang="ru-RU" sz="1350" kern="1200" dirty="0">
                <a:solidFill>
                  <a:srgbClr val="1D08BC"/>
                </a:solidFill>
                <a:ea typeface="+mn-ea"/>
                <a:cs typeface="+mn-cs"/>
              </a:rPr>
              <a:t>Тематики программ ДПО</a:t>
            </a:r>
          </a:p>
          <a:p>
            <a:pPr marL="214313" marR="23336" indent="-214313" algn="just">
              <a:spcAft>
                <a:spcPts val="315"/>
              </a:spcAft>
              <a:buFont typeface="Arial" panose="020B0604020202020204" pitchFamily="34" charset="0"/>
              <a:buChar char="•"/>
            </a:pPr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Программирование логических интегральных схем для систем беспроводной связи</a:t>
            </a:r>
          </a:p>
          <a:p>
            <a:pPr marL="214313" marR="23336" indent="-214313" algn="just">
              <a:spcAft>
                <a:spcPts val="315"/>
              </a:spcAft>
              <a:buFont typeface="Arial" panose="020B0604020202020204" pitchFamily="34" charset="0"/>
              <a:buChar char="•"/>
            </a:pPr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Технологии физического уровня стандарта 5G NR</a:t>
            </a:r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4313" marR="23336" indent="-214313" algn="just">
              <a:spcAft>
                <a:spcPts val="315"/>
              </a:spcAft>
              <a:buFont typeface="Arial" panose="020B0604020202020204" pitchFamily="34" charset="0"/>
              <a:buChar char="•"/>
            </a:pPr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симулятора </a:t>
            </a:r>
            <a:r>
              <a:rPr lang="en-US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ns</a:t>
            </a:r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-3 для моделирования беспроводных сетей связи</a:t>
            </a:r>
          </a:p>
          <a:p>
            <a:pPr marL="214313" marR="23336" indent="-214313" algn="just">
              <a:spcAft>
                <a:spcPts val="315"/>
              </a:spcAft>
              <a:buFont typeface="Arial" panose="020B0604020202020204" pitchFamily="34" charset="0"/>
              <a:buChar char="•"/>
            </a:pPr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Основы построения гетерогенных сетей для систем Интернета вещей</a:t>
            </a:r>
          </a:p>
          <a:p>
            <a:pPr marL="214313" marR="23336" indent="-214313" algn="just">
              <a:spcAft>
                <a:spcPts val="315"/>
              </a:spcAft>
              <a:buFont typeface="Arial" panose="020B0604020202020204" pitchFamily="34" charset="0"/>
              <a:buChar char="•"/>
            </a:pPr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Основы и современные подходы организации систем беспроводного доступа</a:t>
            </a:r>
          </a:p>
          <a:p>
            <a:pPr marL="214313" marR="23336" indent="-214313" algn="just">
              <a:spcAft>
                <a:spcPts val="315"/>
              </a:spcAft>
              <a:buFont typeface="Arial" panose="020B0604020202020204" pitchFamily="34" charset="0"/>
              <a:buChar char="•"/>
            </a:pPr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Технологии беспроводной связи в системах интернета вещей</a:t>
            </a:r>
          </a:p>
          <a:p>
            <a:pPr marL="214313" marR="23336" indent="-214313" algn="just">
              <a:spcAft>
                <a:spcPts val="315"/>
              </a:spcAft>
              <a:buFont typeface="Arial" panose="020B0604020202020204" pitchFamily="34" charset="0"/>
              <a:buChar char="•"/>
            </a:pPr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Безопасность в беспроводных сетях</a:t>
            </a:r>
          </a:p>
          <a:p>
            <a:pPr marL="214313" marR="23336" indent="-214313" algn="just">
              <a:spcAft>
                <a:spcPts val="315"/>
              </a:spcAft>
              <a:buFont typeface="Arial" panose="020B0604020202020204" pitchFamily="34" charset="0"/>
              <a:buChar char="•"/>
            </a:pPr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Интеллектуальные встраиваемые системы</a:t>
            </a:r>
          </a:p>
          <a:p>
            <a:pPr marR="23336" indent="130493" algn="just"/>
            <a:endParaRPr lang="ru-RU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3336" indent="130493" algn="just"/>
            <a:r>
              <a:rPr lang="ru-RU" sz="1350" kern="1200" dirty="0">
                <a:solidFill>
                  <a:srgbClr val="1D08BC"/>
                </a:solidFill>
                <a:ea typeface="+mn-ea"/>
                <a:cs typeface="+mn-cs"/>
              </a:rPr>
              <a:t>Тематики научно-исследовательских работ</a:t>
            </a:r>
          </a:p>
          <a:p>
            <a:pPr marL="257175" marR="23336" indent="-257175" algn="just">
              <a:buFont typeface="Arial" panose="020B0604020202020204" pitchFamily="34" charset="0"/>
              <a:buChar char="•"/>
            </a:pPr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Моделирование сетей 5G на основе сетевого симулятора ns-3</a:t>
            </a:r>
          </a:p>
          <a:p>
            <a:pPr marL="257175" marR="23336" indent="-257175" algn="just">
              <a:buFont typeface="Arial" panose="020B0604020202020204" pitchFamily="34" charset="0"/>
              <a:buChar char="•"/>
            </a:pPr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отладочных плат для передачи </a:t>
            </a:r>
            <a:r>
              <a:rPr lang="ru-RU" sz="13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сверхузкополосных</a:t>
            </a:r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сигналов двоичной фазовой манипуляции малой </a:t>
            </a:r>
            <a:r>
              <a:rPr lang="ru-RU" sz="13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мощности</a:t>
            </a:r>
            <a:endParaRPr lang="ru-RU" sz="105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93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220" y="110447"/>
            <a:ext cx="8515350" cy="415499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85831"/>
                </a:solidFill>
                <a:latin typeface="Arial"/>
              </a:rPr>
              <a:t>Сенсорика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8930640" y="4899660"/>
            <a:ext cx="503549" cy="152147"/>
          </a:xfrm>
        </p:spPr>
        <p:txBody>
          <a:bodyPr>
            <a:normAutofit/>
          </a:bodyPr>
          <a:lstStyle/>
          <a:p>
            <a:pPr marL="19050">
              <a:spcBef>
                <a:spcPts val="94"/>
              </a:spcBef>
            </a:pPr>
            <a:fld id="{81D60167-4931-47E6-BA6A-407CBD079E47}" type="slidenum">
              <a:rPr lang="ru-RU" sz="500" smtClean="0">
                <a:latin typeface="+mn-lt"/>
              </a:rPr>
              <a:pPr marL="19050">
                <a:spcBef>
                  <a:spcPts val="94"/>
                </a:spcBef>
              </a:pPr>
              <a:t>5</a:t>
            </a:fld>
            <a:endParaRPr lang="ru-RU" sz="5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5" y="660009"/>
            <a:ext cx="8673465" cy="43088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23336" algn="just"/>
            <a:r>
              <a:rPr lang="ru-RU" sz="1350" kern="1200" dirty="0">
                <a:solidFill>
                  <a:srgbClr val="1D08BC"/>
                </a:solidFill>
                <a:ea typeface="+mn-ea"/>
                <a:cs typeface="+mn-cs"/>
              </a:rPr>
              <a:t>В 2020-21 гг. региональный центр НТИ по «Сенсорике» подготовил: </a:t>
            </a:r>
          </a:p>
          <a:p>
            <a:pPr marL="204788" marR="23336" algn="just"/>
            <a:r>
              <a:rPr lang="ru-RU" sz="1350" kern="1200" dirty="0" smtClean="0">
                <a:solidFill>
                  <a:schemeClr val="tx1"/>
                </a:solidFill>
                <a:ea typeface="+mn-ea"/>
                <a:cs typeface="+mn-cs"/>
              </a:rPr>
              <a:t>- по дополнительным образовательным программам (ДПО) – более 400 человек. </a:t>
            </a:r>
            <a:endParaRPr lang="ru-RU" sz="1350" kern="1200" dirty="0">
              <a:solidFill>
                <a:schemeClr val="tx1"/>
              </a:solidFill>
              <a:ea typeface="+mn-ea"/>
              <a:cs typeface="+mn-cs"/>
            </a:endParaRPr>
          </a:p>
          <a:p>
            <a:pPr marR="23336" indent="130493" algn="just"/>
            <a:endParaRPr lang="ru-RU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3336" indent="130493" algn="just"/>
            <a:r>
              <a:rPr lang="ru-RU" sz="1350" kern="1200" dirty="0">
                <a:solidFill>
                  <a:srgbClr val="1D08BC"/>
                </a:solidFill>
                <a:ea typeface="+mn-ea"/>
                <a:cs typeface="+mn-cs"/>
              </a:rPr>
              <a:t>Тематики программ ДПО</a:t>
            </a:r>
          </a:p>
          <a:p>
            <a:pPr marL="214313" marR="23336" indent="-214313" algn="just">
              <a:spcAft>
                <a:spcPts val="315"/>
              </a:spcAft>
              <a:buFont typeface="Arial" panose="020B0604020202020204" pitchFamily="34" charset="0"/>
              <a:buChar char="•"/>
            </a:pPr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элементов и узлов трактов приёма и передачи твердотельных СВЧ сенсорных модулей</a:t>
            </a:r>
          </a:p>
          <a:p>
            <a:pPr marL="214313" marR="23336" indent="-214313" algn="just">
              <a:spcAft>
                <a:spcPts val="315"/>
              </a:spcAft>
              <a:buFont typeface="Arial" panose="020B0604020202020204" pitchFamily="34" charset="0"/>
              <a:buChar char="•"/>
            </a:pPr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Основы разработки сенсорных приборов и систем</a:t>
            </a:r>
          </a:p>
          <a:p>
            <a:pPr marL="214313" marR="23336" indent="-214313" algn="just">
              <a:spcAft>
                <a:spcPts val="315"/>
              </a:spcAft>
              <a:buFont typeface="Arial" panose="020B0604020202020204" pitchFamily="34" charset="0"/>
              <a:buChar char="•"/>
            </a:pPr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Веб-интерфейсы и специальные сетевые протоколы для сбора информации и управления сенсорными системами</a:t>
            </a:r>
          </a:p>
          <a:p>
            <a:pPr marL="214313" marR="23336" indent="-214313" algn="just">
              <a:spcAft>
                <a:spcPts val="315"/>
              </a:spcAft>
              <a:buFont typeface="Arial" panose="020B0604020202020204" pitchFamily="34" charset="0"/>
              <a:buChar char="•"/>
            </a:pPr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Сенсорные средства и методы их разработки в системах содействия водителю беспилотных и робототехнических систем</a:t>
            </a:r>
          </a:p>
          <a:p>
            <a:pPr marL="214313" marR="23336" indent="-214313" algn="just">
              <a:spcAft>
                <a:spcPts val="315"/>
              </a:spcAft>
              <a:buFont typeface="Arial" panose="020B0604020202020204" pitchFamily="34" charset="0"/>
              <a:buChar char="•"/>
            </a:pPr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Техническое зрение и машинное обучение в системе управления беспилотным автомобилем</a:t>
            </a:r>
          </a:p>
          <a:p>
            <a:pPr marL="214313" marR="23336" indent="-214313" algn="just">
              <a:spcAft>
                <a:spcPts val="315"/>
              </a:spcAft>
              <a:buFont typeface="Arial" panose="020B0604020202020204" pitchFamily="34" charset="0"/>
              <a:buChar char="•"/>
            </a:pPr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Основы телемедицины и электронного здравоохранения</a:t>
            </a:r>
          </a:p>
          <a:p>
            <a:pPr marL="214313" marR="23336" indent="-214313" algn="just">
              <a:spcAft>
                <a:spcPts val="315"/>
              </a:spcAft>
              <a:buFont typeface="Arial" panose="020B0604020202020204" pitchFamily="34" charset="0"/>
              <a:buChar char="•"/>
            </a:pPr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Медицинские информационные системы</a:t>
            </a:r>
          </a:p>
          <a:p>
            <a:pPr marR="23336" indent="130493" algn="just"/>
            <a:endParaRPr lang="ru-RU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23336" indent="130493" algn="just"/>
            <a:r>
              <a:rPr lang="ru-RU" sz="1350" kern="1200" dirty="0">
                <a:solidFill>
                  <a:srgbClr val="1D08BC"/>
                </a:solidFill>
                <a:ea typeface="+mn-ea"/>
                <a:cs typeface="+mn-cs"/>
              </a:rPr>
              <a:t>Тематики научно-исследовательских работ (в рамках Лидирующего исследовательского центра)</a:t>
            </a:r>
          </a:p>
          <a:p>
            <a:pPr marL="257175" marR="23336" indent="-257175" algn="just">
              <a:buFont typeface="Arial" panose="020B0604020202020204" pitchFamily="34" charset="0"/>
              <a:buChar char="•"/>
            </a:pPr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Доверенные сенсорные </a:t>
            </a:r>
            <a:r>
              <a:rPr lang="ru-RU" sz="135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системы</a:t>
            </a:r>
          </a:p>
          <a:p>
            <a:pPr marR="23336" algn="just"/>
            <a:endParaRPr lang="ru-RU" sz="135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marR="23336" indent="-257175" algn="just">
              <a:buFont typeface="Arial" panose="020B0604020202020204" pitchFamily="34" charset="0"/>
              <a:buChar char="•"/>
            </a:pPr>
            <a:endParaRPr lang="ru-RU" sz="135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marR="23336" indent="-257175" algn="just">
              <a:buFont typeface="Arial" panose="020B0604020202020204" pitchFamily="34" charset="0"/>
              <a:buChar char="•"/>
            </a:pPr>
            <a:endParaRPr lang="ru-RU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58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220" y="110447"/>
            <a:ext cx="8515350" cy="415499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85831"/>
                </a:solidFill>
                <a:latin typeface="Arial"/>
              </a:rPr>
              <a:t>Квантовые технологии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>
          <a:xfrm>
            <a:off x="8849570" y="4894959"/>
            <a:ext cx="439839" cy="138500"/>
          </a:xfrm>
        </p:spPr>
        <p:txBody>
          <a:bodyPr>
            <a:normAutofit/>
          </a:bodyPr>
          <a:lstStyle/>
          <a:p>
            <a:pPr marL="19050" defTabSz="685800">
              <a:spcBef>
                <a:spcPts val="94"/>
              </a:spcBef>
              <a:buClrTx/>
              <a:buSzTx/>
              <a:defRPr/>
            </a:pPr>
            <a:fld id="{81D60167-4931-47E6-BA6A-407CBD079E47}" type="slidenum">
              <a:rPr lang="ru-RU" sz="500" kern="1200">
                <a:solidFill>
                  <a:prstClr val="black"/>
                </a:solidFill>
                <a:latin typeface="Arial" panose="020B0604020202020204"/>
                <a:ea typeface="+mn-ea"/>
              </a:rPr>
              <a:pPr marL="19050" defTabSz="685800">
                <a:spcBef>
                  <a:spcPts val="94"/>
                </a:spcBef>
                <a:buClrTx/>
                <a:buSzTx/>
                <a:defRPr/>
              </a:pPr>
              <a:t>6</a:t>
            </a:fld>
            <a:endParaRPr lang="ru-RU" sz="500" kern="1200" dirty="0">
              <a:solidFill>
                <a:prstClr val="black"/>
              </a:solidFill>
              <a:latin typeface="Arial" panose="020B0604020202020204"/>
              <a:ea typeface="+mn-e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3745" y="709198"/>
            <a:ext cx="8505825" cy="45012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23336" algn="just" defTabSz="685800">
              <a:buClrTx/>
              <a:defRPr/>
            </a:pPr>
            <a:endParaRPr lang="ru-RU" sz="1350" kern="1200" dirty="0" smtClean="0">
              <a:solidFill>
                <a:srgbClr val="1D08BC"/>
              </a:solidFill>
              <a:ea typeface="+mn-ea"/>
              <a:cs typeface="+mn-cs"/>
            </a:endParaRPr>
          </a:p>
          <a:p>
            <a:pPr marR="23336" algn="just" defTabSz="685800">
              <a:buClrTx/>
              <a:defRPr/>
            </a:pPr>
            <a:r>
              <a:rPr lang="ru-RU" sz="1350" kern="1200" dirty="0" smtClean="0">
                <a:solidFill>
                  <a:srgbClr val="1D08BC"/>
                </a:solidFill>
                <a:ea typeface="+mn-ea"/>
                <a:cs typeface="+mn-cs"/>
              </a:rPr>
              <a:t>В </a:t>
            </a:r>
            <a:r>
              <a:rPr lang="ru-RU" sz="1350" kern="1200" dirty="0">
                <a:solidFill>
                  <a:srgbClr val="1D08BC"/>
                </a:solidFill>
                <a:ea typeface="+mn-ea"/>
                <a:cs typeface="+mn-cs"/>
              </a:rPr>
              <a:t>2020-21 гг. региональный центр НТИ по «Квантовым технологиям» подготовил: </a:t>
            </a:r>
          </a:p>
          <a:p>
            <a:pPr marL="204788" marR="23336" algn="just" defTabSz="685800">
              <a:buClrTx/>
              <a:defRPr/>
            </a:pPr>
            <a:r>
              <a:rPr lang="ru-RU" sz="1350" kern="1200" dirty="0">
                <a:solidFill>
                  <a:srgbClr val="1D08BC"/>
                </a:solidFill>
                <a:ea typeface="+mn-ea"/>
                <a:cs typeface="+mn-cs"/>
              </a:rPr>
              <a:t>- </a:t>
            </a:r>
            <a:r>
              <a:rPr lang="ru-RU" sz="1350" kern="1200" dirty="0">
                <a:solidFill>
                  <a:schemeClr val="tx1"/>
                </a:solidFill>
                <a:ea typeface="+mn-ea"/>
                <a:cs typeface="+mn-cs"/>
              </a:rPr>
              <a:t>по основным образовательным программам – более 100 человек.</a:t>
            </a:r>
          </a:p>
          <a:p>
            <a:pPr marL="204788" marR="23336" algn="just" defTabSz="685800">
              <a:buClrTx/>
              <a:defRPr/>
            </a:pPr>
            <a:r>
              <a:rPr lang="ru-RU" sz="1350" kern="1200" dirty="0">
                <a:solidFill>
                  <a:schemeClr val="tx1"/>
                </a:solidFill>
                <a:ea typeface="+mn-ea"/>
                <a:cs typeface="+mn-cs"/>
              </a:rPr>
              <a:t>- по дополнительным образовательным программам (ДПО) – более 50 человек. </a:t>
            </a:r>
          </a:p>
          <a:p>
            <a:pPr marR="23336" indent="130493" algn="just" defTabSz="685800">
              <a:buClrTx/>
              <a:defRPr/>
            </a:pPr>
            <a:endParaRPr lang="ru-RU" sz="135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R="23336" indent="130493" algn="just" defTabSz="685800">
              <a:buClrTx/>
              <a:defRPr/>
            </a:pPr>
            <a:r>
              <a:rPr lang="ru-RU" sz="1350" kern="1200" dirty="0">
                <a:solidFill>
                  <a:srgbClr val="1D08BC"/>
                </a:solidFill>
                <a:ea typeface="+mn-ea"/>
                <a:cs typeface="+mn-cs"/>
              </a:rPr>
              <a:t>Тематики программ ДПО</a:t>
            </a:r>
          </a:p>
          <a:p>
            <a:pPr marL="214313" marR="23336" indent="-214313" algn="just" defTabSz="685800">
              <a:spcAft>
                <a:spcPts val="315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ru-RU" sz="135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Современные технологии кремниевой фотоники</a:t>
            </a:r>
          </a:p>
          <a:p>
            <a:pPr marL="214313" marR="23336" indent="-214313" algn="just" defTabSz="685800">
              <a:spcAft>
                <a:spcPts val="315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ru-RU" sz="135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Стохастическая оптимизация процессов на основе неопределенной квантовой системы</a:t>
            </a:r>
          </a:p>
          <a:p>
            <a:pPr marL="214313" marR="23336" indent="-214313" algn="just" defTabSz="685800">
              <a:spcAft>
                <a:spcPts val="315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ru-RU" sz="135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Приборы квантовой наноэлектроники и </a:t>
            </a:r>
            <a:r>
              <a:rPr lang="ru-RU" sz="1350" kern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фотоники</a:t>
            </a:r>
            <a:endParaRPr lang="ru-RU" sz="135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R="23336" algn="just" defTabSz="685800">
              <a:spcAft>
                <a:spcPts val="315"/>
              </a:spcAft>
              <a:buClrTx/>
              <a:defRPr/>
            </a:pPr>
            <a:endParaRPr lang="ru-RU" sz="135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14313" marR="23336" indent="-214313" algn="just" defTabSz="685800">
              <a:spcAft>
                <a:spcPts val="315"/>
              </a:spcAft>
              <a:buClrTx/>
              <a:buFont typeface="Arial" panose="020B0604020202020204" pitchFamily="34" charset="0"/>
              <a:buChar char="•"/>
              <a:defRPr/>
            </a:pPr>
            <a:endParaRPr lang="ru-RU" sz="1350" kern="120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14313" marR="23336" indent="-214313" algn="just" defTabSz="685800">
              <a:spcAft>
                <a:spcPts val="315"/>
              </a:spcAft>
              <a:buClrTx/>
              <a:buFont typeface="Arial" panose="020B0604020202020204" pitchFamily="34" charset="0"/>
              <a:buChar char="•"/>
              <a:defRPr/>
            </a:pPr>
            <a:endParaRPr lang="ru-RU" sz="135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14313" marR="23336" indent="-214313" algn="just" defTabSz="685800">
              <a:spcAft>
                <a:spcPts val="315"/>
              </a:spcAft>
              <a:buClrTx/>
              <a:buFont typeface="Arial" panose="020B0604020202020204" pitchFamily="34" charset="0"/>
              <a:buChar char="•"/>
              <a:defRPr/>
            </a:pPr>
            <a:endParaRPr lang="ru-RU" sz="1350" kern="120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14313" marR="23336" indent="-214313" algn="just" defTabSz="685800">
              <a:spcAft>
                <a:spcPts val="315"/>
              </a:spcAft>
              <a:buClrTx/>
              <a:buFont typeface="Arial" panose="020B0604020202020204" pitchFamily="34" charset="0"/>
              <a:buChar char="•"/>
              <a:defRPr/>
            </a:pPr>
            <a:endParaRPr lang="ru-RU" sz="135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14313" marR="23336" indent="-214313" algn="just" defTabSz="685800">
              <a:spcAft>
                <a:spcPts val="315"/>
              </a:spcAft>
              <a:buClrTx/>
              <a:buFont typeface="Arial" panose="020B0604020202020204" pitchFamily="34" charset="0"/>
              <a:buChar char="•"/>
              <a:defRPr/>
            </a:pPr>
            <a:endParaRPr lang="ru-RU" sz="1350" kern="120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R="23336" algn="just" defTabSz="685800">
              <a:spcAft>
                <a:spcPts val="315"/>
              </a:spcAft>
              <a:buClrTx/>
              <a:defRPr/>
            </a:pPr>
            <a:endParaRPr lang="ru-RU" sz="1350" kern="120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14313" marR="23336" indent="-214313" algn="just" defTabSz="685800">
              <a:spcAft>
                <a:spcPts val="315"/>
              </a:spcAft>
              <a:buClrTx/>
              <a:buFont typeface="Arial" panose="020B0604020202020204" pitchFamily="34" charset="0"/>
              <a:buChar char="•"/>
              <a:defRPr/>
            </a:pPr>
            <a:endParaRPr lang="ru-RU" sz="135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14313" marR="23336" indent="-214313" algn="just" defTabSz="685800">
              <a:spcAft>
                <a:spcPts val="315"/>
              </a:spcAft>
              <a:buClrTx/>
              <a:buFont typeface="Arial" panose="020B0604020202020204" pitchFamily="34" charset="0"/>
              <a:buChar char="•"/>
              <a:defRPr/>
            </a:pPr>
            <a:endParaRPr lang="ru-RU" sz="1350" kern="120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214313" marR="23336" indent="-214313" algn="just" defTabSz="685800">
              <a:spcAft>
                <a:spcPts val="315"/>
              </a:spcAft>
              <a:buClrTx/>
              <a:buFont typeface="Arial" panose="020B0604020202020204" pitchFamily="34" charset="0"/>
              <a:buChar char="•"/>
              <a:defRPr/>
            </a:pPr>
            <a:endParaRPr lang="ru-RU" sz="1350" kern="120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8517ecf4d_1_10"/>
          <p:cNvSpPr/>
          <p:nvPr/>
        </p:nvSpPr>
        <p:spPr>
          <a:xfrm>
            <a:off x="352850" y="636425"/>
            <a:ext cx="4219200" cy="2843400"/>
          </a:xfrm>
          <a:prstGeom prst="roundRect">
            <a:avLst>
              <a:gd name="adj" fmla="val 6685"/>
            </a:avLst>
          </a:prstGeom>
          <a:solidFill>
            <a:srgbClr val="F2F2F2"/>
          </a:solidFill>
          <a:ln w="12700" cap="flat" cmpd="sng">
            <a:solidFill>
              <a:srgbClr val="9B9B9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e8517ecf4d_1_10"/>
          <p:cNvSpPr txBox="1"/>
          <p:nvPr/>
        </p:nvSpPr>
        <p:spPr>
          <a:xfrm>
            <a:off x="352849" y="55085"/>
            <a:ext cx="7434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2000" b="1">
                <a:solidFill>
                  <a:srgbClr val="F85831"/>
                </a:solidFill>
              </a:rPr>
              <a:t>Общие сведения о Центре НТИ</a:t>
            </a:r>
            <a:endParaRPr sz="2000" b="1" i="0" u="none" strike="noStrike" cap="none">
              <a:solidFill>
                <a:srgbClr val="F858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e8517ecf4d_1_10"/>
          <p:cNvSpPr txBox="1"/>
          <p:nvPr/>
        </p:nvSpPr>
        <p:spPr>
          <a:xfrm>
            <a:off x="517600" y="628000"/>
            <a:ext cx="325824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434343"/>
                </a:solidFill>
              </a:rPr>
              <a:t>Базовая организация Центра НТИ</a:t>
            </a:r>
            <a:endParaRPr b="1" dirty="0">
              <a:solidFill>
                <a:srgbClr val="434343"/>
              </a:solidFill>
            </a:endParaRPr>
          </a:p>
        </p:txBody>
      </p:sp>
      <p:sp>
        <p:nvSpPr>
          <p:cNvPr id="170" name="Google Shape;170;ge8517ecf4d_1_10"/>
          <p:cNvSpPr txBox="1"/>
          <p:nvPr/>
        </p:nvSpPr>
        <p:spPr>
          <a:xfrm>
            <a:off x="4736800" y="454793"/>
            <a:ext cx="454971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434343"/>
                </a:solidFill>
              </a:rPr>
              <a:t>Руководитель и ключевые фигуры: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171" name="Google Shape;171;ge8517ecf4d_1_10"/>
          <p:cNvSpPr/>
          <p:nvPr/>
        </p:nvSpPr>
        <p:spPr>
          <a:xfrm>
            <a:off x="4823141" y="781493"/>
            <a:ext cx="1203740" cy="1165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ge8517ecf4d_1_10"/>
          <p:cNvSpPr txBox="1"/>
          <p:nvPr/>
        </p:nvSpPr>
        <p:spPr>
          <a:xfrm>
            <a:off x="4825516" y="1870785"/>
            <a:ext cx="1375863" cy="90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800" dirty="0" err="1">
                <a:solidFill>
                  <a:srgbClr val="434343"/>
                </a:solidFill>
              </a:rPr>
              <a:t>Шелупанов</a:t>
            </a:r>
            <a:r>
              <a:rPr lang="ru-RU" sz="800" dirty="0">
                <a:solidFill>
                  <a:srgbClr val="434343"/>
                </a:solidFill>
              </a:rPr>
              <a:t> Александр Александрович</a:t>
            </a:r>
            <a:endParaRPr lang="en-US" sz="800" dirty="0">
              <a:solidFill>
                <a:srgbClr val="434343"/>
              </a:solidFill>
            </a:endParaRPr>
          </a:p>
          <a:p>
            <a:pPr lvl="0"/>
            <a:r>
              <a:rPr lang="ru-RU" sz="700" i="1" dirty="0">
                <a:solidFill>
                  <a:srgbClr val="434343"/>
                </a:solidFill>
              </a:rPr>
              <a:t>Директор Центра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u-RU" sz="100" dirty="0">
              <a:solidFill>
                <a:srgbClr val="43434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" dirty="0">
                <a:solidFill>
                  <a:srgbClr val="434343"/>
                </a:solidFill>
              </a:rPr>
              <a:t>Президент ТУСУР,</a:t>
            </a:r>
          </a:p>
          <a:p>
            <a:pPr lvl="0"/>
            <a:r>
              <a:rPr lang="ru-RU" sz="700" dirty="0" smtClean="0">
                <a:solidFill>
                  <a:srgbClr val="434343"/>
                </a:solidFill>
              </a:rPr>
              <a:t>д.т.н., </a:t>
            </a:r>
            <a:r>
              <a:rPr lang="ru-RU" sz="700" dirty="0">
                <a:solidFill>
                  <a:srgbClr val="434343"/>
                </a:solidFill>
              </a:rPr>
              <a:t>профессор</a:t>
            </a:r>
            <a:endParaRPr sz="700" dirty="0">
              <a:solidFill>
                <a:srgbClr val="434343"/>
              </a:solidFill>
            </a:endParaRPr>
          </a:p>
          <a:p>
            <a:pPr lvl="0"/>
            <a:endParaRPr lang="ru-RU" sz="200" dirty="0">
              <a:solidFill>
                <a:srgbClr val="434343"/>
              </a:solidFill>
            </a:endParaRPr>
          </a:p>
          <a:p>
            <a:pPr lvl="0"/>
            <a:r>
              <a:rPr lang="en-US" sz="700" dirty="0" smtClean="0">
                <a:solidFill>
                  <a:srgbClr val="434343"/>
                </a:solidFill>
              </a:rPr>
              <a:t>E</a:t>
            </a:r>
            <a:r>
              <a:rPr lang="ru-RU" sz="700" dirty="0" smtClean="0">
                <a:solidFill>
                  <a:srgbClr val="434343"/>
                </a:solidFill>
              </a:rPr>
              <a:t>-</a:t>
            </a:r>
            <a:r>
              <a:rPr lang="ru-RU" sz="700" dirty="0" err="1" smtClean="0">
                <a:solidFill>
                  <a:srgbClr val="434343"/>
                </a:solidFill>
              </a:rPr>
              <a:t>mail</a:t>
            </a:r>
            <a:r>
              <a:rPr lang="ru-RU" sz="700" dirty="0">
                <a:solidFill>
                  <a:srgbClr val="434343"/>
                </a:solidFill>
              </a:rPr>
              <a:t>: </a:t>
            </a:r>
            <a:r>
              <a:rPr lang="en" sz="700" dirty="0">
                <a:solidFill>
                  <a:srgbClr val="434343"/>
                </a:solidFill>
              </a:rPr>
              <a:t>saa@tusur.ru</a:t>
            </a:r>
            <a:endParaRPr lang="ru-RU" sz="700" dirty="0">
              <a:solidFill>
                <a:srgbClr val="434343"/>
              </a:solidFill>
            </a:endParaRPr>
          </a:p>
        </p:txBody>
      </p:sp>
      <p:graphicFrame>
        <p:nvGraphicFramePr>
          <p:cNvPr id="174" name="Google Shape;174;ge8517ecf4d_1_10"/>
          <p:cNvGraphicFramePr/>
          <p:nvPr>
            <p:extLst>
              <p:ext uri="{D42A27DB-BD31-4B8C-83A1-F6EECF244321}">
                <p14:modId xmlns:p14="http://schemas.microsoft.com/office/powerpoint/2010/main" val="2437776011"/>
              </p:ext>
            </p:extLst>
          </p:nvPr>
        </p:nvGraphicFramePr>
        <p:xfrm>
          <a:off x="355575" y="3633536"/>
          <a:ext cx="4216425" cy="1397445"/>
        </p:xfrm>
        <a:graphic>
          <a:graphicData uri="http://schemas.openxmlformats.org/drawingml/2006/table">
            <a:tbl>
              <a:tblPr>
                <a:noFill/>
                <a:tableStyleId>{CF466769-DF27-41AD-9AC1-4C060B413C92}</a:tableStyleId>
              </a:tblPr>
              <a:tblGrid>
                <a:gridCol w="2033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3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/>
                        <a:t>Расходы Центра, </a:t>
                      </a:r>
                      <a:endParaRPr sz="12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/>
                        <a:t>млн руб.</a:t>
                      </a:r>
                      <a:endParaRPr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1 451,2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/>
                        <a:t>Грант</a:t>
                      </a:r>
                      <a:endParaRPr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/>
                        <a:t>650,0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/>
                        <a:t>Софинансирование</a:t>
                      </a: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/>
                        <a:t>801,2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5" name="Google Shape;175;ge8517ecf4d_1_10"/>
          <p:cNvSpPr txBox="1"/>
          <p:nvPr/>
        </p:nvSpPr>
        <p:spPr>
          <a:xfrm>
            <a:off x="508068" y="937219"/>
            <a:ext cx="3685136" cy="252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i="1" dirty="0">
                <a:solidFill>
                  <a:srgbClr val="434343"/>
                </a:solidFill>
              </a:rPr>
              <a:t>ФГБОУ ВО «Томский государственный университет систем управления и радиоэлектроники»</a:t>
            </a:r>
            <a:endParaRPr lang="en-US" i="1" dirty="0">
              <a:solidFill>
                <a:srgbClr val="434343"/>
              </a:solidFill>
            </a:endParaRPr>
          </a:p>
          <a:p>
            <a:pPr lvl="0"/>
            <a:endParaRPr lang="ru-RU" i="1" dirty="0">
              <a:solidFill>
                <a:srgbClr val="434343"/>
              </a:solidFill>
            </a:endParaRPr>
          </a:p>
          <a:p>
            <a:pPr lvl="0" algn="just"/>
            <a:r>
              <a:rPr lang="ru-RU" sz="1200" i="1" dirty="0">
                <a:solidFill>
                  <a:srgbClr val="434343"/>
                </a:solidFill>
              </a:rPr>
              <a:t>Разработка и обеспечение интеграции в единую платформу технологий и инструментов доверенного взаимодействия. Разрабатываемое решение направлено на организацию технологической и методической поддержки инновационных компаний, разрабатывающих современные цифровые рыночные продукты.</a:t>
            </a:r>
            <a:endParaRPr sz="1200" i="1" dirty="0">
              <a:solidFill>
                <a:srgbClr val="434343"/>
              </a:solidFill>
            </a:endParaRPr>
          </a:p>
        </p:txBody>
      </p:sp>
      <p:sp>
        <p:nvSpPr>
          <p:cNvPr id="20" name="Google Shape;171;ge8517ecf4d_1_10"/>
          <p:cNvSpPr/>
          <p:nvPr/>
        </p:nvSpPr>
        <p:spPr>
          <a:xfrm>
            <a:off x="6267036" y="793341"/>
            <a:ext cx="1203740" cy="1165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Google Shape;172;ge8517ecf4d_1_10"/>
          <p:cNvSpPr txBox="1"/>
          <p:nvPr/>
        </p:nvSpPr>
        <p:spPr>
          <a:xfrm>
            <a:off x="6555274" y="1123037"/>
            <a:ext cx="69537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фото</a:t>
            </a:r>
            <a:endParaRPr dirty="0"/>
          </a:p>
        </p:txBody>
      </p:sp>
      <p:sp>
        <p:nvSpPr>
          <p:cNvPr id="22" name="Google Shape;171;ge8517ecf4d_1_10"/>
          <p:cNvSpPr/>
          <p:nvPr/>
        </p:nvSpPr>
        <p:spPr>
          <a:xfrm>
            <a:off x="7779040" y="780185"/>
            <a:ext cx="1203740" cy="1165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" name="Google Shape;172;ge8517ecf4d_1_10"/>
          <p:cNvSpPr txBox="1"/>
          <p:nvPr/>
        </p:nvSpPr>
        <p:spPr>
          <a:xfrm>
            <a:off x="8062623" y="1121241"/>
            <a:ext cx="63657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фото</a:t>
            </a:r>
            <a:endParaRPr dirty="0"/>
          </a:p>
        </p:txBody>
      </p:sp>
      <p:pic>
        <p:nvPicPr>
          <p:cNvPr id="3" name="Рисунок 2" descr="Изображение выглядит как человек, мужчина, костюм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17BAC253-F9E6-EC47-999A-3F01641F4E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34" b="26962"/>
          <a:stretch/>
        </p:blipFill>
        <p:spPr>
          <a:xfrm>
            <a:off x="4833845" y="769187"/>
            <a:ext cx="1213062" cy="11655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человек, стена, внутренний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5DE6A667-149C-A448-81A8-47600C3042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900"/>
          <a:stretch/>
        </p:blipFill>
        <p:spPr>
          <a:xfrm>
            <a:off x="6275371" y="786218"/>
            <a:ext cx="1204114" cy="1162327"/>
          </a:xfrm>
          <a:prstGeom prst="rect">
            <a:avLst/>
          </a:prstGeom>
        </p:spPr>
      </p:pic>
      <p:sp>
        <p:nvSpPr>
          <p:cNvPr id="24" name="Google Shape;173;ge8517ecf4d_1_10">
            <a:extLst>
              <a:ext uri="{FF2B5EF4-FFF2-40B4-BE49-F238E27FC236}">
                <a16:creationId xmlns:a16="http://schemas.microsoft.com/office/drawing/2014/main" id="{5108AE1A-36A5-4741-B571-9A3912519FBA}"/>
              </a:ext>
            </a:extLst>
          </p:cNvPr>
          <p:cNvSpPr txBox="1"/>
          <p:nvPr/>
        </p:nvSpPr>
        <p:spPr>
          <a:xfrm>
            <a:off x="6239601" y="1884909"/>
            <a:ext cx="1221391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800" dirty="0">
                <a:solidFill>
                  <a:srgbClr val="434343"/>
                </a:solidFill>
              </a:rPr>
              <a:t>Конев Антон Александрович</a:t>
            </a:r>
          </a:p>
          <a:p>
            <a:pPr lvl="0"/>
            <a:r>
              <a:rPr lang="ru-RU" sz="700" i="1" dirty="0">
                <a:solidFill>
                  <a:srgbClr val="434343"/>
                </a:solidFill>
              </a:rPr>
              <a:t>Заместитель директора</a:t>
            </a:r>
            <a:endParaRPr sz="700" i="1" dirty="0">
              <a:solidFill>
                <a:srgbClr val="43434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ru-RU" sz="200" dirty="0">
              <a:solidFill>
                <a:srgbClr val="434343"/>
              </a:solidFill>
            </a:endParaRPr>
          </a:p>
          <a:p>
            <a:pPr lvl="0"/>
            <a:r>
              <a:rPr lang="ru-RU" sz="700" dirty="0">
                <a:solidFill>
                  <a:srgbClr val="434343"/>
                </a:solidFill>
              </a:rPr>
              <a:t>к.т.н., доцент</a:t>
            </a:r>
          </a:p>
          <a:p>
            <a:pPr lvl="0"/>
            <a:endParaRPr lang="ru-RU" sz="200" dirty="0">
              <a:solidFill>
                <a:srgbClr val="434343"/>
              </a:solidFill>
            </a:endParaRPr>
          </a:p>
          <a:p>
            <a:pPr lvl="0"/>
            <a:r>
              <a:rPr lang="en-US" sz="700" dirty="0" smtClean="0">
                <a:solidFill>
                  <a:srgbClr val="434343"/>
                </a:solidFill>
              </a:rPr>
              <a:t>E</a:t>
            </a:r>
            <a:r>
              <a:rPr lang="ru-RU" sz="700" dirty="0" smtClean="0">
                <a:solidFill>
                  <a:srgbClr val="434343"/>
                </a:solidFill>
              </a:rPr>
              <a:t>-</a:t>
            </a:r>
            <a:r>
              <a:rPr lang="ru-RU" sz="700" dirty="0" err="1" smtClean="0">
                <a:solidFill>
                  <a:srgbClr val="434343"/>
                </a:solidFill>
              </a:rPr>
              <a:t>mail</a:t>
            </a:r>
            <a:r>
              <a:rPr lang="ru-RU" sz="700" dirty="0">
                <a:solidFill>
                  <a:srgbClr val="434343"/>
                </a:solidFill>
              </a:rPr>
              <a:t>: </a:t>
            </a:r>
            <a:r>
              <a:rPr lang="en" sz="700" dirty="0" err="1">
                <a:solidFill>
                  <a:srgbClr val="434343"/>
                </a:solidFill>
              </a:rPr>
              <a:t>kaa@fb.tusur.ru</a:t>
            </a:r>
            <a:endParaRPr lang="ru-RU" sz="700" dirty="0">
              <a:solidFill>
                <a:srgbClr val="434343"/>
              </a:solidFill>
            </a:endParaRPr>
          </a:p>
        </p:txBody>
      </p:sp>
      <p:pic>
        <p:nvPicPr>
          <p:cNvPr id="7" name="Рисунок 6" descr="Изображение выглядит как человек, мужчи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E6481E59-E4A6-E94F-ADFC-FCF9B5F475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1" t="12997" r="-121" b="21802"/>
          <a:stretch/>
        </p:blipFill>
        <p:spPr>
          <a:xfrm>
            <a:off x="7777270" y="772021"/>
            <a:ext cx="1205146" cy="1178656"/>
          </a:xfrm>
          <a:prstGeom prst="rect">
            <a:avLst/>
          </a:prstGeom>
        </p:spPr>
      </p:pic>
      <p:sp>
        <p:nvSpPr>
          <p:cNvPr id="25" name="Google Shape;173;ge8517ecf4d_1_10">
            <a:extLst>
              <a:ext uri="{FF2B5EF4-FFF2-40B4-BE49-F238E27FC236}">
                <a16:creationId xmlns:a16="http://schemas.microsoft.com/office/drawing/2014/main" id="{A17B4ECA-B8E0-3045-B9CE-02CF7FE5D3BF}"/>
              </a:ext>
            </a:extLst>
          </p:cNvPr>
          <p:cNvSpPr txBox="1"/>
          <p:nvPr/>
        </p:nvSpPr>
        <p:spPr>
          <a:xfrm>
            <a:off x="7723167" y="1870785"/>
            <a:ext cx="1221391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800" dirty="0">
                <a:solidFill>
                  <a:srgbClr val="434343"/>
                </a:solidFill>
              </a:rPr>
              <a:t>Пермяков Руслан Анатольевич </a:t>
            </a:r>
            <a:endParaRPr lang="en-US" sz="800" dirty="0">
              <a:solidFill>
                <a:srgbClr val="434343"/>
              </a:solidFill>
            </a:endParaRPr>
          </a:p>
          <a:p>
            <a:pPr lvl="0"/>
            <a:r>
              <a:rPr lang="ru-RU" sz="700" i="1" dirty="0">
                <a:solidFill>
                  <a:srgbClr val="434343"/>
                </a:solidFill>
              </a:rPr>
              <a:t>Заместитель директора по развитию</a:t>
            </a:r>
            <a:endParaRPr sz="700" i="1" dirty="0">
              <a:solidFill>
                <a:srgbClr val="434343"/>
              </a:solidFill>
            </a:endParaRPr>
          </a:p>
          <a:p>
            <a:pPr lvl="0"/>
            <a:endParaRPr lang="ru-RU" sz="700" dirty="0">
              <a:solidFill>
                <a:srgbClr val="434343"/>
              </a:solidFill>
            </a:endParaRPr>
          </a:p>
          <a:p>
            <a:pPr lvl="0"/>
            <a:r>
              <a:rPr lang="en-US" sz="700" dirty="0" smtClean="0">
                <a:solidFill>
                  <a:srgbClr val="434343"/>
                </a:solidFill>
              </a:rPr>
              <a:t>E</a:t>
            </a:r>
            <a:r>
              <a:rPr lang="ru-RU" sz="700" dirty="0" smtClean="0">
                <a:solidFill>
                  <a:srgbClr val="434343"/>
                </a:solidFill>
              </a:rPr>
              <a:t>-</a:t>
            </a:r>
            <a:r>
              <a:rPr lang="ru-RU" sz="700" dirty="0" err="1" smtClean="0">
                <a:solidFill>
                  <a:srgbClr val="434343"/>
                </a:solidFill>
              </a:rPr>
              <a:t>mail</a:t>
            </a:r>
            <a:r>
              <a:rPr lang="ru-RU" sz="700" dirty="0">
                <a:solidFill>
                  <a:srgbClr val="434343"/>
                </a:solidFill>
              </a:rPr>
              <a:t>: </a:t>
            </a:r>
            <a:r>
              <a:rPr lang="en-US" sz="700" dirty="0">
                <a:solidFill>
                  <a:srgbClr val="434343"/>
                </a:solidFill>
              </a:rPr>
              <a:t>pra@yandex.ru</a:t>
            </a:r>
            <a:endParaRPr lang="ru-RU" sz="700" dirty="0">
              <a:solidFill>
                <a:srgbClr val="434343"/>
              </a:solidFill>
            </a:endParaRPr>
          </a:p>
        </p:txBody>
      </p:sp>
      <p:sp>
        <p:nvSpPr>
          <p:cNvPr id="26" name="Google Shape;170;ge8517ecf4d_1_10">
            <a:extLst>
              <a:ext uri="{FF2B5EF4-FFF2-40B4-BE49-F238E27FC236}">
                <a16:creationId xmlns:a16="http://schemas.microsoft.com/office/drawing/2014/main" id="{B145D4D7-909E-E342-A1A2-57938E7EE088}"/>
              </a:ext>
            </a:extLst>
          </p:cNvPr>
          <p:cNvSpPr txBox="1"/>
          <p:nvPr/>
        </p:nvSpPr>
        <p:spPr>
          <a:xfrm>
            <a:off x="4856021" y="2816089"/>
            <a:ext cx="454971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434343"/>
                </a:solidFill>
              </a:rPr>
              <a:t>Наблюдательный совет Консорциума: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6A231D-D580-6448-8F9D-89D75EF880A7}"/>
              </a:ext>
            </a:extLst>
          </p:cNvPr>
          <p:cNvSpPr txBox="1"/>
          <p:nvPr/>
        </p:nvSpPr>
        <p:spPr>
          <a:xfrm>
            <a:off x="6170920" y="3190237"/>
            <a:ext cx="29730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Председатель:</a:t>
            </a:r>
            <a:r>
              <a:rPr lang="ru-RU" sz="800" dirty="0"/>
              <a:t> </a:t>
            </a:r>
            <a:r>
              <a:rPr lang="ru-RU" sz="800" dirty="0" err="1"/>
              <a:t>Рулевский</a:t>
            </a:r>
            <a:r>
              <a:rPr lang="ru-RU" sz="800" dirty="0"/>
              <a:t> </a:t>
            </a:r>
            <a:r>
              <a:rPr lang="ru-RU" sz="800" dirty="0" smtClean="0"/>
              <a:t>Виктор Михайлович</a:t>
            </a:r>
            <a:r>
              <a:rPr lang="ru-RU" sz="800" dirty="0"/>
              <a:t>, </a:t>
            </a:r>
            <a:endParaRPr lang="ru-RU" sz="800" dirty="0" smtClean="0"/>
          </a:p>
          <a:p>
            <a:r>
              <a:rPr lang="ru-RU" sz="800" dirty="0" smtClean="0"/>
              <a:t>ректор </a:t>
            </a:r>
            <a:r>
              <a:rPr lang="ru-RU" sz="800" dirty="0"/>
              <a:t>ТУСУР, д.т.н</a:t>
            </a:r>
            <a:r>
              <a:rPr lang="ru-RU" sz="800" dirty="0" smtClean="0"/>
              <a:t>., профессор </a:t>
            </a:r>
            <a:endParaRPr lang="ru-RU" sz="800" dirty="0"/>
          </a:p>
          <a:p>
            <a:r>
              <a:rPr lang="en-US" sz="800" dirty="0" smtClean="0"/>
              <a:t>E</a:t>
            </a:r>
            <a:r>
              <a:rPr lang="ru-RU" sz="800" dirty="0" smtClean="0"/>
              <a:t>-</a:t>
            </a:r>
            <a:r>
              <a:rPr lang="en-US" sz="800" dirty="0" smtClean="0"/>
              <a:t>mail</a:t>
            </a:r>
            <a:r>
              <a:rPr lang="en-US" sz="800" dirty="0"/>
              <a:t>: rector@tusur.ru</a:t>
            </a:r>
            <a:endParaRPr lang="ru-RU" sz="800" dirty="0"/>
          </a:p>
          <a:p>
            <a:endParaRPr lang="ru-RU" sz="800" dirty="0"/>
          </a:p>
          <a:p>
            <a:r>
              <a:rPr lang="ru-RU" sz="800" dirty="0"/>
              <a:t>Члены Совета – представители индустриальных организаций, входящих в Консорциум</a:t>
            </a:r>
          </a:p>
          <a:p>
            <a:endParaRPr lang="ru-RU" sz="1100" dirty="0"/>
          </a:p>
          <a:p>
            <a:endParaRPr lang="ru-RU" sz="1100" dirty="0"/>
          </a:p>
          <a:p>
            <a:endParaRPr lang="ru-RU" sz="1100" dirty="0"/>
          </a:p>
          <a:p>
            <a:endParaRPr lang="ru-RU" sz="1100" dirty="0"/>
          </a:p>
          <a:p>
            <a:endParaRPr lang="ru-RU" sz="1100" dirty="0"/>
          </a:p>
          <a:p>
            <a:endParaRPr lang="ru-RU" sz="1100" dirty="0"/>
          </a:p>
          <a:p>
            <a:endParaRPr lang="ru-RU" sz="11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59" y="3216168"/>
            <a:ext cx="1046211" cy="1473794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46B232-1D19-447B-AE6F-77900FB917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13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8517ecf4d_1_10"/>
          <p:cNvSpPr/>
          <p:nvPr/>
        </p:nvSpPr>
        <p:spPr>
          <a:xfrm>
            <a:off x="352850" y="636425"/>
            <a:ext cx="4219200" cy="2843400"/>
          </a:xfrm>
          <a:prstGeom prst="roundRect">
            <a:avLst>
              <a:gd name="adj" fmla="val 6685"/>
            </a:avLst>
          </a:prstGeom>
          <a:solidFill>
            <a:srgbClr val="F2F2F2"/>
          </a:solidFill>
          <a:ln w="12700" cap="flat" cmpd="sng">
            <a:solidFill>
              <a:srgbClr val="9B9B9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e8517ecf4d_1_10"/>
          <p:cNvSpPr txBox="1"/>
          <p:nvPr/>
        </p:nvSpPr>
        <p:spPr>
          <a:xfrm>
            <a:off x="352849" y="55085"/>
            <a:ext cx="7434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2000" b="1" dirty="0">
                <a:solidFill>
                  <a:srgbClr val="F85831"/>
                </a:solidFill>
              </a:rPr>
              <a:t>Общие сведения о Центре НТИ</a:t>
            </a:r>
            <a:endParaRPr sz="2000" b="1" i="0" u="none" strike="noStrike" cap="none" dirty="0">
              <a:solidFill>
                <a:srgbClr val="F858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e8517ecf4d_1_10"/>
          <p:cNvSpPr txBox="1"/>
          <p:nvPr/>
        </p:nvSpPr>
        <p:spPr>
          <a:xfrm>
            <a:off x="352849" y="628000"/>
            <a:ext cx="4162001" cy="341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434343"/>
                </a:solidFill>
              </a:rPr>
              <a:t>Основные подразделения Центра НТИ:</a:t>
            </a:r>
            <a:endParaRPr b="1" dirty="0">
              <a:solidFill>
                <a:srgbClr val="434343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ru-RU" dirty="0">
                <a:solidFill>
                  <a:srgbClr val="434343"/>
                </a:solidFill>
              </a:rPr>
              <a:t>НИЦ «Доверенные системы на основе АПК» </a:t>
            </a:r>
            <a:endParaRPr dirty="0">
              <a:solidFill>
                <a:srgbClr val="434343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ru-RU" dirty="0">
                <a:solidFill>
                  <a:srgbClr val="434343"/>
                </a:solidFill>
              </a:rPr>
              <a:t>НИЦ «Интеллектуальные системы доверенного взаимодействия»</a:t>
            </a:r>
            <a:endParaRPr dirty="0">
              <a:solidFill>
                <a:srgbClr val="434343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ru-RU" dirty="0">
                <a:solidFill>
                  <a:srgbClr val="434343"/>
                </a:solidFill>
              </a:rPr>
              <a:t>НИЦ «Доверенные системы с использованием квантовых технологий и криптографии»</a:t>
            </a:r>
            <a:endParaRPr dirty="0">
              <a:solidFill>
                <a:srgbClr val="434343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ru-RU" dirty="0">
                <a:solidFill>
                  <a:srgbClr val="434343"/>
                </a:solidFill>
              </a:rPr>
              <a:t>Проектный офис</a:t>
            </a:r>
            <a:endParaRPr dirty="0">
              <a:solidFill>
                <a:srgbClr val="434343"/>
              </a:solidFill>
            </a:endParaRPr>
          </a:p>
          <a:p>
            <a:pPr marL="720000" lvl="0" indent="-3175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ru-RU" dirty="0">
                <a:solidFill>
                  <a:srgbClr val="434343"/>
                </a:solidFill>
              </a:rPr>
              <a:t>Центр Трансфера Технологий</a:t>
            </a:r>
          </a:p>
          <a:p>
            <a:pPr marL="720000" lvl="0" indent="-3175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ru-RU" dirty="0">
                <a:solidFill>
                  <a:srgbClr val="434343"/>
                </a:solidFill>
              </a:rPr>
              <a:t>Методический отдел</a:t>
            </a:r>
          </a:p>
          <a:p>
            <a:pPr marL="720000" indent="-317500">
              <a:buClr>
                <a:srgbClr val="434343"/>
              </a:buClr>
              <a:buSzPts val="1400"/>
              <a:buFont typeface="Arial"/>
              <a:buChar char="●"/>
            </a:pPr>
            <a:r>
              <a:rPr lang="en-US" dirty="0">
                <a:solidFill>
                  <a:srgbClr val="434343"/>
                </a:solidFill>
              </a:rPr>
              <a:t>PR-</a:t>
            </a:r>
            <a:r>
              <a:rPr lang="ru-RU" dirty="0">
                <a:solidFill>
                  <a:srgbClr val="434343"/>
                </a:solidFill>
              </a:rPr>
              <a:t>служба</a:t>
            </a:r>
          </a:p>
          <a:p>
            <a:pPr marL="258500" lvl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</a:pPr>
            <a:endParaRPr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434343"/>
                </a:solidFill>
              </a:rPr>
              <a:t> 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175" name="Google Shape;175;ge8517ecf4d_1_10"/>
          <p:cNvSpPr txBox="1"/>
          <p:nvPr/>
        </p:nvSpPr>
        <p:spPr>
          <a:xfrm>
            <a:off x="4629151" y="628000"/>
            <a:ext cx="4416877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/>
            <a:r>
              <a:rPr lang="ru-RU" i="1" dirty="0">
                <a:solidFill>
                  <a:srgbClr val="434343"/>
                </a:solidFill>
              </a:rPr>
              <a:t>Деятельность научно-инжиниринговых центров (НИЦ) направлена на адаптацию существующих  и создаваемых технологических решений к рыночным и отраслевым требованиям. Такой подход, с одной стороны, снимает инвестиционные риски и позволяет без наращивания компетенций в области информационной безопасности создавать надежные и безопасные продукты рыночным компаниям, с другой стороны, обеспечивает вывод продукции компаний-членов Консорциума на новые сегменты рынков. </a:t>
            </a:r>
            <a:endParaRPr i="1" dirty="0">
              <a:solidFill>
                <a:srgbClr val="434343"/>
              </a:solidFill>
            </a:endParaRPr>
          </a:p>
        </p:txBody>
      </p:sp>
      <p:sp>
        <p:nvSpPr>
          <p:cNvPr id="7" name="Google Shape;175;ge8517ecf4d_1_10">
            <a:extLst>
              <a:ext uri="{FF2B5EF4-FFF2-40B4-BE49-F238E27FC236}">
                <a16:creationId xmlns:a16="http://schemas.microsoft.com/office/drawing/2014/main" id="{192DA2E5-1750-BA49-AFFE-33442F606400}"/>
              </a:ext>
            </a:extLst>
          </p:cNvPr>
          <p:cNvSpPr txBox="1"/>
          <p:nvPr/>
        </p:nvSpPr>
        <p:spPr>
          <a:xfrm>
            <a:off x="352849" y="3448733"/>
            <a:ext cx="869318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/>
            <a:r>
              <a:rPr lang="ru-RU" i="1" dirty="0">
                <a:solidFill>
                  <a:srgbClr val="434343"/>
                </a:solidFill>
              </a:rPr>
              <a:t>Развитая операционная структура центра позволяет, наряду с проектным управлением, использовать лучшие практики операционного управления деятельностью подразделений центра для решения типовых задач, поступающих от субъектов рынка (</a:t>
            </a:r>
            <a:r>
              <a:rPr lang="ru-RU" i="1" dirty="0" err="1">
                <a:solidFill>
                  <a:srgbClr val="434343"/>
                </a:solidFill>
              </a:rPr>
              <a:t>МиСП</a:t>
            </a:r>
            <a:r>
              <a:rPr lang="ru-RU" i="1" dirty="0">
                <a:solidFill>
                  <a:srgbClr val="434343"/>
                </a:solidFill>
              </a:rPr>
              <a:t>, компании НТИ и другие).</a:t>
            </a:r>
            <a:endParaRPr i="1" dirty="0">
              <a:solidFill>
                <a:srgbClr val="434343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70A0FD0-BB27-480D-816F-4B8CE3A154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159;ge8517ecf4d_1_10">
            <a:extLst>
              <a:ext uri="{FF2B5EF4-FFF2-40B4-BE49-F238E27FC236}">
                <a16:creationId xmlns:a16="http://schemas.microsoft.com/office/drawing/2014/main" id="{73FF0DEC-99FB-4E9A-9731-54607D4B3E87}"/>
              </a:ext>
            </a:extLst>
          </p:cNvPr>
          <p:cNvSpPr txBox="1"/>
          <p:nvPr/>
        </p:nvSpPr>
        <p:spPr>
          <a:xfrm>
            <a:off x="352849" y="55085"/>
            <a:ext cx="7434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2000" b="1" dirty="0">
                <a:solidFill>
                  <a:srgbClr val="F85831"/>
                </a:solidFill>
              </a:rPr>
              <a:t>Участники консорциума</a:t>
            </a:r>
            <a:endParaRPr sz="2000" b="1" i="0" u="none" strike="noStrike" cap="none" dirty="0">
              <a:solidFill>
                <a:srgbClr val="F8583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606224-937F-493C-849A-EFC6DFA75559}"/>
              </a:ext>
            </a:extLst>
          </p:cNvPr>
          <p:cNvSpPr txBox="1"/>
          <p:nvPr/>
        </p:nvSpPr>
        <p:spPr>
          <a:xfrm>
            <a:off x="352849" y="978479"/>
            <a:ext cx="21158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85831"/>
                </a:solidFill>
              </a:rPr>
              <a:t>Головная организация</a:t>
            </a:r>
          </a:p>
        </p:txBody>
      </p:sp>
      <p:pic>
        <p:nvPicPr>
          <p:cNvPr id="34" name="Рисунок 3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A57D81E-B8B6-4C47-AE6A-7BE2A1B5C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851" y="886858"/>
            <a:ext cx="2130283" cy="62133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3C44C68-D384-4535-AA2C-A3239264282C}"/>
              </a:ext>
            </a:extLst>
          </p:cNvPr>
          <p:cNvSpPr txBox="1"/>
          <p:nvPr/>
        </p:nvSpPr>
        <p:spPr>
          <a:xfrm>
            <a:off x="315634" y="1807818"/>
            <a:ext cx="21903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85831"/>
                </a:solidFill>
              </a:rPr>
              <a:t>Участники консорциума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59E08894-3EFE-4EFF-8F83-9BF50503E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0" y="3385028"/>
            <a:ext cx="1422554" cy="142255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050D18-D4CC-495B-8577-076DF675F7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90" y="2556349"/>
            <a:ext cx="2112765" cy="5365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BC70F3A-FA36-4E3C-A2C7-47E433FB8D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7383" y="3328753"/>
            <a:ext cx="1368056" cy="98183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1EEBCB5-C0E0-4C9D-BDE6-C70C349ADD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369" y="2081222"/>
            <a:ext cx="1368056" cy="101162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8D44610-5B36-4508-9F69-A15B384158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4721" y="3787509"/>
            <a:ext cx="1368056" cy="953027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61E20BC-4B62-47D8-B982-F70CED018B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7607" y="3173305"/>
            <a:ext cx="1435530" cy="1435530"/>
          </a:xfrm>
          <a:prstGeom prst="rect">
            <a:avLst/>
          </a:prstGeom>
        </p:spPr>
      </p:pic>
      <p:pic>
        <p:nvPicPr>
          <p:cNvPr id="43" name="Рисунок 42" descr="НЭТИ">
            <a:extLst>
              <a:ext uri="{FF2B5EF4-FFF2-40B4-BE49-F238E27FC236}">
                <a16:creationId xmlns:a16="http://schemas.microsoft.com/office/drawing/2014/main" id="{DF13218A-4B47-4BEA-8375-1B1B65E73D52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231" y="2490690"/>
            <a:ext cx="1683488" cy="4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Рисунок 4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E8A6720E-1E87-4F22-927B-660BDFBD44E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674" y="3173305"/>
            <a:ext cx="841503" cy="102828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CF85D07-2F56-4DA2-AB85-203146ED3A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82810" y="2556349"/>
            <a:ext cx="1198550" cy="113109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8D8D299-9BEE-4DCD-BC83-3EB7D7F8B0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360" y="1935748"/>
            <a:ext cx="1312279" cy="131227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38B7F42D-8EDE-4072-8468-A5CECD3365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15191" y="3566358"/>
            <a:ext cx="830619" cy="82692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2AADE1C-9C99-4F4F-9121-499FE69603D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31210" y="4396505"/>
            <a:ext cx="2215226" cy="541715"/>
          </a:xfrm>
          <a:prstGeom prst="rect">
            <a:avLst/>
          </a:prstGeom>
        </p:spPr>
      </p:pic>
      <p:sp>
        <p:nvSpPr>
          <p:cNvPr id="49" name="Номер слайда 48">
            <a:extLst>
              <a:ext uri="{FF2B5EF4-FFF2-40B4-BE49-F238E27FC236}">
                <a16:creationId xmlns:a16="http://schemas.microsoft.com/office/drawing/2014/main" id="{528955EB-5EE5-4175-9C28-3A0EB274ED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3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1875</Words>
  <Application>Microsoft Office PowerPoint</Application>
  <PresentationFormat>Экран (16:9)</PresentationFormat>
  <Paragraphs>281</Paragraphs>
  <Slides>22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DINPro-Regular</vt:lpstr>
      <vt:lpstr>PT Sans</vt:lpstr>
      <vt:lpstr>Times New Roman</vt:lpstr>
      <vt:lpstr>Verdana</vt:lpstr>
      <vt:lpstr>Simple Light</vt:lpstr>
      <vt:lpstr>Презентация PowerPoint</vt:lpstr>
      <vt:lpstr>Центры компетенций НТИ</vt:lpstr>
      <vt:lpstr>Региональные Центры НТИ ТУСУРа по Сибирскому, Уральскому и Дальневосточному федеральным округам </vt:lpstr>
      <vt:lpstr>Технологии беспроводной связи и Интернета вещей</vt:lpstr>
      <vt:lpstr>Сенсорика</vt:lpstr>
      <vt:lpstr>Квантовые технологии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Ключевые проекты</vt:lpstr>
      <vt:lpstr>Ключевые проекты</vt:lpstr>
      <vt:lpstr>Ключевые проекты</vt:lpstr>
      <vt:lpstr>Ключевые проекты</vt:lpstr>
      <vt:lpstr>Ключевые проекты</vt:lpstr>
      <vt:lpstr>Ключевые проекты</vt:lpstr>
      <vt:lpstr>Ключевые проекты</vt:lpstr>
      <vt:lpstr>Образование</vt:lpstr>
      <vt:lpstr>Инфраструктура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Бородина Ирина</dc:creator>
  <cp:lastModifiedBy>Пользователь Windows</cp:lastModifiedBy>
  <cp:revision>41</cp:revision>
  <cp:lastPrinted>2022-06-07T10:23:58Z</cp:lastPrinted>
  <dcterms:modified xsi:type="dcterms:W3CDTF">2022-06-07T10:28:03Z</dcterms:modified>
</cp:coreProperties>
</file>