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48"/>
  </p:notesMasterIdLst>
  <p:handoutMasterIdLst>
    <p:handoutMasterId r:id="rId49"/>
  </p:handoutMasterIdLst>
  <p:sldIdLst>
    <p:sldId id="256" r:id="rId2"/>
    <p:sldId id="503" r:id="rId3"/>
    <p:sldId id="481" r:id="rId4"/>
    <p:sldId id="486" r:id="rId5"/>
    <p:sldId id="507" r:id="rId6"/>
    <p:sldId id="541" r:id="rId7"/>
    <p:sldId id="504" r:id="rId8"/>
    <p:sldId id="510" r:id="rId9"/>
    <p:sldId id="545" r:id="rId10"/>
    <p:sldId id="544" r:id="rId11"/>
    <p:sldId id="546" r:id="rId12"/>
    <p:sldId id="512" r:id="rId13"/>
    <p:sldId id="513" r:id="rId14"/>
    <p:sldId id="511" r:id="rId15"/>
    <p:sldId id="508" r:id="rId16"/>
    <p:sldId id="514" r:id="rId17"/>
    <p:sldId id="532" r:id="rId18"/>
    <p:sldId id="533" r:id="rId19"/>
    <p:sldId id="515" r:id="rId20"/>
    <p:sldId id="534" r:id="rId21"/>
    <p:sldId id="535" r:id="rId22"/>
    <p:sldId id="536" r:id="rId23"/>
    <p:sldId id="516" r:id="rId24"/>
    <p:sldId id="518" r:id="rId25"/>
    <p:sldId id="517" r:id="rId26"/>
    <p:sldId id="520" r:id="rId27"/>
    <p:sldId id="519" r:id="rId28"/>
    <p:sldId id="522" r:id="rId29"/>
    <p:sldId id="521" r:id="rId30"/>
    <p:sldId id="531" r:id="rId31"/>
    <p:sldId id="524" r:id="rId32"/>
    <p:sldId id="525" r:id="rId33"/>
    <p:sldId id="539" r:id="rId34"/>
    <p:sldId id="530" r:id="rId35"/>
    <p:sldId id="542" r:id="rId36"/>
    <p:sldId id="529" r:id="rId37"/>
    <p:sldId id="543" r:id="rId38"/>
    <p:sldId id="538" r:id="rId39"/>
    <p:sldId id="540" r:id="rId40"/>
    <p:sldId id="457" r:id="rId41"/>
    <p:sldId id="547" r:id="rId42"/>
    <p:sldId id="548" r:id="rId43"/>
    <p:sldId id="549" r:id="rId44"/>
    <p:sldId id="550" r:id="rId45"/>
    <p:sldId id="523" r:id="rId46"/>
    <p:sldId id="551" r:id="rId47"/>
  </p:sldIdLst>
  <p:sldSz cx="12192000" cy="6858000"/>
  <p:notesSz cx="6797675" cy="99282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1635"/>
    <a:srgbClr val="0042A2"/>
    <a:srgbClr val="0049A5"/>
    <a:srgbClr val="FF2B2B"/>
    <a:srgbClr val="FFFFFF"/>
    <a:srgbClr val="FF0000"/>
    <a:srgbClr val="2076C9"/>
    <a:srgbClr val="2077CD"/>
    <a:srgbClr val="0574E6"/>
    <a:srgbClr val="5B9B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Средний стиль 4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3" autoAdjust="0"/>
    <p:restoredTop sz="88980" autoAdjust="0"/>
  </p:normalViewPr>
  <p:slideViewPr>
    <p:cSldViewPr snapToGrid="0">
      <p:cViewPr varScale="1">
        <p:scale>
          <a:sx n="77" d="100"/>
          <a:sy n="77" d="100"/>
        </p:scale>
        <p:origin x="682" y="5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312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7976"/>
    </p:cViewPr>
  </p:sorterViewPr>
  <p:notesViewPr>
    <p:cSldViewPr snapToGrid="0">
      <p:cViewPr varScale="1">
        <p:scale>
          <a:sx n="93" d="100"/>
          <a:sy n="93" d="100"/>
        </p:scale>
        <p:origin x="2664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CE148A-19F7-4F4F-8B9A-6983F15C156B}" type="datetimeFigureOut">
              <a:rPr lang="ru-RU" smtClean="0"/>
              <a:t>07.06.2022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8C4148-E51C-4412-8BA9-0409EED778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05772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CCC39B-3409-4F49-B2BF-63ECB81CD3D0}" type="datetimeFigureOut">
              <a:rPr lang="ru-RU" smtClean="0"/>
              <a:t>07.06.2022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17DE99-56F6-4F41-89E2-6CBECF52A0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69194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17DE99-56F6-4F41-89E2-6CBECF52A068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01605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17DE99-56F6-4F41-89E2-6CBECF52A068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38155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17DE99-56F6-4F41-89E2-6CBECF52A068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57623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17DE99-56F6-4F41-89E2-6CBECF52A068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7611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17DE99-56F6-4F41-89E2-6CBECF52A068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42890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17DE99-56F6-4F41-89E2-6CBECF52A068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23375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17DE99-56F6-4F41-89E2-6CBECF52A068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64385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17DE99-56F6-4F41-89E2-6CBECF52A068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87148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17DE99-56F6-4F41-89E2-6CBECF52A068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69179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17DE99-56F6-4F41-89E2-6CBECF52A068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25397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17DE99-56F6-4F41-89E2-6CBECF52A068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65951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17DE99-56F6-4F41-89E2-6CBECF52A068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515715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17DE99-56F6-4F41-89E2-6CBECF52A068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171838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17DE99-56F6-4F41-89E2-6CBECF52A068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968982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17DE99-56F6-4F41-89E2-6CBECF52A068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059873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17DE99-56F6-4F41-89E2-6CBECF52A068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314964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17DE99-56F6-4F41-89E2-6CBECF52A068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896339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17DE99-56F6-4F41-89E2-6CBECF52A068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867029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17DE99-56F6-4F41-89E2-6CBECF52A068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825911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17DE99-56F6-4F41-89E2-6CBECF52A068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213672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17DE99-56F6-4F41-89E2-6CBECF52A068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503535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17DE99-56F6-4F41-89E2-6CBECF52A068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024543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17DE99-56F6-4F41-89E2-6CBECF52A068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621521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17DE99-56F6-4F41-89E2-6CBECF52A068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108527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17DE99-56F6-4F41-89E2-6CBECF52A068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089938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17DE99-56F6-4F41-89E2-6CBECF52A068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706647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17DE99-56F6-4F41-89E2-6CBECF52A068}" type="slidenum">
              <a:rPr lang="ru-RU" smtClean="0"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206355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17DE99-56F6-4F41-89E2-6CBECF52A068}" type="slidenum">
              <a:rPr lang="ru-RU" smtClean="0"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397212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17DE99-56F6-4F41-89E2-6CBECF52A068}" type="slidenum">
              <a:rPr lang="ru-RU" smtClean="0"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190203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17DE99-56F6-4F41-89E2-6CBECF52A068}" type="slidenum">
              <a:rPr lang="ru-RU" smtClean="0"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972647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17DE99-56F6-4F41-89E2-6CBECF52A068}" type="slidenum">
              <a:rPr lang="ru-RU" smtClean="0"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4919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17DE99-56F6-4F41-89E2-6CBECF52A068}" type="slidenum">
              <a:rPr lang="ru-RU" smtClean="0"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368429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17DE99-56F6-4F41-89E2-6CBECF52A068}" type="slidenum">
              <a:rPr lang="ru-RU" smtClean="0"/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396877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17DE99-56F6-4F41-89E2-6CBECF52A068}" type="slidenum">
              <a:rPr lang="ru-RU" smtClean="0"/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825906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17DE99-56F6-4F41-89E2-6CBECF52A068}" type="slidenum">
              <a:rPr lang="ru-RU" smtClean="0"/>
              <a:t>37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089034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17DE99-56F6-4F41-89E2-6CBECF52A068}" type="slidenum">
              <a:rPr lang="ru-RU" smtClean="0"/>
              <a:t>38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626130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17DE99-56F6-4F41-89E2-6CBECF52A068}" type="slidenum">
              <a:rPr lang="ru-RU" smtClean="0"/>
              <a:t>39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262890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17DE99-56F6-4F41-89E2-6CBECF52A068}" type="slidenum">
              <a:rPr lang="ru-RU" smtClean="0"/>
              <a:t>40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871728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17DE99-56F6-4F41-89E2-6CBECF52A068}" type="slidenum">
              <a:rPr lang="ru-RU" smtClean="0"/>
              <a:t>41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191431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17DE99-56F6-4F41-89E2-6CBECF52A068}" type="slidenum">
              <a:rPr lang="ru-RU" smtClean="0"/>
              <a:t>44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832315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17DE99-56F6-4F41-89E2-6CBECF52A068}" type="slidenum">
              <a:rPr lang="ru-RU" smtClean="0"/>
              <a:t>46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20324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9EE09-5337-49AE-905D-2437E7E141D4}" type="datetime1">
              <a:rPr lang="ru-RU" smtClean="0"/>
              <a:t>07.06.2022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01561-F62F-4F0D-92B5-B837150481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44007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2876E-7E67-4171-957B-0862B404A3F5}" type="datetime1">
              <a:rPr lang="ru-RU" smtClean="0"/>
              <a:t>07.06.2022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01561-F62F-4F0D-92B5-B83715048182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102769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BEDE5-9887-4E5E-A75F-B31121317851}" type="datetime1">
              <a:rPr lang="ru-RU" smtClean="0"/>
              <a:t>07.06.2022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01561-F62F-4F0D-92B5-B837150481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76368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42309-9795-4682-86C2-1A7CFF12CE2D}" type="datetime1">
              <a:rPr lang="ru-RU" smtClean="0"/>
              <a:t>07.06.2022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01561-F62F-4F0D-92B5-B837150481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10070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D42E2-C171-4F2E-B056-B52E9268FEFF}" type="datetime1">
              <a:rPr lang="ru-RU" smtClean="0"/>
              <a:t>07.06.2022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01561-F62F-4F0D-92B5-B837150481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12869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C8396-9026-481E-987D-0DF33910C964}" type="datetime1">
              <a:rPr lang="ru-RU" smtClean="0"/>
              <a:t>07.06.2022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01561-F62F-4F0D-92B5-B837150481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69782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E7E93-D39D-4EF5-A4E8-7A60D4A15910}" type="datetime1">
              <a:rPr lang="ru-RU" smtClean="0"/>
              <a:t>07.06.2022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01561-F62F-4F0D-92B5-B837150481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81903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D3A89-FAFA-4AF3-8A54-8BC147BB4BDE}" type="datetime1">
              <a:rPr lang="ru-RU" smtClean="0"/>
              <a:t>07.06.2022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01561-F62F-4F0D-92B5-B837150481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2851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3BC8A-4C9F-4BC0-B5C9-AB0B60A2B799}" type="datetime1">
              <a:rPr lang="ru-RU" smtClean="0"/>
              <a:t>07.06.2022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01561-F62F-4F0D-92B5-B837150481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36037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2F6AA-B35F-4171-BB1F-A000A532354B}" type="datetime1">
              <a:rPr lang="ru-RU" smtClean="0"/>
              <a:t>07.06.2022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01561-F62F-4F0D-92B5-B837150481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71420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65C9F-D98F-4A5D-B08C-02947FB38A54}" type="datetime1">
              <a:rPr lang="ru-RU" smtClean="0"/>
              <a:t>07.06.2022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01561-F62F-4F0D-92B5-B837150481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53412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80" y="631596"/>
            <a:ext cx="11123629" cy="5618376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0"/>
              </a:spcBef>
              <a:defRPr sz="2400">
                <a:latin typeface="+mj-lt"/>
              </a:defRPr>
            </a:lvl1pPr>
            <a:lvl2pPr marL="540000" indent="0">
              <a:lnSpc>
                <a:spcPct val="114000"/>
              </a:lnSpc>
              <a:spcBef>
                <a:spcPts val="0"/>
              </a:spcBef>
              <a:defRPr sz="2400">
                <a:latin typeface="+mj-lt"/>
              </a:defRPr>
            </a:lvl2pPr>
            <a:lvl3pPr indent="0">
              <a:lnSpc>
                <a:spcPct val="114000"/>
              </a:lnSpc>
              <a:spcBef>
                <a:spcPts val="0"/>
              </a:spcBef>
              <a:defRPr sz="1800">
                <a:latin typeface="+mj-lt"/>
              </a:defRPr>
            </a:lvl3pPr>
            <a:lvl4pPr indent="0">
              <a:lnSpc>
                <a:spcPct val="114000"/>
              </a:lnSpc>
              <a:spcBef>
                <a:spcPts val="0"/>
              </a:spcBef>
              <a:defRPr sz="1600">
                <a:latin typeface="+mj-lt"/>
              </a:defRPr>
            </a:lvl4pPr>
            <a:lvl5pPr indent="0">
              <a:lnSpc>
                <a:spcPct val="114000"/>
              </a:lnSpc>
              <a:spcBef>
                <a:spcPts val="0"/>
              </a:spcBef>
              <a:defRPr sz="1600">
                <a:latin typeface="+mj-lt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76521" y="6501373"/>
            <a:ext cx="2743200" cy="365125"/>
          </a:xfrm>
        </p:spPr>
        <p:txBody>
          <a:bodyPr/>
          <a:lstStyle/>
          <a:p>
            <a:fld id="{F362876E-7E67-4171-957B-0862B404A3F5}" type="datetime1">
              <a:rPr lang="ru-RU" smtClean="0"/>
              <a:t>07.06.2022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501373"/>
            <a:ext cx="4114800" cy="36512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99137" y="6492878"/>
            <a:ext cx="3128912" cy="365125"/>
          </a:xfrm>
        </p:spPr>
        <p:txBody>
          <a:bodyPr/>
          <a:lstStyle/>
          <a:p>
            <a:fld id="{DC501561-F62F-4F0D-92B5-B83715048182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0" y="3"/>
            <a:ext cx="12192000" cy="291993"/>
          </a:xfrm>
          <a:solidFill>
            <a:srgbClr val="0C2461"/>
          </a:solidFill>
        </p:spPr>
        <p:txBody>
          <a:bodyPr lIns="90000" tIns="0" bIns="0" anchor="b">
            <a:noAutofit/>
          </a:bodyPr>
          <a:lstStyle>
            <a:lvl1pPr indent="270000" algn="l">
              <a:lnSpc>
                <a:spcPct val="100000"/>
              </a:lnSpc>
              <a:defRPr sz="22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59013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2EED7B-F3A6-4CD8-A86B-BEF697BA2633}" type="datetime1">
              <a:rPr lang="ru-RU" smtClean="0"/>
              <a:t>07.06.2022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501561-F62F-4F0D-92B5-B837150481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4621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62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2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2.pn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9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2.pn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9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0.png"/><Relationship Id="rId3" Type="http://schemas.openxmlformats.org/officeDocument/2006/relationships/image" Target="../media/image132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0.png"/><Relationship Id="rId5" Type="http://schemas.openxmlformats.org/officeDocument/2006/relationships/image" Target="../media/image150.png"/><Relationship Id="rId10" Type="http://schemas.openxmlformats.org/officeDocument/2006/relationships/image" Target="../media/image2.png"/><Relationship Id="rId4" Type="http://schemas.openxmlformats.org/officeDocument/2006/relationships/image" Target="../media/image142.png"/><Relationship Id="rId9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21.png"/><Relationship Id="rId7" Type="http://schemas.openxmlformats.org/officeDocument/2006/relationships/image" Target="../media/image16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0.png"/><Relationship Id="rId5" Type="http://schemas.openxmlformats.org/officeDocument/2006/relationships/image" Target="../media/image142.png"/><Relationship Id="rId10" Type="http://schemas.openxmlformats.org/officeDocument/2006/relationships/image" Target="../media/image2.png"/><Relationship Id="rId4" Type="http://schemas.openxmlformats.org/officeDocument/2006/relationships/image" Target="../media/image132.png"/><Relationship Id="rId9" Type="http://schemas.openxmlformats.org/officeDocument/2006/relationships/image" Target="../media/image18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21.png"/><Relationship Id="rId7" Type="http://schemas.openxmlformats.org/officeDocument/2006/relationships/image" Target="../media/image16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0.png"/><Relationship Id="rId5" Type="http://schemas.openxmlformats.org/officeDocument/2006/relationships/image" Target="../media/image142.png"/><Relationship Id="rId10" Type="http://schemas.openxmlformats.org/officeDocument/2006/relationships/image" Target="../media/image2.png"/><Relationship Id="rId4" Type="http://schemas.openxmlformats.org/officeDocument/2006/relationships/image" Target="../media/image132.png"/><Relationship Id="rId9" Type="http://schemas.openxmlformats.org/officeDocument/2006/relationships/image" Target="../media/image18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0.png"/><Relationship Id="rId3" Type="http://schemas.openxmlformats.org/officeDocument/2006/relationships/image" Target="../media/image132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0.png"/><Relationship Id="rId5" Type="http://schemas.openxmlformats.org/officeDocument/2006/relationships/image" Target="../media/image200.png"/><Relationship Id="rId4" Type="http://schemas.openxmlformats.org/officeDocument/2006/relationships/image" Target="../media/image142.png"/><Relationship Id="rId9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8" Type="http://schemas.openxmlformats.org/officeDocument/2006/relationships/image" Target="../media/image25.png"/><Relationship Id="rId3" Type="http://schemas.openxmlformats.org/officeDocument/2006/relationships/image" Target="../media/image132.png"/><Relationship Id="rId21" Type="http://schemas.openxmlformats.org/officeDocument/2006/relationships/image" Target="../media/image28.png"/><Relationship Id="rId7" Type="http://schemas.openxmlformats.org/officeDocument/2006/relationships/image" Target="../media/image17.png"/><Relationship Id="rId17" Type="http://schemas.openxmlformats.org/officeDocument/2006/relationships/image" Target="../media/image24.png"/><Relationship Id="rId2" Type="http://schemas.openxmlformats.org/officeDocument/2006/relationships/notesSlide" Target="../notesSlides/notesSlide14.xml"/><Relationship Id="rId16" Type="http://schemas.openxmlformats.org/officeDocument/2006/relationships/image" Target="../media/image2.png"/><Relationship Id="rId20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0.png"/><Relationship Id="rId5" Type="http://schemas.openxmlformats.org/officeDocument/2006/relationships/image" Target="../media/image150.png"/><Relationship Id="rId15" Type="http://schemas.openxmlformats.org/officeDocument/2006/relationships/image" Target="../media/image29.png"/><Relationship Id="rId19" Type="http://schemas.openxmlformats.org/officeDocument/2006/relationships/image" Target="../media/image26.png"/><Relationship Id="rId4" Type="http://schemas.openxmlformats.org/officeDocument/2006/relationships/image" Target="../media/image142.png"/><Relationship Id="rId9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70.png"/><Relationship Id="rId3" Type="http://schemas.openxmlformats.org/officeDocument/2006/relationships/image" Target="../media/image132.png"/><Relationship Id="rId7" Type="http://schemas.openxmlformats.org/officeDocument/2006/relationships/image" Target="../media/image17.png"/><Relationship Id="rId12" Type="http://schemas.openxmlformats.org/officeDocument/2006/relationships/image" Target="../media/image260.png"/><Relationship Id="rId2" Type="http://schemas.openxmlformats.org/officeDocument/2006/relationships/notesSlide" Target="../notesSlides/notesSlide15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0.png"/><Relationship Id="rId11" Type="http://schemas.openxmlformats.org/officeDocument/2006/relationships/image" Target="../media/image250.png"/><Relationship Id="rId5" Type="http://schemas.openxmlformats.org/officeDocument/2006/relationships/image" Target="../media/image150.png"/><Relationship Id="rId15" Type="http://schemas.openxmlformats.org/officeDocument/2006/relationships/image" Target="../media/image29.png"/><Relationship Id="rId10" Type="http://schemas.openxmlformats.org/officeDocument/2006/relationships/image" Target="../media/image240.png"/><Relationship Id="rId4" Type="http://schemas.openxmlformats.org/officeDocument/2006/relationships/image" Target="../media/image142.png"/><Relationship Id="rId9" Type="http://schemas.openxmlformats.org/officeDocument/2006/relationships/image" Target="../media/image230.png"/><Relationship Id="rId14" Type="http://schemas.openxmlformats.org/officeDocument/2006/relationships/image" Target="../media/image28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70.png"/><Relationship Id="rId3" Type="http://schemas.openxmlformats.org/officeDocument/2006/relationships/image" Target="../media/image132.png"/><Relationship Id="rId7" Type="http://schemas.openxmlformats.org/officeDocument/2006/relationships/image" Target="../media/image17.png"/><Relationship Id="rId12" Type="http://schemas.openxmlformats.org/officeDocument/2006/relationships/image" Target="../media/image260.png"/><Relationship Id="rId2" Type="http://schemas.openxmlformats.org/officeDocument/2006/relationships/notesSlide" Target="../notesSlides/notesSlide16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0.png"/><Relationship Id="rId11" Type="http://schemas.openxmlformats.org/officeDocument/2006/relationships/image" Target="../media/image250.png"/><Relationship Id="rId5" Type="http://schemas.openxmlformats.org/officeDocument/2006/relationships/image" Target="../media/image150.png"/><Relationship Id="rId15" Type="http://schemas.openxmlformats.org/officeDocument/2006/relationships/image" Target="../media/image29.png"/><Relationship Id="rId10" Type="http://schemas.openxmlformats.org/officeDocument/2006/relationships/image" Target="../media/image240.png"/><Relationship Id="rId4" Type="http://schemas.openxmlformats.org/officeDocument/2006/relationships/image" Target="../media/image142.png"/><Relationship Id="rId9" Type="http://schemas.openxmlformats.org/officeDocument/2006/relationships/image" Target="../media/image230.png"/><Relationship Id="rId14" Type="http://schemas.openxmlformats.org/officeDocument/2006/relationships/image" Target="../media/image28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34.png"/><Relationship Id="rId18" Type="http://schemas.openxmlformats.org/officeDocument/2006/relationships/image" Target="../media/image250.png"/><Relationship Id="rId3" Type="http://schemas.openxmlformats.org/officeDocument/2006/relationships/image" Target="../media/image132.png"/><Relationship Id="rId21" Type="http://schemas.openxmlformats.org/officeDocument/2006/relationships/image" Target="../media/image280.png"/><Relationship Id="rId7" Type="http://schemas.openxmlformats.org/officeDocument/2006/relationships/image" Target="../media/image17.png"/><Relationship Id="rId12" Type="http://schemas.openxmlformats.org/officeDocument/2006/relationships/image" Target="../media/image33.png"/><Relationship Id="rId17" Type="http://schemas.openxmlformats.org/officeDocument/2006/relationships/image" Target="../media/image240.png"/><Relationship Id="rId2" Type="http://schemas.openxmlformats.org/officeDocument/2006/relationships/notesSlide" Target="../notesSlides/notesSlide17.xml"/><Relationship Id="rId16" Type="http://schemas.openxmlformats.org/officeDocument/2006/relationships/image" Target="../media/image230.png"/><Relationship Id="rId20" Type="http://schemas.openxmlformats.org/officeDocument/2006/relationships/image" Target="../media/image27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0.png"/><Relationship Id="rId11" Type="http://schemas.openxmlformats.org/officeDocument/2006/relationships/image" Target="../media/image32.png"/><Relationship Id="rId5" Type="http://schemas.openxmlformats.org/officeDocument/2006/relationships/image" Target="../media/image150.png"/><Relationship Id="rId15" Type="http://schemas.openxmlformats.org/officeDocument/2006/relationships/image" Target="../media/image2.png"/><Relationship Id="rId10" Type="http://schemas.openxmlformats.org/officeDocument/2006/relationships/image" Target="../media/image31.png"/><Relationship Id="rId19" Type="http://schemas.openxmlformats.org/officeDocument/2006/relationships/image" Target="../media/image260.png"/><Relationship Id="rId4" Type="http://schemas.openxmlformats.org/officeDocument/2006/relationships/image" Target="../media/image142.png"/><Relationship Id="rId9" Type="http://schemas.openxmlformats.org/officeDocument/2006/relationships/image" Target="../media/image30.png"/><Relationship Id="rId14" Type="http://schemas.openxmlformats.org/officeDocument/2006/relationships/image" Target="../media/image35.png"/><Relationship Id="rId22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34.png"/><Relationship Id="rId18" Type="http://schemas.openxmlformats.org/officeDocument/2006/relationships/image" Target="../media/image250.png"/><Relationship Id="rId3" Type="http://schemas.openxmlformats.org/officeDocument/2006/relationships/image" Target="../media/image132.png"/><Relationship Id="rId21" Type="http://schemas.openxmlformats.org/officeDocument/2006/relationships/image" Target="../media/image280.png"/><Relationship Id="rId7" Type="http://schemas.openxmlformats.org/officeDocument/2006/relationships/image" Target="../media/image17.png"/><Relationship Id="rId12" Type="http://schemas.openxmlformats.org/officeDocument/2006/relationships/image" Target="../media/image33.png"/><Relationship Id="rId17" Type="http://schemas.openxmlformats.org/officeDocument/2006/relationships/image" Target="../media/image240.png"/><Relationship Id="rId2" Type="http://schemas.openxmlformats.org/officeDocument/2006/relationships/notesSlide" Target="../notesSlides/notesSlide18.xml"/><Relationship Id="rId16" Type="http://schemas.openxmlformats.org/officeDocument/2006/relationships/image" Target="../media/image230.png"/><Relationship Id="rId20" Type="http://schemas.openxmlformats.org/officeDocument/2006/relationships/image" Target="../media/image27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0.png"/><Relationship Id="rId11" Type="http://schemas.openxmlformats.org/officeDocument/2006/relationships/image" Target="../media/image32.png"/><Relationship Id="rId5" Type="http://schemas.openxmlformats.org/officeDocument/2006/relationships/image" Target="../media/image150.png"/><Relationship Id="rId15" Type="http://schemas.openxmlformats.org/officeDocument/2006/relationships/image" Target="../media/image2.png"/><Relationship Id="rId10" Type="http://schemas.openxmlformats.org/officeDocument/2006/relationships/image" Target="../media/image31.png"/><Relationship Id="rId19" Type="http://schemas.openxmlformats.org/officeDocument/2006/relationships/image" Target="../media/image260.png"/><Relationship Id="rId4" Type="http://schemas.openxmlformats.org/officeDocument/2006/relationships/image" Target="../media/image142.png"/><Relationship Id="rId9" Type="http://schemas.openxmlformats.org/officeDocument/2006/relationships/image" Target="../media/image30.png"/><Relationship Id="rId14" Type="http://schemas.openxmlformats.org/officeDocument/2006/relationships/image" Target="../media/image35.png"/><Relationship Id="rId22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34.png"/><Relationship Id="rId18" Type="http://schemas.openxmlformats.org/officeDocument/2006/relationships/image" Target="../media/image250.png"/><Relationship Id="rId3" Type="http://schemas.openxmlformats.org/officeDocument/2006/relationships/image" Target="../media/image132.png"/><Relationship Id="rId21" Type="http://schemas.openxmlformats.org/officeDocument/2006/relationships/image" Target="../media/image280.png"/><Relationship Id="rId7" Type="http://schemas.openxmlformats.org/officeDocument/2006/relationships/image" Target="../media/image17.png"/><Relationship Id="rId12" Type="http://schemas.openxmlformats.org/officeDocument/2006/relationships/image" Target="../media/image33.png"/><Relationship Id="rId17" Type="http://schemas.openxmlformats.org/officeDocument/2006/relationships/image" Target="../media/image240.png"/><Relationship Id="rId2" Type="http://schemas.openxmlformats.org/officeDocument/2006/relationships/notesSlide" Target="../notesSlides/notesSlide19.xml"/><Relationship Id="rId16" Type="http://schemas.openxmlformats.org/officeDocument/2006/relationships/image" Target="../media/image230.png"/><Relationship Id="rId20" Type="http://schemas.openxmlformats.org/officeDocument/2006/relationships/image" Target="../media/image27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0.png"/><Relationship Id="rId11" Type="http://schemas.openxmlformats.org/officeDocument/2006/relationships/image" Target="../media/image32.png"/><Relationship Id="rId5" Type="http://schemas.openxmlformats.org/officeDocument/2006/relationships/image" Target="../media/image150.png"/><Relationship Id="rId15" Type="http://schemas.openxmlformats.org/officeDocument/2006/relationships/image" Target="../media/image2.png"/><Relationship Id="rId23" Type="http://schemas.openxmlformats.org/officeDocument/2006/relationships/image" Target="../media/image36.png"/><Relationship Id="rId10" Type="http://schemas.openxmlformats.org/officeDocument/2006/relationships/image" Target="../media/image31.png"/><Relationship Id="rId19" Type="http://schemas.openxmlformats.org/officeDocument/2006/relationships/image" Target="../media/image260.png"/><Relationship Id="rId4" Type="http://schemas.openxmlformats.org/officeDocument/2006/relationships/image" Target="../media/image142.png"/><Relationship Id="rId9" Type="http://schemas.openxmlformats.org/officeDocument/2006/relationships/image" Target="../media/image30.png"/><Relationship Id="rId14" Type="http://schemas.openxmlformats.org/officeDocument/2006/relationships/image" Target="../media/image35.png"/><Relationship Id="rId22" Type="http://schemas.openxmlformats.org/officeDocument/2006/relationships/image" Target="../media/image29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34.png"/><Relationship Id="rId18" Type="http://schemas.openxmlformats.org/officeDocument/2006/relationships/image" Target="../media/image250.png"/><Relationship Id="rId3" Type="http://schemas.openxmlformats.org/officeDocument/2006/relationships/image" Target="../media/image132.png"/><Relationship Id="rId21" Type="http://schemas.openxmlformats.org/officeDocument/2006/relationships/image" Target="../media/image280.png"/><Relationship Id="rId7" Type="http://schemas.openxmlformats.org/officeDocument/2006/relationships/image" Target="../media/image17.png"/><Relationship Id="rId12" Type="http://schemas.openxmlformats.org/officeDocument/2006/relationships/image" Target="../media/image33.png"/><Relationship Id="rId17" Type="http://schemas.openxmlformats.org/officeDocument/2006/relationships/image" Target="../media/image240.png"/><Relationship Id="rId2" Type="http://schemas.openxmlformats.org/officeDocument/2006/relationships/notesSlide" Target="../notesSlides/notesSlide20.xml"/><Relationship Id="rId16" Type="http://schemas.openxmlformats.org/officeDocument/2006/relationships/image" Target="../media/image23.png"/><Relationship Id="rId20" Type="http://schemas.openxmlformats.org/officeDocument/2006/relationships/image" Target="../media/image27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0.png"/><Relationship Id="rId11" Type="http://schemas.openxmlformats.org/officeDocument/2006/relationships/image" Target="../media/image32.png"/><Relationship Id="rId5" Type="http://schemas.openxmlformats.org/officeDocument/2006/relationships/image" Target="../media/image150.png"/><Relationship Id="rId15" Type="http://schemas.openxmlformats.org/officeDocument/2006/relationships/image" Target="../media/image2.png"/><Relationship Id="rId10" Type="http://schemas.openxmlformats.org/officeDocument/2006/relationships/image" Target="../media/image31.png"/><Relationship Id="rId19" Type="http://schemas.openxmlformats.org/officeDocument/2006/relationships/image" Target="../media/image260.png"/><Relationship Id="rId4" Type="http://schemas.openxmlformats.org/officeDocument/2006/relationships/image" Target="../media/image142.png"/><Relationship Id="rId9" Type="http://schemas.openxmlformats.org/officeDocument/2006/relationships/image" Target="../media/image30.png"/><Relationship Id="rId14" Type="http://schemas.openxmlformats.org/officeDocument/2006/relationships/image" Target="../media/image35.png"/><Relationship Id="rId22" Type="http://schemas.openxmlformats.org/officeDocument/2006/relationships/image" Target="../media/image29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0.png"/><Relationship Id="rId3" Type="http://schemas.openxmlformats.org/officeDocument/2006/relationships/image" Target="../media/image132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0.png"/><Relationship Id="rId5" Type="http://schemas.openxmlformats.org/officeDocument/2006/relationships/image" Target="../media/image150.png"/><Relationship Id="rId10" Type="http://schemas.openxmlformats.org/officeDocument/2006/relationships/image" Target="../media/image2.png"/><Relationship Id="rId4" Type="http://schemas.openxmlformats.org/officeDocument/2006/relationships/image" Target="../media/image360.png"/><Relationship Id="rId9" Type="http://schemas.openxmlformats.org/officeDocument/2006/relationships/image" Target="../media/image38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0.png"/><Relationship Id="rId13" Type="http://schemas.openxmlformats.org/officeDocument/2006/relationships/image" Target="../media/image42.png"/><Relationship Id="rId18" Type="http://schemas.openxmlformats.org/officeDocument/2006/relationships/image" Target="../media/image47.png"/><Relationship Id="rId3" Type="http://schemas.openxmlformats.org/officeDocument/2006/relationships/image" Target="../media/image132.png"/><Relationship Id="rId21" Type="http://schemas.openxmlformats.org/officeDocument/2006/relationships/image" Target="../media/image46.png"/><Relationship Id="rId7" Type="http://schemas.openxmlformats.org/officeDocument/2006/relationships/image" Target="../media/image37.png"/><Relationship Id="rId12" Type="http://schemas.openxmlformats.org/officeDocument/2006/relationships/image" Target="../media/image41.png"/><Relationship Id="rId2" Type="http://schemas.openxmlformats.org/officeDocument/2006/relationships/notesSlide" Target="../notesSlides/notesSlide22.xml"/><Relationship Id="rId16" Type="http://schemas.openxmlformats.org/officeDocument/2006/relationships/image" Target="../media/image45.png"/><Relationship Id="rId20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0.png"/><Relationship Id="rId11" Type="http://schemas.openxmlformats.org/officeDocument/2006/relationships/image" Target="../media/image40.png"/><Relationship Id="rId5" Type="http://schemas.openxmlformats.org/officeDocument/2006/relationships/image" Target="../media/image150.png"/><Relationship Id="rId15" Type="http://schemas.openxmlformats.org/officeDocument/2006/relationships/image" Target="../media/image44.png"/><Relationship Id="rId10" Type="http://schemas.openxmlformats.org/officeDocument/2006/relationships/image" Target="../media/image39.png"/><Relationship Id="rId19" Type="http://schemas.openxmlformats.org/officeDocument/2006/relationships/image" Target="../media/image43.png"/><Relationship Id="rId4" Type="http://schemas.openxmlformats.org/officeDocument/2006/relationships/image" Target="../media/image360.png"/><Relationship Id="rId9" Type="http://schemas.openxmlformats.org/officeDocument/2006/relationships/image" Target="../media/image2.png"/><Relationship Id="rId22" Type="http://schemas.openxmlformats.org/officeDocument/2006/relationships/image" Target="../media/image48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0.png"/><Relationship Id="rId13" Type="http://schemas.openxmlformats.org/officeDocument/2006/relationships/image" Target="../media/image42.png"/><Relationship Id="rId18" Type="http://schemas.openxmlformats.org/officeDocument/2006/relationships/image" Target="../media/image47.png"/><Relationship Id="rId26" Type="http://schemas.openxmlformats.org/officeDocument/2006/relationships/image" Target="../media/image46.png"/><Relationship Id="rId3" Type="http://schemas.openxmlformats.org/officeDocument/2006/relationships/image" Target="../media/image132.png"/><Relationship Id="rId21" Type="http://schemas.openxmlformats.org/officeDocument/2006/relationships/image" Target="../media/image51.png"/><Relationship Id="rId7" Type="http://schemas.openxmlformats.org/officeDocument/2006/relationships/image" Target="../media/image37.png"/><Relationship Id="rId12" Type="http://schemas.openxmlformats.org/officeDocument/2006/relationships/image" Target="../media/image41.png"/><Relationship Id="rId25" Type="http://schemas.openxmlformats.org/officeDocument/2006/relationships/image" Target="../media/image43.png"/><Relationship Id="rId2" Type="http://schemas.openxmlformats.org/officeDocument/2006/relationships/notesSlide" Target="../notesSlides/notesSlide23.xml"/><Relationship Id="rId16" Type="http://schemas.openxmlformats.org/officeDocument/2006/relationships/image" Target="../media/image45.png"/><Relationship Id="rId20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0.png"/><Relationship Id="rId24" Type="http://schemas.openxmlformats.org/officeDocument/2006/relationships/image" Target="../media/image40.png"/><Relationship Id="rId5" Type="http://schemas.openxmlformats.org/officeDocument/2006/relationships/image" Target="../media/image150.png"/><Relationship Id="rId15" Type="http://schemas.openxmlformats.org/officeDocument/2006/relationships/image" Target="../media/image44.png"/><Relationship Id="rId23" Type="http://schemas.openxmlformats.org/officeDocument/2006/relationships/image" Target="../media/image49.png"/><Relationship Id="rId10" Type="http://schemas.openxmlformats.org/officeDocument/2006/relationships/image" Target="../media/image39.png"/><Relationship Id="rId4" Type="http://schemas.openxmlformats.org/officeDocument/2006/relationships/image" Target="../media/image360.png"/><Relationship Id="rId9" Type="http://schemas.openxmlformats.org/officeDocument/2006/relationships/image" Target="../media/image2.png"/><Relationship Id="rId22" Type="http://schemas.openxmlformats.org/officeDocument/2006/relationships/image" Target="../media/image52.png"/><Relationship Id="rId27" Type="http://schemas.openxmlformats.org/officeDocument/2006/relationships/image" Target="../media/image48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0.png"/><Relationship Id="rId13" Type="http://schemas.openxmlformats.org/officeDocument/2006/relationships/image" Target="../media/image42.png"/><Relationship Id="rId18" Type="http://schemas.openxmlformats.org/officeDocument/2006/relationships/image" Target="../media/image47.png"/><Relationship Id="rId26" Type="http://schemas.openxmlformats.org/officeDocument/2006/relationships/image" Target="../media/image50.png"/><Relationship Id="rId3" Type="http://schemas.openxmlformats.org/officeDocument/2006/relationships/image" Target="../media/image132.png"/><Relationship Id="rId21" Type="http://schemas.openxmlformats.org/officeDocument/2006/relationships/image" Target="../media/image55.png"/><Relationship Id="rId7" Type="http://schemas.openxmlformats.org/officeDocument/2006/relationships/image" Target="../media/image37.png"/><Relationship Id="rId12" Type="http://schemas.openxmlformats.org/officeDocument/2006/relationships/image" Target="../media/image41.png"/><Relationship Id="rId25" Type="http://schemas.openxmlformats.org/officeDocument/2006/relationships/image" Target="../media/image480.png"/><Relationship Id="rId33" Type="http://schemas.openxmlformats.org/officeDocument/2006/relationships/image" Target="../media/image46.png"/><Relationship Id="rId2" Type="http://schemas.openxmlformats.org/officeDocument/2006/relationships/notesSlide" Target="../notesSlides/notesSlide24.xml"/><Relationship Id="rId16" Type="http://schemas.openxmlformats.org/officeDocument/2006/relationships/image" Target="../media/image45.png"/><Relationship Id="rId20" Type="http://schemas.openxmlformats.org/officeDocument/2006/relationships/image" Target="../media/image54.png"/><Relationship Id="rId29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0.png"/><Relationship Id="rId24" Type="http://schemas.openxmlformats.org/officeDocument/2006/relationships/image" Target="../media/image58.png"/><Relationship Id="rId32" Type="http://schemas.openxmlformats.org/officeDocument/2006/relationships/image" Target="../media/image43.png"/><Relationship Id="rId5" Type="http://schemas.openxmlformats.org/officeDocument/2006/relationships/image" Target="../media/image150.png"/><Relationship Id="rId15" Type="http://schemas.openxmlformats.org/officeDocument/2006/relationships/image" Target="../media/image44.png"/><Relationship Id="rId23" Type="http://schemas.openxmlformats.org/officeDocument/2006/relationships/image" Target="../media/image57.png"/><Relationship Id="rId28" Type="http://schemas.openxmlformats.org/officeDocument/2006/relationships/image" Target="../media/image52.png"/><Relationship Id="rId10" Type="http://schemas.openxmlformats.org/officeDocument/2006/relationships/image" Target="../media/image39.png"/><Relationship Id="rId19" Type="http://schemas.openxmlformats.org/officeDocument/2006/relationships/image" Target="../media/image53.png"/><Relationship Id="rId31" Type="http://schemas.openxmlformats.org/officeDocument/2006/relationships/image" Target="../media/image40.png"/><Relationship Id="rId4" Type="http://schemas.openxmlformats.org/officeDocument/2006/relationships/image" Target="../media/image360.png"/><Relationship Id="rId9" Type="http://schemas.openxmlformats.org/officeDocument/2006/relationships/image" Target="../media/image2.png"/><Relationship Id="rId22" Type="http://schemas.openxmlformats.org/officeDocument/2006/relationships/image" Target="../media/image56.png"/><Relationship Id="rId27" Type="http://schemas.openxmlformats.org/officeDocument/2006/relationships/image" Target="../media/image51.png"/><Relationship Id="rId30" Type="http://schemas.openxmlformats.org/officeDocument/2006/relationships/image" Target="../media/image59.png"/></Relationships>
</file>

<file path=ppt/slides/_rels/slide2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2.png"/><Relationship Id="rId18" Type="http://schemas.openxmlformats.org/officeDocument/2006/relationships/image" Target="../media/image47.png"/><Relationship Id="rId26" Type="http://schemas.openxmlformats.org/officeDocument/2006/relationships/image" Target="../media/image50.png"/><Relationship Id="rId39" Type="http://schemas.openxmlformats.org/officeDocument/2006/relationships/image" Target="../media/image70.png"/><Relationship Id="rId21" Type="http://schemas.openxmlformats.org/officeDocument/2006/relationships/image" Target="../media/image55.png"/><Relationship Id="rId34" Type="http://schemas.openxmlformats.org/officeDocument/2006/relationships/image" Target="../media/image65.png"/><Relationship Id="rId42" Type="http://schemas.openxmlformats.org/officeDocument/2006/relationships/image" Target="../media/image71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25.xml"/><Relationship Id="rId16" Type="http://schemas.openxmlformats.org/officeDocument/2006/relationships/image" Target="../media/image45.png"/><Relationship Id="rId20" Type="http://schemas.openxmlformats.org/officeDocument/2006/relationships/image" Target="../media/image54.png"/><Relationship Id="rId29" Type="http://schemas.openxmlformats.org/officeDocument/2006/relationships/image" Target="../media/image60.png"/><Relationship Id="rId41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0.png"/><Relationship Id="rId24" Type="http://schemas.openxmlformats.org/officeDocument/2006/relationships/image" Target="../media/image58.png"/><Relationship Id="rId32" Type="http://schemas.openxmlformats.org/officeDocument/2006/relationships/image" Target="../media/image63.png"/><Relationship Id="rId37" Type="http://schemas.openxmlformats.org/officeDocument/2006/relationships/image" Target="../media/image68.png"/><Relationship Id="rId40" Type="http://schemas.openxmlformats.org/officeDocument/2006/relationships/image" Target="../media/image49.png"/><Relationship Id="rId45" Type="http://schemas.openxmlformats.org/officeDocument/2006/relationships/image" Target="../media/image46.png"/><Relationship Id="rId5" Type="http://schemas.openxmlformats.org/officeDocument/2006/relationships/image" Target="../media/image150.png"/><Relationship Id="rId15" Type="http://schemas.openxmlformats.org/officeDocument/2006/relationships/image" Target="../media/image44.png"/><Relationship Id="rId23" Type="http://schemas.openxmlformats.org/officeDocument/2006/relationships/image" Target="../media/image57.png"/><Relationship Id="rId28" Type="http://schemas.openxmlformats.org/officeDocument/2006/relationships/image" Target="../media/image52.png"/><Relationship Id="rId36" Type="http://schemas.openxmlformats.org/officeDocument/2006/relationships/image" Target="../media/image67.png"/><Relationship Id="rId10" Type="http://schemas.openxmlformats.org/officeDocument/2006/relationships/image" Target="../media/image39.png"/><Relationship Id="rId19" Type="http://schemas.openxmlformats.org/officeDocument/2006/relationships/image" Target="../media/image53.png"/><Relationship Id="rId31" Type="http://schemas.openxmlformats.org/officeDocument/2006/relationships/image" Target="../media/image62.png"/><Relationship Id="rId44" Type="http://schemas.openxmlformats.org/officeDocument/2006/relationships/image" Target="../media/image43.png"/><Relationship Id="rId4" Type="http://schemas.openxmlformats.org/officeDocument/2006/relationships/image" Target="../media/image360.png"/><Relationship Id="rId9" Type="http://schemas.openxmlformats.org/officeDocument/2006/relationships/image" Target="../media/image2.png"/><Relationship Id="rId22" Type="http://schemas.openxmlformats.org/officeDocument/2006/relationships/image" Target="../media/image56.png"/><Relationship Id="rId27" Type="http://schemas.openxmlformats.org/officeDocument/2006/relationships/image" Target="../media/image51.png"/><Relationship Id="rId30" Type="http://schemas.openxmlformats.org/officeDocument/2006/relationships/image" Target="../media/image61.png"/><Relationship Id="rId35" Type="http://schemas.openxmlformats.org/officeDocument/2006/relationships/image" Target="../media/image66.png"/><Relationship Id="rId43" Type="http://schemas.openxmlformats.org/officeDocument/2006/relationships/image" Target="../media/image40.png"/><Relationship Id="rId8" Type="http://schemas.openxmlformats.org/officeDocument/2006/relationships/image" Target="../media/image180.png"/><Relationship Id="rId3" Type="http://schemas.openxmlformats.org/officeDocument/2006/relationships/image" Target="../media/image132.png"/><Relationship Id="rId12" Type="http://schemas.openxmlformats.org/officeDocument/2006/relationships/image" Target="../media/image41.png"/><Relationship Id="rId33" Type="http://schemas.openxmlformats.org/officeDocument/2006/relationships/image" Target="../media/image64.png"/><Relationship Id="rId38" Type="http://schemas.openxmlformats.org/officeDocument/2006/relationships/image" Target="../media/image69.png"/><Relationship Id="rId46" Type="http://schemas.openxmlformats.org/officeDocument/2006/relationships/image" Target="../media/image48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0.png"/><Relationship Id="rId3" Type="http://schemas.openxmlformats.org/officeDocument/2006/relationships/image" Target="../media/image132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0.png"/><Relationship Id="rId5" Type="http://schemas.openxmlformats.org/officeDocument/2006/relationships/image" Target="../media/image150.png"/><Relationship Id="rId10" Type="http://schemas.openxmlformats.org/officeDocument/2006/relationships/image" Target="../media/image72.png"/><Relationship Id="rId4" Type="http://schemas.openxmlformats.org/officeDocument/2006/relationships/image" Target="../media/image360.png"/><Relationship Id="rId9" Type="http://schemas.openxmlformats.org/officeDocument/2006/relationships/image" Target="../media/image2.png"/></Relationships>
</file>

<file path=ppt/slides/_rels/slide2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2.png"/><Relationship Id="rId18" Type="http://schemas.openxmlformats.org/officeDocument/2006/relationships/image" Target="../media/image47.png"/><Relationship Id="rId26" Type="http://schemas.openxmlformats.org/officeDocument/2006/relationships/image" Target="../media/image50.png"/><Relationship Id="rId39" Type="http://schemas.openxmlformats.org/officeDocument/2006/relationships/image" Target="../media/image70.png"/><Relationship Id="rId21" Type="http://schemas.openxmlformats.org/officeDocument/2006/relationships/image" Target="../media/image55.png"/><Relationship Id="rId34" Type="http://schemas.openxmlformats.org/officeDocument/2006/relationships/image" Target="../media/image65.png"/><Relationship Id="rId42" Type="http://schemas.openxmlformats.org/officeDocument/2006/relationships/image" Target="../media/image71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27.xml"/><Relationship Id="rId16" Type="http://schemas.openxmlformats.org/officeDocument/2006/relationships/image" Target="../media/image45.png"/><Relationship Id="rId20" Type="http://schemas.openxmlformats.org/officeDocument/2006/relationships/image" Target="../media/image54.png"/><Relationship Id="rId29" Type="http://schemas.openxmlformats.org/officeDocument/2006/relationships/image" Target="../media/image60.png"/><Relationship Id="rId41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0.png"/><Relationship Id="rId11" Type="http://schemas.openxmlformats.org/officeDocument/2006/relationships/image" Target="../media/image400.png"/><Relationship Id="rId24" Type="http://schemas.openxmlformats.org/officeDocument/2006/relationships/image" Target="../media/image58.png"/><Relationship Id="rId32" Type="http://schemas.openxmlformats.org/officeDocument/2006/relationships/image" Target="../media/image63.png"/><Relationship Id="rId37" Type="http://schemas.openxmlformats.org/officeDocument/2006/relationships/image" Target="../media/image68.png"/><Relationship Id="rId40" Type="http://schemas.openxmlformats.org/officeDocument/2006/relationships/image" Target="../media/image49.png"/><Relationship Id="rId5" Type="http://schemas.openxmlformats.org/officeDocument/2006/relationships/image" Target="../media/image150.png"/><Relationship Id="rId15" Type="http://schemas.openxmlformats.org/officeDocument/2006/relationships/image" Target="../media/image44.png"/><Relationship Id="rId23" Type="http://schemas.openxmlformats.org/officeDocument/2006/relationships/image" Target="../media/image57.png"/><Relationship Id="rId28" Type="http://schemas.openxmlformats.org/officeDocument/2006/relationships/image" Target="../media/image52.png"/><Relationship Id="rId36" Type="http://schemas.openxmlformats.org/officeDocument/2006/relationships/image" Target="../media/image67.png"/><Relationship Id="rId10" Type="http://schemas.openxmlformats.org/officeDocument/2006/relationships/image" Target="../media/image39.png"/><Relationship Id="rId19" Type="http://schemas.openxmlformats.org/officeDocument/2006/relationships/image" Target="../media/image53.png"/><Relationship Id="rId31" Type="http://schemas.openxmlformats.org/officeDocument/2006/relationships/image" Target="../media/image62.png"/><Relationship Id="rId4" Type="http://schemas.openxmlformats.org/officeDocument/2006/relationships/image" Target="../media/image360.png"/><Relationship Id="rId9" Type="http://schemas.openxmlformats.org/officeDocument/2006/relationships/image" Target="../media/image2.png"/><Relationship Id="rId14" Type="http://schemas.openxmlformats.org/officeDocument/2006/relationships/image" Target="../media/image430.png"/><Relationship Id="rId22" Type="http://schemas.openxmlformats.org/officeDocument/2006/relationships/image" Target="../media/image56.png"/><Relationship Id="rId27" Type="http://schemas.openxmlformats.org/officeDocument/2006/relationships/image" Target="../media/image51.png"/><Relationship Id="rId30" Type="http://schemas.openxmlformats.org/officeDocument/2006/relationships/image" Target="../media/image61.png"/><Relationship Id="rId35" Type="http://schemas.openxmlformats.org/officeDocument/2006/relationships/image" Target="../media/image66.png"/><Relationship Id="rId8" Type="http://schemas.openxmlformats.org/officeDocument/2006/relationships/image" Target="../media/image180.png"/><Relationship Id="rId3" Type="http://schemas.openxmlformats.org/officeDocument/2006/relationships/image" Target="../media/image132.png"/><Relationship Id="rId12" Type="http://schemas.openxmlformats.org/officeDocument/2006/relationships/image" Target="../media/image41.png"/><Relationship Id="rId17" Type="http://schemas.openxmlformats.org/officeDocument/2006/relationships/image" Target="../media/image460.png"/><Relationship Id="rId33" Type="http://schemas.openxmlformats.org/officeDocument/2006/relationships/image" Target="../media/image64.png"/><Relationship Id="rId38" Type="http://schemas.openxmlformats.org/officeDocument/2006/relationships/image" Target="../media/image69.png"/></Relationships>
</file>

<file path=ppt/slides/_rels/slide3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80.png"/><Relationship Id="rId18" Type="http://schemas.openxmlformats.org/officeDocument/2006/relationships/image" Target="../media/image87.png"/><Relationship Id="rId26" Type="http://schemas.openxmlformats.org/officeDocument/2006/relationships/image" Target="../media/image95.png"/><Relationship Id="rId39" Type="http://schemas.openxmlformats.org/officeDocument/2006/relationships/image" Target="../media/image108.png"/><Relationship Id="rId21" Type="http://schemas.openxmlformats.org/officeDocument/2006/relationships/image" Target="../media/image90.png"/><Relationship Id="rId34" Type="http://schemas.openxmlformats.org/officeDocument/2006/relationships/image" Target="../media/image103.png"/><Relationship Id="rId42" Type="http://schemas.openxmlformats.org/officeDocument/2006/relationships/image" Target="../media/image104.png"/><Relationship Id="rId47" Type="http://schemas.openxmlformats.org/officeDocument/2006/relationships/image" Target="../media/image116.png"/><Relationship Id="rId50" Type="http://schemas.openxmlformats.org/officeDocument/2006/relationships/image" Target="../media/image119.png"/><Relationship Id="rId7" Type="http://schemas.openxmlformats.org/officeDocument/2006/relationships/image" Target="../media/image74.png"/><Relationship Id="rId2" Type="http://schemas.openxmlformats.org/officeDocument/2006/relationships/notesSlide" Target="../notesSlides/notesSlide28.xml"/><Relationship Id="rId16" Type="http://schemas.openxmlformats.org/officeDocument/2006/relationships/image" Target="../media/image85.png"/><Relationship Id="rId29" Type="http://schemas.openxmlformats.org/officeDocument/2006/relationships/image" Target="../media/image94.png"/><Relationship Id="rId11" Type="http://schemas.openxmlformats.org/officeDocument/2006/relationships/image" Target="../media/image78.png"/><Relationship Id="rId24" Type="http://schemas.openxmlformats.org/officeDocument/2006/relationships/image" Target="../media/image93.png"/><Relationship Id="rId32" Type="http://schemas.openxmlformats.org/officeDocument/2006/relationships/image" Target="../media/image101.png"/><Relationship Id="rId37" Type="http://schemas.openxmlformats.org/officeDocument/2006/relationships/image" Target="../media/image106.png"/><Relationship Id="rId40" Type="http://schemas.openxmlformats.org/officeDocument/2006/relationships/image" Target="../media/image102.png"/><Relationship Id="rId45" Type="http://schemas.openxmlformats.org/officeDocument/2006/relationships/image" Target="../media/image114.png"/><Relationship Id="rId5" Type="http://schemas.openxmlformats.org/officeDocument/2006/relationships/image" Target="../media/image730.png"/><Relationship Id="rId15" Type="http://schemas.openxmlformats.org/officeDocument/2006/relationships/image" Target="../media/image82.png"/><Relationship Id="rId23" Type="http://schemas.openxmlformats.org/officeDocument/2006/relationships/image" Target="../media/image92.png"/><Relationship Id="rId28" Type="http://schemas.openxmlformats.org/officeDocument/2006/relationships/image" Target="../media/image97.png"/><Relationship Id="rId36" Type="http://schemas.openxmlformats.org/officeDocument/2006/relationships/image" Target="../media/image105.png"/><Relationship Id="rId49" Type="http://schemas.openxmlformats.org/officeDocument/2006/relationships/image" Target="../media/image118.png"/><Relationship Id="rId10" Type="http://schemas.openxmlformats.org/officeDocument/2006/relationships/image" Target="../media/image79.png"/><Relationship Id="rId19" Type="http://schemas.openxmlformats.org/officeDocument/2006/relationships/image" Target="../media/image88.png"/><Relationship Id="rId31" Type="http://schemas.openxmlformats.org/officeDocument/2006/relationships/image" Target="../media/image96.png"/><Relationship Id="rId44" Type="http://schemas.openxmlformats.org/officeDocument/2006/relationships/image" Target="../media/image109.png"/><Relationship Id="rId52" Type="http://schemas.openxmlformats.org/officeDocument/2006/relationships/image" Target="../media/image117.png"/><Relationship Id="rId4" Type="http://schemas.openxmlformats.org/officeDocument/2006/relationships/image" Target="../media/image2.png"/><Relationship Id="rId9" Type="http://schemas.openxmlformats.org/officeDocument/2006/relationships/image" Target="../media/image76.png"/><Relationship Id="rId14" Type="http://schemas.openxmlformats.org/officeDocument/2006/relationships/image" Target="../media/image83.png"/><Relationship Id="rId22" Type="http://schemas.openxmlformats.org/officeDocument/2006/relationships/image" Target="../media/image91.png"/><Relationship Id="rId27" Type="http://schemas.openxmlformats.org/officeDocument/2006/relationships/image" Target="../media/image84.png"/><Relationship Id="rId30" Type="http://schemas.openxmlformats.org/officeDocument/2006/relationships/image" Target="../media/image99.png"/><Relationship Id="rId35" Type="http://schemas.openxmlformats.org/officeDocument/2006/relationships/image" Target="../media/image100.png"/><Relationship Id="rId43" Type="http://schemas.openxmlformats.org/officeDocument/2006/relationships/image" Target="../media/image112.png"/><Relationship Id="rId48" Type="http://schemas.openxmlformats.org/officeDocument/2006/relationships/image" Target="../media/image113.png"/><Relationship Id="rId8" Type="http://schemas.openxmlformats.org/officeDocument/2006/relationships/image" Target="../media/image77.png"/><Relationship Id="rId51" Type="http://schemas.openxmlformats.org/officeDocument/2006/relationships/image" Target="../media/image115.png"/><Relationship Id="rId3" Type="http://schemas.openxmlformats.org/officeDocument/2006/relationships/image" Target="../media/image73.png"/><Relationship Id="rId12" Type="http://schemas.openxmlformats.org/officeDocument/2006/relationships/image" Target="../media/image81.png"/><Relationship Id="rId17" Type="http://schemas.openxmlformats.org/officeDocument/2006/relationships/image" Target="../media/image86.png"/><Relationship Id="rId33" Type="http://schemas.openxmlformats.org/officeDocument/2006/relationships/image" Target="../media/image98.png"/><Relationship Id="rId38" Type="http://schemas.openxmlformats.org/officeDocument/2006/relationships/image" Target="../media/image107.png"/><Relationship Id="rId46" Type="http://schemas.openxmlformats.org/officeDocument/2006/relationships/image" Target="../media/image111.png"/><Relationship Id="rId20" Type="http://schemas.openxmlformats.org/officeDocument/2006/relationships/image" Target="../media/image89.png"/><Relationship Id="rId41" Type="http://schemas.openxmlformats.org/officeDocument/2006/relationships/image" Target="../media/image1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9" Type="http://schemas.openxmlformats.org/officeDocument/2006/relationships/image" Target="../media/image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0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5.png"/><Relationship Id="rId4" Type="http://schemas.openxmlformats.org/officeDocument/2006/relationships/image" Target="../media/image12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40.png"/><Relationship Id="rId5" Type="http://schemas.openxmlformats.org/officeDocument/2006/relationships/image" Target="../media/image127.png"/><Relationship Id="rId4" Type="http://schemas.openxmlformats.org/officeDocument/2006/relationships/image" Target="../media/image126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mailto:lah@cryptopro.ru" TargetMode="External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4.png"/><Relationship Id="rId13" Type="http://schemas.openxmlformats.org/officeDocument/2006/relationships/image" Target="../media/image2.png"/><Relationship Id="rId3" Type="http://schemas.openxmlformats.org/officeDocument/2006/relationships/image" Target="../media/image128.png"/><Relationship Id="rId7" Type="http://schemas.openxmlformats.org/officeDocument/2006/relationships/image" Target="../media/image133.png"/><Relationship Id="rId12" Type="http://schemas.openxmlformats.org/officeDocument/2006/relationships/image" Target="../media/image138.png"/><Relationship Id="rId2" Type="http://schemas.openxmlformats.org/officeDocument/2006/relationships/image" Target="../media/image127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1.png"/><Relationship Id="rId11" Type="http://schemas.openxmlformats.org/officeDocument/2006/relationships/image" Target="../media/image137.png"/><Relationship Id="rId5" Type="http://schemas.openxmlformats.org/officeDocument/2006/relationships/image" Target="../media/image130.png"/><Relationship Id="rId10" Type="http://schemas.openxmlformats.org/officeDocument/2006/relationships/image" Target="../media/image136.png"/><Relationship Id="rId4" Type="http://schemas.openxmlformats.org/officeDocument/2006/relationships/image" Target="../media/image129.png"/><Relationship Id="rId9" Type="http://schemas.openxmlformats.org/officeDocument/2006/relationships/image" Target="../media/image135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4.png"/><Relationship Id="rId13" Type="http://schemas.openxmlformats.org/officeDocument/2006/relationships/image" Target="../media/image2.png"/><Relationship Id="rId3" Type="http://schemas.openxmlformats.org/officeDocument/2006/relationships/image" Target="../media/image128.png"/><Relationship Id="rId7" Type="http://schemas.openxmlformats.org/officeDocument/2006/relationships/image" Target="../media/image133.png"/><Relationship Id="rId12" Type="http://schemas.openxmlformats.org/officeDocument/2006/relationships/image" Target="../media/image138.png"/><Relationship Id="rId2" Type="http://schemas.openxmlformats.org/officeDocument/2006/relationships/image" Target="../media/image127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1.png"/><Relationship Id="rId11" Type="http://schemas.openxmlformats.org/officeDocument/2006/relationships/image" Target="../media/image137.png"/><Relationship Id="rId5" Type="http://schemas.openxmlformats.org/officeDocument/2006/relationships/image" Target="../media/image130.png"/><Relationship Id="rId10" Type="http://schemas.openxmlformats.org/officeDocument/2006/relationships/image" Target="../media/image136.png"/><Relationship Id="rId4" Type="http://schemas.openxmlformats.org/officeDocument/2006/relationships/image" Target="../media/image129.png"/><Relationship Id="rId9" Type="http://schemas.openxmlformats.org/officeDocument/2006/relationships/image" Target="../media/image135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6.png"/><Relationship Id="rId3" Type="http://schemas.openxmlformats.org/officeDocument/2006/relationships/image" Target="../media/image139.png"/><Relationship Id="rId7" Type="http://schemas.openxmlformats.org/officeDocument/2006/relationships/image" Target="../media/image145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4.png"/><Relationship Id="rId5" Type="http://schemas.openxmlformats.org/officeDocument/2006/relationships/image" Target="../media/image143.png"/><Relationship Id="rId4" Type="http://schemas.openxmlformats.org/officeDocument/2006/relationships/image" Target="../media/image140.png"/><Relationship Id="rId9" Type="http://schemas.openxmlformats.org/officeDocument/2006/relationships/image" Target="../media/image2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8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42A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808818"/>
            <a:ext cx="12192000" cy="3048809"/>
          </a:xfrm>
          <a:solidFill>
            <a:srgbClr val="FF1635"/>
          </a:solidFill>
        </p:spPr>
        <p:txBody>
          <a:bodyPr vert="horz" lIns="0" tIns="0" rIns="0" bIns="0" rtlCol="0" anchor="ctr" anchorCtr="0">
            <a:normAutofit/>
          </a:bodyPr>
          <a:lstStyle/>
          <a:p>
            <a:pPr>
              <a:lnSpc>
                <a:spcPct val="130000"/>
              </a:lnSpc>
            </a:pPr>
            <a:r>
              <a:rPr lang="en-US" sz="4000" b="1" dirty="0" err="1">
                <a:solidFill>
                  <a:schemeClr val="bg1"/>
                </a:solidFill>
                <a:latin typeface="+mn-lt"/>
              </a:rPr>
              <a:t>sMGM</a:t>
            </a:r>
            <a:r>
              <a:rPr lang="en-US" sz="4000" b="1" dirty="0">
                <a:solidFill>
                  <a:schemeClr val="bg1"/>
                </a:solidFill>
                <a:latin typeface="+mn-lt"/>
              </a:rPr>
              <a:t>:</a:t>
            </a:r>
            <a:r>
              <a:rPr lang="en-US" sz="40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+mn-lt"/>
              </a:rPr>
              <a:t>parameterizable</a:t>
            </a:r>
            <a:r>
              <a:rPr lang="en-US" sz="4000" dirty="0">
                <a:solidFill>
                  <a:schemeClr val="bg1"/>
                </a:solidFill>
                <a:latin typeface="+mn-lt"/>
              </a:rPr>
              <a:t> AEAD-mode</a:t>
            </a:r>
            <a:endParaRPr lang="en-US" sz="36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59013" y="4073939"/>
            <a:ext cx="8673981" cy="933986"/>
          </a:xfrm>
        </p:spPr>
        <p:txBody>
          <a:bodyPr vert="horz" lIns="0" tIns="0" rIns="0" bIns="0" rtlCol="0">
            <a:no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Bozhko A.</a:t>
            </a:r>
            <a:r>
              <a:rPr lang="en-US" sz="2000" dirty="0">
                <a:solidFill>
                  <a:schemeClr val="bg1"/>
                </a:solidFill>
              </a:rPr>
              <a:t>, </a:t>
            </a:r>
            <a:r>
              <a:rPr lang="en-US" sz="2000" dirty="0" err="1">
                <a:solidFill>
                  <a:schemeClr val="bg1"/>
                </a:solidFill>
                <a:latin typeface="+mj-lt"/>
              </a:rPr>
              <a:t>Akhmetzyanova</a:t>
            </a:r>
            <a:r>
              <a:rPr lang="en-US" sz="2000" dirty="0">
                <a:solidFill>
                  <a:schemeClr val="bg1"/>
                </a:solidFill>
                <a:latin typeface="+mj-lt"/>
              </a:rPr>
              <a:t> L</a:t>
            </a:r>
            <a:r>
              <a:rPr lang="ru-RU" sz="2000" dirty="0">
                <a:solidFill>
                  <a:schemeClr val="bg1"/>
                </a:solidFill>
                <a:latin typeface="+mj-lt"/>
              </a:rPr>
              <a:t>.,</a:t>
            </a:r>
            <a:r>
              <a:rPr lang="en-US" sz="2000" dirty="0">
                <a:solidFill>
                  <a:schemeClr val="bg1"/>
                </a:solidFill>
                <a:latin typeface="+mj-lt"/>
              </a:rPr>
              <a:t> Alekseev E., Babueva A., </a:t>
            </a:r>
            <a:r>
              <a:rPr lang="en-US" sz="2000" dirty="0" err="1">
                <a:solidFill>
                  <a:schemeClr val="bg1"/>
                </a:solidFill>
                <a:latin typeface="+mj-lt"/>
              </a:rPr>
              <a:t>Smyshlyaev</a:t>
            </a:r>
            <a:r>
              <a:rPr lang="ru-RU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2000" dirty="0">
                <a:solidFill>
                  <a:schemeClr val="bg1"/>
                </a:solidFill>
                <a:latin typeface="+mj-lt"/>
              </a:rPr>
              <a:t>S.</a:t>
            </a:r>
            <a:endParaRPr lang="ru-RU" sz="2000" dirty="0">
              <a:solidFill>
                <a:schemeClr val="bg1"/>
              </a:solidFill>
              <a:latin typeface="+mj-lt"/>
            </a:endParaRPr>
          </a:p>
          <a:p>
            <a:r>
              <a:rPr lang="en-US" sz="1800" dirty="0" err="1">
                <a:solidFill>
                  <a:schemeClr val="bg1"/>
                </a:solidFill>
                <a:latin typeface="+mj-lt"/>
              </a:rPr>
              <a:t>CryptoPro</a:t>
            </a:r>
            <a:r>
              <a:rPr lang="en-US" sz="1800" dirty="0">
                <a:solidFill>
                  <a:schemeClr val="bg1"/>
                </a:solidFill>
                <a:latin typeface="+mj-lt"/>
              </a:rPr>
              <a:t> LLC</a:t>
            </a:r>
            <a:endParaRPr lang="ru-RU" sz="1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9" name="Подзаголовок 2"/>
          <p:cNvSpPr txBox="1">
            <a:spLocks/>
          </p:cNvSpPr>
          <p:nvPr/>
        </p:nvSpPr>
        <p:spPr>
          <a:xfrm>
            <a:off x="10200623" y="6384244"/>
            <a:ext cx="1757063" cy="39226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>
                <a:solidFill>
                  <a:schemeClr val="bg1"/>
                </a:solidFill>
                <a:latin typeface="+mj-lt"/>
              </a:rPr>
              <a:t>CTCrypt’20</a:t>
            </a:r>
            <a:r>
              <a:rPr lang="ru-RU" dirty="0">
                <a:solidFill>
                  <a:schemeClr val="bg1"/>
                </a:solidFill>
                <a:latin typeface="+mj-lt"/>
              </a:rPr>
              <a:t>22</a:t>
            </a:r>
            <a:endParaRPr lang="ru-RU" sz="18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943" y="5753102"/>
            <a:ext cx="1785489" cy="1262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4077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9206053" y="6335400"/>
            <a:ext cx="2743200" cy="365125"/>
          </a:xfrm>
        </p:spPr>
        <p:txBody>
          <a:bodyPr/>
          <a:lstStyle/>
          <a:p>
            <a:fld id="{DC501561-F62F-4F0D-92B5-B83715048182}" type="slidenum">
              <a:rPr lang="ru-RU" smtClean="0"/>
              <a:t>2</a:t>
            </a:fld>
            <a:endParaRPr lang="ru-RU" dirty="0"/>
          </a:p>
        </p:txBody>
      </p:sp>
      <p:pic>
        <p:nvPicPr>
          <p:cNvPr id="32" name="Объект 2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553" y="6314451"/>
            <a:ext cx="1208923" cy="407024"/>
          </a:xfrm>
          <a:prstGeom prst="rect">
            <a:avLst/>
          </a:prstGeom>
        </p:spPr>
      </p:pic>
      <p:sp>
        <p:nvSpPr>
          <p:cNvPr id="31" name="Полилиния 30"/>
          <p:cNvSpPr/>
          <p:nvPr/>
        </p:nvSpPr>
        <p:spPr>
          <a:xfrm>
            <a:off x="3633618" y="2526893"/>
            <a:ext cx="4924764" cy="1804214"/>
          </a:xfrm>
          <a:custGeom>
            <a:avLst/>
            <a:gdLst>
              <a:gd name="connsiteX0" fmla="*/ 3212196 w 7206625"/>
              <a:gd name="connsiteY0" fmla="*/ 7904 h 2796706"/>
              <a:gd name="connsiteX1" fmla="*/ 1840596 w 7206625"/>
              <a:gd name="connsiteY1" fmla="*/ 36479 h 2796706"/>
              <a:gd name="connsiteX2" fmla="*/ 630921 w 7206625"/>
              <a:gd name="connsiteY2" fmla="*/ 293654 h 2796706"/>
              <a:gd name="connsiteX3" fmla="*/ 2271 w 7206625"/>
              <a:gd name="connsiteY3" fmla="*/ 1217579 h 2796706"/>
              <a:gd name="connsiteX4" fmla="*/ 459471 w 7206625"/>
              <a:gd name="connsiteY4" fmla="*/ 2227229 h 2796706"/>
              <a:gd name="connsiteX5" fmla="*/ 1440546 w 7206625"/>
              <a:gd name="connsiteY5" fmla="*/ 2560604 h 2796706"/>
              <a:gd name="connsiteX6" fmla="*/ 3250296 w 7206625"/>
              <a:gd name="connsiteY6" fmla="*/ 2693954 h 2796706"/>
              <a:gd name="connsiteX7" fmla="*/ 5688696 w 7206625"/>
              <a:gd name="connsiteY7" fmla="*/ 2751104 h 2796706"/>
              <a:gd name="connsiteX8" fmla="*/ 7031721 w 7206625"/>
              <a:gd name="connsiteY8" fmla="*/ 1989104 h 2796706"/>
              <a:gd name="connsiteX9" fmla="*/ 7107921 w 7206625"/>
              <a:gd name="connsiteY9" fmla="*/ 750854 h 2796706"/>
              <a:gd name="connsiteX10" fmla="*/ 6269721 w 7206625"/>
              <a:gd name="connsiteY10" fmla="*/ 198404 h 2796706"/>
              <a:gd name="connsiteX11" fmla="*/ 4679046 w 7206625"/>
              <a:gd name="connsiteY11" fmla="*/ 17429 h 2796706"/>
              <a:gd name="connsiteX12" fmla="*/ 3212196 w 7206625"/>
              <a:gd name="connsiteY12" fmla="*/ 7904 h 2796706"/>
              <a:gd name="connsiteX0" fmla="*/ 3212196 w 7213089"/>
              <a:gd name="connsiteY0" fmla="*/ 7904 h 2697407"/>
              <a:gd name="connsiteX1" fmla="*/ 1840596 w 7213089"/>
              <a:gd name="connsiteY1" fmla="*/ 36479 h 2697407"/>
              <a:gd name="connsiteX2" fmla="*/ 630921 w 7213089"/>
              <a:gd name="connsiteY2" fmla="*/ 293654 h 2697407"/>
              <a:gd name="connsiteX3" fmla="*/ 2271 w 7213089"/>
              <a:gd name="connsiteY3" fmla="*/ 1217579 h 2697407"/>
              <a:gd name="connsiteX4" fmla="*/ 459471 w 7213089"/>
              <a:gd name="connsiteY4" fmla="*/ 2227229 h 2697407"/>
              <a:gd name="connsiteX5" fmla="*/ 1440546 w 7213089"/>
              <a:gd name="connsiteY5" fmla="*/ 2560604 h 2697407"/>
              <a:gd name="connsiteX6" fmla="*/ 3250296 w 7213089"/>
              <a:gd name="connsiteY6" fmla="*/ 2693954 h 2697407"/>
              <a:gd name="connsiteX7" fmla="*/ 5580052 w 7213089"/>
              <a:gd name="connsiteY7" fmla="*/ 2594854 h 2697407"/>
              <a:gd name="connsiteX8" fmla="*/ 7031721 w 7213089"/>
              <a:gd name="connsiteY8" fmla="*/ 1989104 h 2697407"/>
              <a:gd name="connsiteX9" fmla="*/ 7107921 w 7213089"/>
              <a:gd name="connsiteY9" fmla="*/ 750854 h 2697407"/>
              <a:gd name="connsiteX10" fmla="*/ 6269721 w 7213089"/>
              <a:gd name="connsiteY10" fmla="*/ 198404 h 2697407"/>
              <a:gd name="connsiteX11" fmla="*/ 4679046 w 7213089"/>
              <a:gd name="connsiteY11" fmla="*/ 17429 h 2697407"/>
              <a:gd name="connsiteX12" fmla="*/ 3212196 w 7213089"/>
              <a:gd name="connsiteY12" fmla="*/ 7904 h 2697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213089" h="2697407">
                <a:moveTo>
                  <a:pt x="3212196" y="7904"/>
                </a:moveTo>
                <a:cubicBezTo>
                  <a:pt x="2739121" y="11079"/>
                  <a:pt x="2270808" y="-11146"/>
                  <a:pt x="1840596" y="36479"/>
                </a:cubicBezTo>
                <a:cubicBezTo>
                  <a:pt x="1410383" y="84104"/>
                  <a:pt x="937308" y="96804"/>
                  <a:pt x="630921" y="293654"/>
                </a:cubicBezTo>
                <a:cubicBezTo>
                  <a:pt x="324533" y="490504"/>
                  <a:pt x="30846" y="895317"/>
                  <a:pt x="2271" y="1217579"/>
                </a:cubicBezTo>
                <a:cubicBezTo>
                  <a:pt x="-26304" y="1539841"/>
                  <a:pt x="219759" y="2003392"/>
                  <a:pt x="459471" y="2227229"/>
                </a:cubicBezTo>
                <a:cubicBezTo>
                  <a:pt x="699183" y="2451066"/>
                  <a:pt x="975408" y="2482816"/>
                  <a:pt x="1440546" y="2560604"/>
                </a:cubicBezTo>
                <a:cubicBezTo>
                  <a:pt x="1905684" y="2638392"/>
                  <a:pt x="2560378" y="2688246"/>
                  <a:pt x="3250296" y="2693954"/>
                </a:cubicBezTo>
                <a:cubicBezTo>
                  <a:pt x="3940214" y="2699662"/>
                  <a:pt x="4949815" y="2712329"/>
                  <a:pt x="5580052" y="2594854"/>
                </a:cubicBezTo>
                <a:cubicBezTo>
                  <a:pt x="6210289" y="2477379"/>
                  <a:pt x="6777076" y="2296437"/>
                  <a:pt x="7031721" y="1989104"/>
                </a:cubicBezTo>
                <a:cubicBezTo>
                  <a:pt x="7286366" y="1681771"/>
                  <a:pt x="7234921" y="1049304"/>
                  <a:pt x="7107921" y="750854"/>
                </a:cubicBezTo>
                <a:cubicBezTo>
                  <a:pt x="6980921" y="452404"/>
                  <a:pt x="6674533" y="320641"/>
                  <a:pt x="6269721" y="198404"/>
                </a:cubicBezTo>
                <a:cubicBezTo>
                  <a:pt x="5864909" y="76167"/>
                  <a:pt x="5187046" y="47591"/>
                  <a:pt x="4679046" y="17429"/>
                </a:cubicBezTo>
                <a:cubicBezTo>
                  <a:pt x="4171046" y="-12733"/>
                  <a:pt x="3685271" y="4729"/>
                  <a:pt x="3212196" y="7904"/>
                </a:cubicBezTo>
                <a:close/>
              </a:path>
            </a:pathLst>
          </a:custGeom>
          <a:solidFill>
            <a:schemeClr val="bg2"/>
          </a:solidFill>
          <a:ln w="444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7800" algn="ctr"/>
            <a:r>
              <a:rPr lang="en-US" sz="3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Previously on CTCrypt</a:t>
            </a:r>
            <a:endParaRPr lang="ru-RU" sz="3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28892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409865" y="235132"/>
            <a:ext cx="527009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 algn="ctr"/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nonce-based AEAD </a:t>
            </a:r>
          </a:p>
          <a:p>
            <a:pPr marL="342900" indent="-342900" algn="ctr"/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(</a:t>
            </a:r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uthenticated </a:t>
            </a:r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E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ncryption with </a:t>
            </a:r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ssociated </a:t>
            </a:r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ata)</a:t>
            </a:r>
            <a:endParaRPr lang="ru-RU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2655045" y="1787433"/>
            <a:ext cx="6881910" cy="3911618"/>
            <a:chOff x="2828317" y="1787433"/>
            <a:chExt cx="6377736" cy="341254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Прямоугольник 29"/>
                <p:cNvSpPr/>
                <p:nvPr/>
              </p:nvSpPr>
              <p:spPr>
                <a:xfrm>
                  <a:off x="2828317" y="1787433"/>
                  <a:ext cx="5891806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n-US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𝐸𝑛𝑐</m:t>
                      </m:r>
                      <m:d>
                        <m:dPr>
                          <m:ctrlPr>
                            <a:rPr lang="en-US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en-US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</m:d>
                      <m:r>
                        <a:rPr lang="en-US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→</m:t>
                      </m:r>
                      <m:d>
                        <m:dPr>
                          <m:ctrlPr>
                            <a:rPr lang="en-US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  <m:r>
                            <a:rPr lang="en-US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</m:d>
                    </m:oMath>
                  </a14:m>
                  <a:r>
                    <a:rPr lang="en-US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rPr>
                    <a:t>: deterministic encryption algorithm</a:t>
                  </a:r>
                  <a:endParaRPr lang="ru-RU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30" name="Прямоугольник 2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28317" y="1787433"/>
                  <a:ext cx="5891806" cy="369332"/>
                </a:xfrm>
                <a:prstGeom prst="rect">
                  <a:avLst/>
                </a:prstGeom>
                <a:blipFill>
                  <a:blip r:embed="rId2"/>
                  <a:stretch>
                    <a:fillRect t="-7143" b="-8571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Прямоугольник 30"/>
                <p:cNvSpPr/>
                <p:nvPr/>
              </p:nvSpPr>
              <p:spPr>
                <a:xfrm>
                  <a:off x="2828320" y="2211405"/>
                  <a:ext cx="6202211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n-US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𝐷𝑒𝑐</m:t>
                      </m:r>
                      <m:d>
                        <m:dPr>
                          <m:ctrlPr>
                            <a:rPr lang="en-US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en-US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  <m:r>
                            <a:rPr lang="en-US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</m:d>
                      <m:r>
                        <a:rPr lang="en-US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en-US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𝑜𝑟</m:t>
                      </m:r>
                      <m:r>
                        <a:rPr lang="en-US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⊥</m:t>
                      </m:r>
                    </m:oMath>
                  </a14:m>
                  <a:r>
                    <a:rPr lang="en-US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rPr>
                    <a:t>: deterministic decryption algorithm</a:t>
                  </a:r>
                  <a:endParaRPr lang="ru-RU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31" name="Прямоугольник 3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28320" y="2211405"/>
                  <a:ext cx="6202211" cy="369332"/>
                </a:xfrm>
                <a:prstGeom prst="rect">
                  <a:avLst/>
                </a:prstGeom>
                <a:blipFill>
                  <a:blip r:embed="rId3"/>
                  <a:stretch>
                    <a:fillRect t="-8696" b="-10145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Прямоугольник 31"/>
                <p:cNvSpPr/>
                <p:nvPr/>
              </p:nvSpPr>
              <p:spPr>
                <a:xfrm>
                  <a:off x="2911445" y="3350408"/>
                  <a:ext cx="4341188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n-US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𝑁</m:t>
                      </m:r>
                    </m:oMath>
                  </a14:m>
                  <a:r>
                    <a:rPr lang="en-US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rPr>
                    <a:t> – nonce (used only once under single key)</a:t>
                  </a:r>
                  <a:endParaRPr lang="ru-RU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32" name="Прямоугольник 3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11445" y="3350408"/>
                  <a:ext cx="4341188" cy="369332"/>
                </a:xfrm>
                <a:prstGeom prst="rect">
                  <a:avLst/>
                </a:prstGeom>
                <a:blipFill>
                  <a:blip r:embed="rId4"/>
                  <a:stretch>
                    <a:fillRect t="-7143" b="-8571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Прямоугольник 32"/>
                <p:cNvSpPr/>
                <p:nvPr/>
              </p:nvSpPr>
              <p:spPr>
                <a:xfrm>
                  <a:off x="2911445" y="3688449"/>
                  <a:ext cx="6294608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n-US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</m:oMath>
                  </a14:m>
                  <a:r>
                    <a:rPr lang="en-US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rPr>
                    <a:t> – associated data (should be authenticated, but not encrypted)</a:t>
                  </a:r>
                  <a:endParaRPr lang="ru-RU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33" name="Прямоугольник 3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11445" y="3688449"/>
                  <a:ext cx="6294608" cy="369332"/>
                </a:xfrm>
                <a:prstGeom prst="rect">
                  <a:avLst/>
                </a:prstGeom>
                <a:blipFill>
                  <a:blip r:embed="rId5"/>
                  <a:stretch>
                    <a:fillRect t="-8696" b="-10145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Прямоугольник 33"/>
                <p:cNvSpPr/>
                <p:nvPr/>
              </p:nvSpPr>
              <p:spPr>
                <a:xfrm>
                  <a:off x="2911445" y="4062081"/>
                  <a:ext cx="5267852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n-US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</m:oMath>
                  </a14:m>
                  <a:r>
                    <a:rPr lang="en-US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rPr>
                    <a:t> – plaintext (should be authenticated and encrypted)</a:t>
                  </a:r>
                  <a:endParaRPr lang="ru-RU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34" name="Прямоугольник 3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11445" y="4062081"/>
                  <a:ext cx="5267852" cy="369332"/>
                </a:xfrm>
                <a:prstGeom prst="rect">
                  <a:avLst/>
                </a:prstGeom>
                <a:blipFill>
                  <a:blip r:embed="rId6"/>
                  <a:stretch>
                    <a:fillRect t="-8696" b="-10145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Прямоугольник 34"/>
                <p:cNvSpPr/>
                <p:nvPr/>
              </p:nvSpPr>
              <p:spPr>
                <a:xfrm>
                  <a:off x="2911444" y="4461312"/>
                  <a:ext cx="1493550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n-US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</m:oMath>
                  </a14:m>
                  <a:r>
                    <a:rPr lang="en-US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rPr>
                    <a:t> – ciphertext</a:t>
                  </a:r>
                  <a:endParaRPr lang="ru-RU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35" name="Прямоугольник 3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11444" y="4461312"/>
                  <a:ext cx="1493550" cy="369332"/>
                </a:xfrm>
                <a:prstGeom prst="rect">
                  <a:avLst/>
                </a:prstGeom>
                <a:blipFill>
                  <a:blip r:embed="rId7"/>
                  <a:stretch>
                    <a:fillRect t="-8696" b="-10145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Прямоугольник 35"/>
                <p:cNvSpPr/>
                <p:nvPr/>
              </p:nvSpPr>
              <p:spPr>
                <a:xfrm>
                  <a:off x="2911447" y="4830644"/>
                  <a:ext cx="2269467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n-US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</m:oMath>
                  </a14:m>
                  <a:r>
                    <a:rPr lang="en-US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rPr>
                    <a:t> – authentication tag</a:t>
                  </a:r>
                  <a:endParaRPr lang="ru-RU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36" name="Прямоугольник 3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11447" y="4830644"/>
                  <a:ext cx="2269467" cy="369332"/>
                </a:xfrm>
                <a:prstGeom prst="rect">
                  <a:avLst/>
                </a:prstGeom>
                <a:blipFill>
                  <a:blip r:embed="rId8"/>
                  <a:stretch>
                    <a:fillRect t="-7143" b="-8571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Прямоугольник 36"/>
                <p:cNvSpPr/>
                <p:nvPr/>
              </p:nvSpPr>
              <p:spPr>
                <a:xfrm>
                  <a:off x="2911447" y="3029286"/>
                  <a:ext cx="934423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n-US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</m:oMath>
                  </a14:m>
                  <a:r>
                    <a:rPr lang="en-US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rPr>
                    <a:t> – key </a:t>
                  </a:r>
                  <a:endParaRPr lang="ru-RU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37" name="Прямоугольник 3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11447" y="3029286"/>
                  <a:ext cx="934423" cy="369332"/>
                </a:xfrm>
                <a:prstGeom prst="rect">
                  <a:avLst/>
                </a:prstGeom>
                <a:blipFill>
                  <a:blip r:embed="rId9"/>
                  <a:stretch>
                    <a:fillRect t="-8696" b="-10145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15" name="Объект 2"/>
          <p:cNvPicPr>
            <a:picLocks noChangeAspect="1"/>
          </p:cNvPicPr>
          <p:nvPr/>
        </p:nvPicPr>
        <p:blipFill>
          <a:blip r:embed="rId10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553" y="6314451"/>
            <a:ext cx="1208923" cy="407024"/>
          </a:xfrm>
          <a:prstGeom prst="rect">
            <a:avLst/>
          </a:prstGeom>
        </p:spPr>
      </p:pic>
      <p:sp>
        <p:nvSpPr>
          <p:cNvPr id="16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9206053" y="6335400"/>
            <a:ext cx="2743200" cy="365125"/>
          </a:xfrm>
        </p:spPr>
        <p:txBody>
          <a:bodyPr/>
          <a:lstStyle/>
          <a:p>
            <a:fld id="{DC501561-F62F-4F0D-92B5-B83715048182}" type="slidenum">
              <a:rPr lang="ru-RU" smtClean="0"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814922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901606" y="480108"/>
            <a:ext cx="238879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 algn="ctr"/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MGM and MGM2</a:t>
            </a:r>
            <a:endParaRPr lang="ru-RU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41942" y="1194652"/>
            <a:ext cx="496503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2017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– </a:t>
            </a: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MGM mode 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– V.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Nozdrunov</a:t>
            </a: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«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Parallel and double block cipher mode</a:t>
            </a: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of operation (PD-mode) for authenticated </a:t>
            </a:r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</a:rPr>
              <a:t>encryption</a:t>
            </a: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</a:rPr>
              <a:t>»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CTCrypt’17</a:t>
            </a: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endParaRPr lang="fr-FR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fr-FR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endParaRPr lang="fr-FR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23161">
            <a:off x="-103080" y="2077150"/>
            <a:ext cx="1974185" cy="1316124"/>
          </a:xfrm>
          <a:prstGeom prst="rect">
            <a:avLst/>
          </a:prstGeom>
        </p:spPr>
      </p:pic>
      <p:sp>
        <p:nvSpPr>
          <p:cNvPr id="9" name="Полилиния 8"/>
          <p:cNvSpPr/>
          <p:nvPr/>
        </p:nvSpPr>
        <p:spPr>
          <a:xfrm>
            <a:off x="1488476" y="2760923"/>
            <a:ext cx="3999423" cy="1119279"/>
          </a:xfrm>
          <a:custGeom>
            <a:avLst/>
            <a:gdLst>
              <a:gd name="connsiteX0" fmla="*/ 3212196 w 7206625"/>
              <a:gd name="connsiteY0" fmla="*/ 7904 h 2796706"/>
              <a:gd name="connsiteX1" fmla="*/ 1840596 w 7206625"/>
              <a:gd name="connsiteY1" fmla="*/ 36479 h 2796706"/>
              <a:gd name="connsiteX2" fmla="*/ 630921 w 7206625"/>
              <a:gd name="connsiteY2" fmla="*/ 293654 h 2796706"/>
              <a:gd name="connsiteX3" fmla="*/ 2271 w 7206625"/>
              <a:gd name="connsiteY3" fmla="*/ 1217579 h 2796706"/>
              <a:gd name="connsiteX4" fmla="*/ 459471 w 7206625"/>
              <a:gd name="connsiteY4" fmla="*/ 2227229 h 2796706"/>
              <a:gd name="connsiteX5" fmla="*/ 1440546 w 7206625"/>
              <a:gd name="connsiteY5" fmla="*/ 2560604 h 2796706"/>
              <a:gd name="connsiteX6" fmla="*/ 3250296 w 7206625"/>
              <a:gd name="connsiteY6" fmla="*/ 2693954 h 2796706"/>
              <a:gd name="connsiteX7" fmla="*/ 5688696 w 7206625"/>
              <a:gd name="connsiteY7" fmla="*/ 2751104 h 2796706"/>
              <a:gd name="connsiteX8" fmla="*/ 7031721 w 7206625"/>
              <a:gd name="connsiteY8" fmla="*/ 1989104 h 2796706"/>
              <a:gd name="connsiteX9" fmla="*/ 7107921 w 7206625"/>
              <a:gd name="connsiteY9" fmla="*/ 750854 h 2796706"/>
              <a:gd name="connsiteX10" fmla="*/ 6269721 w 7206625"/>
              <a:gd name="connsiteY10" fmla="*/ 198404 h 2796706"/>
              <a:gd name="connsiteX11" fmla="*/ 4679046 w 7206625"/>
              <a:gd name="connsiteY11" fmla="*/ 17429 h 2796706"/>
              <a:gd name="connsiteX12" fmla="*/ 3212196 w 7206625"/>
              <a:gd name="connsiteY12" fmla="*/ 7904 h 2796706"/>
              <a:gd name="connsiteX0" fmla="*/ 3212196 w 7213089"/>
              <a:gd name="connsiteY0" fmla="*/ 7904 h 2697407"/>
              <a:gd name="connsiteX1" fmla="*/ 1840596 w 7213089"/>
              <a:gd name="connsiteY1" fmla="*/ 36479 h 2697407"/>
              <a:gd name="connsiteX2" fmla="*/ 630921 w 7213089"/>
              <a:gd name="connsiteY2" fmla="*/ 293654 h 2697407"/>
              <a:gd name="connsiteX3" fmla="*/ 2271 w 7213089"/>
              <a:gd name="connsiteY3" fmla="*/ 1217579 h 2697407"/>
              <a:gd name="connsiteX4" fmla="*/ 459471 w 7213089"/>
              <a:gd name="connsiteY4" fmla="*/ 2227229 h 2697407"/>
              <a:gd name="connsiteX5" fmla="*/ 1440546 w 7213089"/>
              <a:gd name="connsiteY5" fmla="*/ 2560604 h 2697407"/>
              <a:gd name="connsiteX6" fmla="*/ 3250296 w 7213089"/>
              <a:gd name="connsiteY6" fmla="*/ 2693954 h 2697407"/>
              <a:gd name="connsiteX7" fmla="*/ 5580052 w 7213089"/>
              <a:gd name="connsiteY7" fmla="*/ 2594854 h 2697407"/>
              <a:gd name="connsiteX8" fmla="*/ 7031721 w 7213089"/>
              <a:gd name="connsiteY8" fmla="*/ 1989104 h 2697407"/>
              <a:gd name="connsiteX9" fmla="*/ 7107921 w 7213089"/>
              <a:gd name="connsiteY9" fmla="*/ 750854 h 2697407"/>
              <a:gd name="connsiteX10" fmla="*/ 6269721 w 7213089"/>
              <a:gd name="connsiteY10" fmla="*/ 198404 h 2697407"/>
              <a:gd name="connsiteX11" fmla="*/ 4679046 w 7213089"/>
              <a:gd name="connsiteY11" fmla="*/ 17429 h 2697407"/>
              <a:gd name="connsiteX12" fmla="*/ 3212196 w 7213089"/>
              <a:gd name="connsiteY12" fmla="*/ 7904 h 2697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213089" h="2697407">
                <a:moveTo>
                  <a:pt x="3212196" y="7904"/>
                </a:moveTo>
                <a:cubicBezTo>
                  <a:pt x="2739121" y="11079"/>
                  <a:pt x="2270808" y="-11146"/>
                  <a:pt x="1840596" y="36479"/>
                </a:cubicBezTo>
                <a:cubicBezTo>
                  <a:pt x="1410383" y="84104"/>
                  <a:pt x="937308" y="96804"/>
                  <a:pt x="630921" y="293654"/>
                </a:cubicBezTo>
                <a:cubicBezTo>
                  <a:pt x="324533" y="490504"/>
                  <a:pt x="30846" y="895317"/>
                  <a:pt x="2271" y="1217579"/>
                </a:cubicBezTo>
                <a:cubicBezTo>
                  <a:pt x="-26304" y="1539841"/>
                  <a:pt x="219759" y="2003392"/>
                  <a:pt x="459471" y="2227229"/>
                </a:cubicBezTo>
                <a:cubicBezTo>
                  <a:pt x="699183" y="2451066"/>
                  <a:pt x="975408" y="2482816"/>
                  <a:pt x="1440546" y="2560604"/>
                </a:cubicBezTo>
                <a:cubicBezTo>
                  <a:pt x="1905684" y="2638392"/>
                  <a:pt x="2560378" y="2688246"/>
                  <a:pt x="3250296" y="2693954"/>
                </a:cubicBezTo>
                <a:cubicBezTo>
                  <a:pt x="3940214" y="2699662"/>
                  <a:pt x="4949815" y="2712329"/>
                  <a:pt x="5580052" y="2594854"/>
                </a:cubicBezTo>
                <a:cubicBezTo>
                  <a:pt x="6210289" y="2477379"/>
                  <a:pt x="6777076" y="2296437"/>
                  <a:pt x="7031721" y="1989104"/>
                </a:cubicBezTo>
                <a:cubicBezTo>
                  <a:pt x="7286366" y="1681771"/>
                  <a:pt x="7234921" y="1049304"/>
                  <a:pt x="7107921" y="750854"/>
                </a:cubicBezTo>
                <a:cubicBezTo>
                  <a:pt x="6980921" y="452404"/>
                  <a:pt x="6674533" y="320641"/>
                  <a:pt x="6269721" y="198404"/>
                </a:cubicBezTo>
                <a:cubicBezTo>
                  <a:pt x="5864909" y="76167"/>
                  <a:pt x="5187046" y="47591"/>
                  <a:pt x="4679046" y="17429"/>
                </a:cubicBezTo>
                <a:cubicBezTo>
                  <a:pt x="4171046" y="-12733"/>
                  <a:pt x="3685271" y="4729"/>
                  <a:pt x="3212196" y="7904"/>
                </a:cubicBezTo>
                <a:close/>
              </a:path>
            </a:pathLst>
          </a:custGeom>
          <a:solidFill>
            <a:schemeClr val="bg2"/>
          </a:solidFill>
          <a:ln w="444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7800" algn="ctr"/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Provably secure in standard models</a:t>
            </a:r>
            <a:endParaRPr lang="ru-RU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1" name="Полилиния 10"/>
          <p:cNvSpPr/>
          <p:nvPr/>
        </p:nvSpPr>
        <p:spPr>
          <a:xfrm>
            <a:off x="980243" y="4263948"/>
            <a:ext cx="3999423" cy="1119279"/>
          </a:xfrm>
          <a:custGeom>
            <a:avLst/>
            <a:gdLst>
              <a:gd name="connsiteX0" fmla="*/ 3212196 w 7206625"/>
              <a:gd name="connsiteY0" fmla="*/ 7904 h 2796706"/>
              <a:gd name="connsiteX1" fmla="*/ 1840596 w 7206625"/>
              <a:gd name="connsiteY1" fmla="*/ 36479 h 2796706"/>
              <a:gd name="connsiteX2" fmla="*/ 630921 w 7206625"/>
              <a:gd name="connsiteY2" fmla="*/ 293654 h 2796706"/>
              <a:gd name="connsiteX3" fmla="*/ 2271 w 7206625"/>
              <a:gd name="connsiteY3" fmla="*/ 1217579 h 2796706"/>
              <a:gd name="connsiteX4" fmla="*/ 459471 w 7206625"/>
              <a:gd name="connsiteY4" fmla="*/ 2227229 h 2796706"/>
              <a:gd name="connsiteX5" fmla="*/ 1440546 w 7206625"/>
              <a:gd name="connsiteY5" fmla="*/ 2560604 h 2796706"/>
              <a:gd name="connsiteX6" fmla="*/ 3250296 w 7206625"/>
              <a:gd name="connsiteY6" fmla="*/ 2693954 h 2796706"/>
              <a:gd name="connsiteX7" fmla="*/ 5688696 w 7206625"/>
              <a:gd name="connsiteY7" fmla="*/ 2751104 h 2796706"/>
              <a:gd name="connsiteX8" fmla="*/ 7031721 w 7206625"/>
              <a:gd name="connsiteY8" fmla="*/ 1989104 h 2796706"/>
              <a:gd name="connsiteX9" fmla="*/ 7107921 w 7206625"/>
              <a:gd name="connsiteY9" fmla="*/ 750854 h 2796706"/>
              <a:gd name="connsiteX10" fmla="*/ 6269721 w 7206625"/>
              <a:gd name="connsiteY10" fmla="*/ 198404 h 2796706"/>
              <a:gd name="connsiteX11" fmla="*/ 4679046 w 7206625"/>
              <a:gd name="connsiteY11" fmla="*/ 17429 h 2796706"/>
              <a:gd name="connsiteX12" fmla="*/ 3212196 w 7206625"/>
              <a:gd name="connsiteY12" fmla="*/ 7904 h 2796706"/>
              <a:gd name="connsiteX0" fmla="*/ 3212196 w 7213089"/>
              <a:gd name="connsiteY0" fmla="*/ 7904 h 2697407"/>
              <a:gd name="connsiteX1" fmla="*/ 1840596 w 7213089"/>
              <a:gd name="connsiteY1" fmla="*/ 36479 h 2697407"/>
              <a:gd name="connsiteX2" fmla="*/ 630921 w 7213089"/>
              <a:gd name="connsiteY2" fmla="*/ 293654 h 2697407"/>
              <a:gd name="connsiteX3" fmla="*/ 2271 w 7213089"/>
              <a:gd name="connsiteY3" fmla="*/ 1217579 h 2697407"/>
              <a:gd name="connsiteX4" fmla="*/ 459471 w 7213089"/>
              <a:gd name="connsiteY4" fmla="*/ 2227229 h 2697407"/>
              <a:gd name="connsiteX5" fmla="*/ 1440546 w 7213089"/>
              <a:gd name="connsiteY5" fmla="*/ 2560604 h 2697407"/>
              <a:gd name="connsiteX6" fmla="*/ 3250296 w 7213089"/>
              <a:gd name="connsiteY6" fmla="*/ 2693954 h 2697407"/>
              <a:gd name="connsiteX7" fmla="*/ 5580052 w 7213089"/>
              <a:gd name="connsiteY7" fmla="*/ 2594854 h 2697407"/>
              <a:gd name="connsiteX8" fmla="*/ 7031721 w 7213089"/>
              <a:gd name="connsiteY8" fmla="*/ 1989104 h 2697407"/>
              <a:gd name="connsiteX9" fmla="*/ 7107921 w 7213089"/>
              <a:gd name="connsiteY9" fmla="*/ 750854 h 2697407"/>
              <a:gd name="connsiteX10" fmla="*/ 6269721 w 7213089"/>
              <a:gd name="connsiteY10" fmla="*/ 198404 h 2697407"/>
              <a:gd name="connsiteX11" fmla="*/ 4679046 w 7213089"/>
              <a:gd name="connsiteY11" fmla="*/ 17429 h 2697407"/>
              <a:gd name="connsiteX12" fmla="*/ 3212196 w 7213089"/>
              <a:gd name="connsiteY12" fmla="*/ 7904 h 2697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213089" h="2697407">
                <a:moveTo>
                  <a:pt x="3212196" y="7904"/>
                </a:moveTo>
                <a:cubicBezTo>
                  <a:pt x="2739121" y="11079"/>
                  <a:pt x="2270808" y="-11146"/>
                  <a:pt x="1840596" y="36479"/>
                </a:cubicBezTo>
                <a:cubicBezTo>
                  <a:pt x="1410383" y="84104"/>
                  <a:pt x="937308" y="96804"/>
                  <a:pt x="630921" y="293654"/>
                </a:cubicBezTo>
                <a:cubicBezTo>
                  <a:pt x="324533" y="490504"/>
                  <a:pt x="30846" y="895317"/>
                  <a:pt x="2271" y="1217579"/>
                </a:cubicBezTo>
                <a:cubicBezTo>
                  <a:pt x="-26304" y="1539841"/>
                  <a:pt x="219759" y="2003392"/>
                  <a:pt x="459471" y="2227229"/>
                </a:cubicBezTo>
                <a:cubicBezTo>
                  <a:pt x="699183" y="2451066"/>
                  <a:pt x="975408" y="2482816"/>
                  <a:pt x="1440546" y="2560604"/>
                </a:cubicBezTo>
                <a:cubicBezTo>
                  <a:pt x="1905684" y="2638392"/>
                  <a:pt x="2560378" y="2688246"/>
                  <a:pt x="3250296" y="2693954"/>
                </a:cubicBezTo>
                <a:cubicBezTo>
                  <a:pt x="3940214" y="2699662"/>
                  <a:pt x="4949815" y="2712329"/>
                  <a:pt x="5580052" y="2594854"/>
                </a:cubicBezTo>
                <a:cubicBezTo>
                  <a:pt x="6210289" y="2477379"/>
                  <a:pt x="6777076" y="2296437"/>
                  <a:pt x="7031721" y="1989104"/>
                </a:cubicBezTo>
                <a:cubicBezTo>
                  <a:pt x="7286366" y="1681771"/>
                  <a:pt x="7234921" y="1049304"/>
                  <a:pt x="7107921" y="750854"/>
                </a:cubicBezTo>
                <a:cubicBezTo>
                  <a:pt x="6980921" y="452404"/>
                  <a:pt x="6674533" y="320641"/>
                  <a:pt x="6269721" y="198404"/>
                </a:cubicBezTo>
                <a:cubicBezTo>
                  <a:pt x="5864909" y="76167"/>
                  <a:pt x="5187046" y="47591"/>
                  <a:pt x="4679046" y="17429"/>
                </a:cubicBezTo>
                <a:cubicBezTo>
                  <a:pt x="4171046" y="-12733"/>
                  <a:pt x="3685271" y="4729"/>
                  <a:pt x="3212196" y="7904"/>
                </a:cubicBezTo>
                <a:close/>
              </a:path>
            </a:pathLst>
          </a:custGeom>
          <a:solidFill>
            <a:schemeClr val="bg2"/>
          </a:solidFill>
          <a:ln w="444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7800" algn="ctr"/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Uses multilinear function as a core</a:t>
            </a:r>
            <a:endParaRPr lang="ru-RU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16" name="Объект 2"/>
          <p:cNvPicPr>
            <a:picLocks noChangeAspect="1"/>
          </p:cNvPicPr>
          <p:nvPr/>
        </p:nvPicPr>
        <p:blipFill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553" y="6314451"/>
            <a:ext cx="1208923" cy="407024"/>
          </a:xfrm>
          <a:prstGeom prst="rect">
            <a:avLst/>
          </a:prstGeom>
        </p:spPr>
      </p:pic>
      <p:sp>
        <p:nvSpPr>
          <p:cNvPr id="17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9206053" y="6335400"/>
            <a:ext cx="2743200" cy="365125"/>
          </a:xfrm>
        </p:spPr>
        <p:txBody>
          <a:bodyPr/>
          <a:lstStyle/>
          <a:p>
            <a:fld id="{DC501561-F62F-4F0D-92B5-B83715048182}" type="slidenum">
              <a:rPr lang="ru-RU" smtClean="0"/>
              <a:t>4</a:t>
            </a:fld>
            <a:endParaRPr lang="ru-RU" dirty="0"/>
          </a:p>
        </p:txBody>
      </p:sp>
      <p:sp>
        <p:nvSpPr>
          <p:cNvPr id="12" name="Полилиния 8">
            <a:extLst>
              <a:ext uri="{FF2B5EF4-FFF2-40B4-BE49-F238E27FC236}">
                <a16:creationId xmlns:a16="http://schemas.microsoft.com/office/drawing/2014/main" id="{0C75E684-92D5-46A6-97DF-98A03F4D5132}"/>
              </a:ext>
            </a:extLst>
          </p:cNvPr>
          <p:cNvSpPr/>
          <p:nvPr/>
        </p:nvSpPr>
        <p:spPr>
          <a:xfrm>
            <a:off x="6765492" y="4453562"/>
            <a:ext cx="4608162" cy="1119279"/>
          </a:xfrm>
          <a:custGeom>
            <a:avLst/>
            <a:gdLst>
              <a:gd name="connsiteX0" fmla="*/ 3212196 w 7206625"/>
              <a:gd name="connsiteY0" fmla="*/ 7904 h 2796706"/>
              <a:gd name="connsiteX1" fmla="*/ 1840596 w 7206625"/>
              <a:gd name="connsiteY1" fmla="*/ 36479 h 2796706"/>
              <a:gd name="connsiteX2" fmla="*/ 630921 w 7206625"/>
              <a:gd name="connsiteY2" fmla="*/ 293654 h 2796706"/>
              <a:gd name="connsiteX3" fmla="*/ 2271 w 7206625"/>
              <a:gd name="connsiteY3" fmla="*/ 1217579 h 2796706"/>
              <a:gd name="connsiteX4" fmla="*/ 459471 w 7206625"/>
              <a:gd name="connsiteY4" fmla="*/ 2227229 h 2796706"/>
              <a:gd name="connsiteX5" fmla="*/ 1440546 w 7206625"/>
              <a:gd name="connsiteY5" fmla="*/ 2560604 h 2796706"/>
              <a:gd name="connsiteX6" fmla="*/ 3250296 w 7206625"/>
              <a:gd name="connsiteY6" fmla="*/ 2693954 h 2796706"/>
              <a:gd name="connsiteX7" fmla="*/ 5688696 w 7206625"/>
              <a:gd name="connsiteY7" fmla="*/ 2751104 h 2796706"/>
              <a:gd name="connsiteX8" fmla="*/ 7031721 w 7206625"/>
              <a:gd name="connsiteY8" fmla="*/ 1989104 h 2796706"/>
              <a:gd name="connsiteX9" fmla="*/ 7107921 w 7206625"/>
              <a:gd name="connsiteY9" fmla="*/ 750854 h 2796706"/>
              <a:gd name="connsiteX10" fmla="*/ 6269721 w 7206625"/>
              <a:gd name="connsiteY10" fmla="*/ 198404 h 2796706"/>
              <a:gd name="connsiteX11" fmla="*/ 4679046 w 7206625"/>
              <a:gd name="connsiteY11" fmla="*/ 17429 h 2796706"/>
              <a:gd name="connsiteX12" fmla="*/ 3212196 w 7206625"/>
              <a:gd name="connsiteY12" fmla="*/ 7904 h 2796706"/>
              <a:gd name="connsiteX0" fmla="*/ 3212196 w 7213089"/>
              <a:gd name="connsiteY0" fmla="*/ 7904 h 2697407"/>
              <a:gd name="connsiteX1" fmla="*/ 1840596 w 7213089"/>
              <a:gd name="connsiteY1" fmla="*/ 36479 h 2697407"/>
              <a:gd name="connsiteX2" fmla="*/ 630921 w 7213089"/>
              <a:gd name="connsiteY2" fmla="*/ 293654 h 2697407"/>
              <a:gd name="connsiteX3" fmla="*/ 2271 w 7213089"/>
              <a:gd name="connsiteY3" fmla="*/ 1217579 h 2697407"/>
              <a:gd name="connsiteX4" fmla="*/ 459471 w 7213089"/>
              <a:gd name="connsiteY4" fmla="*/ 2227229 h 2697407"/>
              <a:gd name="connsiteX5" fmla="*/ 1440546 w 7213089"/>
              <a:gd name="connsiteY5" fmla="*/ 2560604 h 2697407"/>
              <a:gd name="connsiteX6" fmla="*/ 3250296 w 7213089"/>
              <a:gd name="connsiteY6" fmla="*/ 2693954 h 2697407"/>
              <a:gd name="connsiteX7" fmla="*/ 5580052 w 7213089"/>
              <a:gd name="connsiteY7" fmla="*/ 2594854 h 2697407"/>
              <a:gd name="connsiteX8" fmla="*/ 7031721 w 7213089"/>
              <a:gd name="connsiteY8" fmla="*/ 1989104 h 2697407"/>
              <a:gd name="connsiteX9" fmla="*/ 7107921 w 7213089"/>
              <a:gd name="connsiteY9" fmla="*/ 750854 h 2697407"/>
              <a:gd name="connsiteX10" fmla="*/ 6269721 w 7213089"/>
              <a:gd name="connsiteY10" fmla="*/ 198404 h 2697407"/>
              <a:gd name="connsiteX11" fmla="*/ 4679046 w 7213089"/>
              <a:gd name="connsiteY11" fmla="*/ 17429 h 2697407"/>
              <a:gd name="connsiteX12" fmla="*/ 3212196 w 7213089"/>
              <a:gd name="connsiteY12" fmla="*/ 7904 h 2697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213089" h="2697407">
                <a:moveTo>
                  <a:pt x="3212196" y="7904"/>
                </a:moveTo>
                <a:cubicBezTo>
                  <a:pt x="2739121" y="11079"/>
                  <a:pt x="2270808" y="-11146"/>
                  <a:pt x="1840596" y="36479"/>
                </a:cubicBezTo>
                <a:cubicBezTo>
                  <a:pt x="1410383" y="84104"/>
                  <a:pt x="937308" y="96804"/>
                  <a:pt x="630921" y="293654"/>
                </a:cubicBezTo>
                <a:cubicBezTo>
                  <a:pt x="324533" y="490504"/>
                  <a:pt x="30846" y="895317"/>
                  <a:pt x="2271" y="1217579"/>
                </a:cubicBezTo>
                <a:cubicBezTo>
                  <a:pt x="-26304" y="1539841"/>
                  <a:pt x="219759" y="2003392"/>
                  <a:pt x="459471" y="2227229"/>
                </a:cubicBezTo>
                <a:cubicBezTo>
                  <a:pt x="699183" y="2451066"/>
                  <a:pt x="975408" y="2482816"/>
                  <a:pt x="1440546" y="2560604"/>
                </a:cubicBezTo>
                <a:cubicBezTo>
                  <a:pt x="1905684" y="2638392"/>
                  <a:pt x="2560378" y="2688246"/>
                  <a:pt x="3250296" y="2693954"/>
                </a:cubicBezTo>
                <a:cubicBezTo>
                  <a:pt x="3940214" y="2699662"/>
                  <a:pt x="4949815" y="2712329"/>
                  <a:pt x="5580052" y="2594854"/>
                </a:cubicBezTo>
                <a:cubicBezTo>
                  <a:pt x="6210289" y="2477379"/>
                  <a:pt x="6777076" y="2296437"/>
                  <a:pt x="7031721" y="1989104"/>
                </a:cubicBezTo>
                <a:cubicBezTo>
                  <a:pt x="7286366" y="1681771"/>
                  <a:pt x="7234921" y="1049304"/>
                  <a:pt x="7107921" y="750854"/>
                </a:cubicBezTo>
                <a:cubicBezTo>
                  <a:pt x="6980921" y="452404"/>
                  <a:pt x="6674533" y="320641"/>
                  <a:pt x="6269721" y="198404"/>
                </a:cubicBezTo>
                <a:cubicBezTo>
                  <a:pt x="5864909" y="76167"/>
                  <a:pt x="5187046" y="47591"/>
                  <a:pt x="4679046" y="17429"/>
                </a:cubicBezTo>
                <a:cubicBezTo>
                  <a:pt x="4171046" y="-12733"/>
                  <a:pt x="3685271" y="4729"/>
                  <a:pt x="3212196" y="7904"/>
                </a:cubicBezTo>
                <a:close/>
              </a:path>
            </a:pathLst>
          </a:custGeom>
          <a:solidFill>
            <a:schemeClr val="bg2"/>
          </a:solidFill>
          <a:ln w="444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7800" algn="ctr"/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Provably secure in models with nonce misuse</a:t>
            </a:r>
            <a:endParaRPr lang="ru-RU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4" name="Полилиния 10">
            <a:extLst>
              <a:ext uri="{FF2B5EF4-FFF2-40B4-BE49-F238E27FC236}">
                <a16:creationId xmlns:a16="http://schemas.microsoft.com/office/drawing/2014/main" id="{23C540FC-CBB5-412D-9D78-5C6EA474C2C0}"/>
              </a:ext>
            </a:extLst>
          </p:cNvPr>
          <p:cNvSpPr/>
          <p:nvPr/>
        </p:nvSpPr>
        <p:spPr>
          <a:xfrm>
            <a:off x="7236461" y="2948978"/>
            <a:ext cx="4313597" cy="1045073"/>
          </a:xfrm>
          <a:custGeom>
            <a:avLst/>
            <a:gdLst>
              <a:gd name="connsiteX0" fmla="*/ 3212196 w 7206625"/>
              <a:gd name="connsiteY0" fmla="*/ 7904 h 2796706"/>
              <a:gd name="connsiteX1" fmla="*/ 1840596 w 7206625"/>
              <a:gd name="connsiteY1" fmla="*/ 36479 h 2796706"/>
              <a:gd name="connsiteX2" fmla="*/ 630921 w 7206625"/>
              <a:gd name="connsiteY2" fmla="*/ 293654 h 2796706"/>
              <a:gd name="connsiteX3" fmla="*/ 2271 w 7206625"/>
              <a:gd name="connsiteY3" fmla="*/ 1217579 h 2796706"/>
              <a:gd name="connsiteX4" fmla="*/ 459471 w 7206625"/>
              <a:gd name="connsiteY4" fmla="*/ 2227229 h 2796706"/>
              <a:gd name="connsiteX5" fmla="*/ 1440546 w 7206625"/>
              <a:gd name="connsiteY5" fmla="*/ 2560604 h 2796706"/>
              <a:gd name="connsiteX6" fmla="*/ 3250296 w 7206625"/>
              <a:gd name="connsiteY6" fmla="*/ 2693954 h 2796706"/>
              <a:gd name="connsiteX7" fmla="*/ 5688696 w 7206625"/>
              <a:gd name="connsiteY7" fmla="*/ 2751104 h 2796706"/>
              <a:gd name="connsiteX8" fmla="*/ 7031721 w 7206625"/>
              <a:gd name="connsiteY8" fmla="*/ 1989104 h 2796706"/>
              <a:gd name="connsiteX9" fmla="*/ 7107921 w 7206625"/>
              <a:gd name="connsiteY9" fmla="*/ 750854 h 2796706"/>
              <a:gd name="connsiteX10" fmla="*/ 6269721 w 7206625"/>
              <a:gd name="connsiteY10" fmla="*/ 198404 h 2796706"/>
              <a:gd name="connsiteX11" fmla="*/ 4679046 w 7206625"/>
              <a:gd name="connsiteY11" fmla="*/ 17429 h 2796706"/>
              <a:gd name="connsiteX12" fmla="*/ 3212196 w 7206625"/>
              <a:gd name="connsiteY12" fmla="*/ 7904 h 2796706"/>
              <a:gd name="connsiteX0" fmla="*/ 3212196 w 7213089"/>
              <a:gd name="connsiteY0" fmla="*/ 7904 h 2697407"/>
              <a:gd name="connsiteX1" fmla="*/ 1840596 w 7213089"/>
              <a:gd name="connsiteY1" fmla="*/ 36479 h 2697407"/>
              <a:gd name="connsiteX2" fmla="*/ 630921 w 7213089"/>
              <a:gd name="connsiteY2" fmla="*/ 293654 h 2697407"/>
              <a:gd name="connsiteX3" fmla="*/ 2271 w 7213089"/>
              <a:gd name="connsiteY3" fmla="*/ 1217579 h 2697407"/>
              <a:gd name="connsiteX4" fmla="*/ 459471 w 7213089"/>
              <a:gd name="connsiteY4" fmla="*/ 2227229 h 2697407"/>
              <a:gd name="connsiteX5" fmla="*/ 1440546 w 7213089"/>
              <a:gd name="connsiteY5" fmla="*/ 2560604 h 2697407"/>
              <a:gd name="connsiteX6" fmla="*/ 3250296 w 7213089"/>
              <a:gd name="connsiteY6" fmla="*/ 2693954 h 2697407"/>
              <a:gd name="connsiteX7" fmla="*/ 5580052 w 7213089"/>
              <a:gd name="connsiteY7" fmla="*/ 2594854 h 2697407"/>
              <a:gd name="connsiteX8" fmla="*/ 7031721 w 7213089"/>
              <a:gd name="connsiteY8" fmla="*/ 1989104 h 2697407"/>
              <a:gd name="connsiteX9" fmla="*/ 7107921 w 7213089"/>
              <a:gd name="connsiteY9" fmla="*/ 750854 h 2697407"/>
              <a:gd name="connsiteX10" fmla="*/ 6269721 w 7213089"/>
              <a:gd name="connsiteY10" fmla="*/ 198404 h 2697407"/>
              <a:gd name="connsiteX11" fmla="*/ 4679046 w 7213089"/>
              <a:gd name="connsiteY11" fmla="*/ 17429 h 2697407"/>
              <a:gd name="connsiteX12" fmla="*/ 3212196 w 7213089"/>
              <a:gd name="connsiteY12" fmla="*/ 7904 h 2697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213089" h="2697407">
                <a:moveTo>
                  <a:pt x="3212196" y="7904"/>
                </a:moveTo>
                <a:cubicBezTo>
                  <a:pt x="2739121" y="11079"/>
                  <a:pt x="2270808" y="-11146"/>
                  <a:pt x="1840596" y="36479"/>
                </a:cubicBezTo>
                <a:cubicBezTo>
                  <a:pt x="1410383" y="84104"/>
                  <a:pt x="937308" y="96804"/>
                  <a:pt x="630921" y="293654"/>
                </a:cubicBezTo>
                <a:cubicBezTo>
                  <a:pt x="324533" y="490504"/>
                  <a:pt x="30846" y="895317"/>
                  <a:pt x="2271" y="1217579"/>
                </a:cubicBezTo>
                <a:cubicBezTo>
                  <a:pt x="-26304" y="1539841"/>
                  <a:pt x="219759" y="2003392"/>
                  <a:pt x="459471" y="2227229"/>
                </a:cubicBezTo>
                <a:cubicBezTo>
                  <a:pt x="699183" y="2451066"/>
                  <a:pt x="975408" y="2482816"/>
                  <a:pt x="1440546" y="2560604"/>
                </a:cubicBezTo>
                <a:cubicBezTo>
                  <a:pt x="1905684" y="2638392"/>
                  <a:pt x="2560378" y="2688246"/>
                  <a:pt x="3250296" y="2693954"/>
                </a:cubicBezTo>
                <a:cubicBezTo>
                  <a:pt x="3940214" y="2699662"/>
                  <a:pt x="4949815" y="2712329"/>
                  <a:pt x="5580052" y="2594854"/>
                </a:cubicBezTo>
                <a:cubicBezTo>
                  <a:pt x="6210289" y="2477379"/>
                  <a:pt x="6777076" y="2296437"/>
                  <a:pt x="7031721" y="1989104"/>
                </a:cubicBezTo>
                <a:cubicBezTo>
                  <a:pt x="7286366" y="1681771"/>
                  <a:pt x="7234921" y="1049304"/>
                  <a:pt x="7107921" y="750854"/>
                </a:cubicBezTo>
                <a:cubicBezTo>
                  <a:pt x="6980921" y="452404"/>
                  <a:pt x="6674533" y="320641"/>
                  <a:pt x="6269721" y="198404"/>
                </a:cubicBezTo>
                <a:cubicBezTo>
                  <a:pt x="5864909" y="76167"/>
                  <a:pt x="5187046" y="47591"/>
                  <a:pt x="4679046" y="17429"/>
                </a:cubicBezTo>
                <a:cubicBezTo>
                  <a:pt x="4171046" y="-12733"/>
                  <a:pt x="3685271" y="4729"/>
                  <a:pt x="3212196" y="7904"/>
                </a:cubicBezTo>
                <a:close/>
              </a:path>
            </a:pathLst>
          </a:custGeom>
          <a:solidFill>
            <a:schemeClr val="bg2"/>
          </a:solidFill>
          <a:ln w="444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7800" algn="ctr"/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Replaces CNT by CTR with fixed bits</a:t>
            </a:r>
            <a:endParaRPr lang="ru-RU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4C80F4B-93D9-4473-AA20-3A0978849D93}"/>
              </a:ext>
            </a:extLst>
          </p:cNvPr>
          <p:cNvSpPr txBox="1"/>
          <p:nvPr/>
        </p:nvSpPr>
        <p:spPr>
          <a:xfrm>
            <a:off x="6096000" y="1559633"/>
            <a:ext cx="576984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2021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– </a:t>
            </a: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MGM2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– </a:t>
            </a:r>
            <a:r>
              <a:rPr lang="en-US" dirty="0"/>
              <a:t>Liliya </a:t>
            </a:r>
            <a:r>
              <a:rPr lang="en-US" dirty="0" err="1"/>
              <a:t>Akhmetzyanova</a:t>
            </a:r>
            <a:r>
              <a:rPr lang="en-US" dirty="0"/>
              <a:t>, </a:t>
            </a:r>
            <a:r>
              <a:rPr lang="en-US" dirty="0" err="1"/>
              <a:t>Evgeny</a:t>
            </a:r>
            <a:r>
              <a:rPr lang="en-US" dirty="0"/>
              <a:t> Alekseev, Alexandra </a:t>
            </a:r>
            <a:r>
              <a:rPr lang="en-US" dirty="0" err="1"/>
              <a:t>Babueva</a:t>
            </a:r>
            <a:r>
              <a:rPr lang="en-US" dirty="0"/>
              <a:t>, Andrey </a:t>
            </a:r>
            <a:r>
              <a:rPr lang="en-US" dirty="0" err="1"/>
              <a:t>Bozhko</a:t>
            </a:r>
            <a:r>
              <a:rPr lang="en-US" dirty="0"/>
              <a:t>, Stanislav </a:t>
            </a:r>
            <a:r>
              <a:rPr lang="en-US" dirty="0" err="1"/>
              <a:t>Smyshlyaev</a:t>
            </a:r>
            <a:r>
              <a:rPr lang="en-US" dirty="0"/>
              <a:t> </a:t>
            </a:r>
            <a:r>
              <a:rPr lang="ru-RU" dirty="0"/>
              <a:t>«</a:t>
            </a:r>
            <a:r>
              <a:rPr lang="en-US" dirty="0"/>
              <a:t>Misuse-resistant MGM2 mode</a:t>
            </a:r>
            <a:r>
              <a:rPr lang="ru-RU" dirty="0"/>
              <a:t>»</a:t>
            </a:r>
            <a:r>
              <a:rPr lang="en-US" dirty="0"/>
              <a:t>,</a:t>
            </a:r>
            <a:r>
              <a:rPr lang="ru-RU" dirty="0"/>
              <a:t> </a:t>
            </a:r>
            <a:r>
              <a:rPr lang="en-US" dirty="0"/>
              <a:t>CTCrypt’21</a:t>
            </a:r>
            <a:endParaRPr lang="fr-FR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endParaRPr lang="fr-FR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fr-FR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endParaRPr lang="fr-FR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21829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36643">
            <a:off x="1118504" y="1497129"/>
            <a:ext cx="5853320" cy="43899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Полилиния 7"/>
          <p:cNvSpPr/>
          <p:nvPr/>
        </p:nvSpPr>
        <p:spPr>
          <a:xfrm rot="20955848" flipH="1">
            <a:off x="1121590" y="2417548"/>
            <a:ext cx="5348942" cy="895489"/>
          </a:xfrm>
          <a:custGeom>
            <a:avLst/>
            <a:gdLst>
              <a:gd name="connsiteX0" fmla="*/ 28025 w 2292216"/>
              <a:gd name="connsiteY0" fmla="*/ 559040 h 3129201"/>
              <a:gd name="connsiteX1" fmla="*/ 224579 w 2292216"/>
              <a:gd name="connsiteY1" fmla="*/ 114659 h 3129201"/>
              <a:gd name="connsiteX2" fmla="*/ 1044975 w 2292216"/>
              <a:gd name="connsiteY2" fmla="*/ 3564 h 3129201"/>
              <a:gd name="connsiteX3" fmla="*/ 1797005 w 2292216"/>
              <a:gd name="connsiteY3" fmla="*/ 97567 h 3129201"/>
              <a:gd name="connsiteX4" fmla="*/ 2147382 w 2292216"/>
              <a:gd name="connsiteY4" fmla="*/ 721410 h 3129201"/>
              <a:gd name="connsiteX5" fmla="*/ 2215749 w 2292216"/>
              <a:gd name="connsiteY5" fmla="*/ 2635668 h 3129201"/>
              <a:gd name="connsiteX6" fmla="*/ 1087704 w 2292216"/>
              <a:gd name="connsiteY6" fmla="*/ 3071504 h 3129201"/>
              <a:gd name="connsiteX7" fmla="*/ 122029 w 2292216"/>
              <a:gd name="connsiteY7" fmla="*/ 2840767 h 3129201"/>
              <a:gd name="connsiteX8" fmla="*/ 28025 w 2292216"/>
              <a:gd name="connsiteY8" fmla="*/ 559040 h 3129201"/>
              <a:gd name="connsiteX0" fmla="*/ 28025 w 2357736"/>
              <a:gd name="connsiteY0" fmla="*/ 559363 h 3129524"/>
              <a:gd name="connsiteX1" fmla="*/ 224579 w 2357736"/>
              <a:gd name="connsiteY1" fmla="*/ 114982 h 3129524"/>
              <a:gd name="connsiteX2" fmla="*/ 1044975 w 2357736"/>
              <a:gd name="connsiteY2" fmla="*/ 3887 h 3129524"/>
              <a:gd name="connsiteX3" fmla="*/ 1797005 w 2357736"/>
              <a:gd name="connsiteY3" fmla="*/ 97890 h 3129524"/>
              <a:gd name="connsiteX4" fmla="*/ 2295797 w 2357736"/>
              <a:gd name="connsiteY4" fmla="*/ 731561 h 3129524"/>
              <a:gd name="connsiteX5" fmla="*/ 2215749 w 2357736"/>
              <a:gd name="connsiteY5" fmla="*/ 2635991 h 3129524"/>
              <a:gd name="connsiteX6" fmla="*/ 1087704 w 2357736"/>
              <a:gd name="connsiteY6" fmla="*/ 3071827 h 3129524"/>
              <a:gd name="connsiteX7" fmla="*/ 122029 w 2357736"/>
              <a:gd name="connsiteY7" fmla="*/ 2841090 h 3129524"/>
              <a:gd name="connsiteX8" fmla="*/ 28025 w 2357736"/>
              <a:gd name="connsiteY8" fmla="*/ 559363 h 3129524"/>
              <a:gd name="connsiteX0" fmla="*/ 28025 w 2341721"/>
              <a:gd name="connsiteY0" fmla="*/ 562792 h 3132953"/>
              <a:gd name="connsiteX1" fmla="*/ 224579 w 2341721"/>
              <a:gd name="connsiteY1" fmla="*/ 118411 h 3132953"/>
              <a:gd name="connsiteX2" fmla="*/ 1044975 w 2341721"/>
              <a:gd name="connsiteY2" fmla="*/ 7316 h 3132953"/>
              <a:gd name="connsiteX3" fmla="*/ 2049860 w 2341721"/>
              <a:gd name="connsiteY3" fmla="*/ 91491 h 3132953"/>
              <a:gd name="connsiteX4" fmla="*/ 2295797 w 2341721"/>
              <a:gd name="connsiteY4" fmla="*/ 734990 h 3132953"/>
              <a:gd name="connsiteX5" fmla="*/ 2215749 w 2341721"/>
              <a:gd name="connsiteY5" fmla="*/ 2639420 h 3132953"/>
              <a:gd name="connsiteX6" fmla="*/ 1087704 w 2341721"/>
              <a:gd name="connsiteY6" fmla="*/ 3075256 h 3132953"/>
              <a:gd name="connsiteX7" fmla="*/ 122029 w 2341721"/>
              <a:gd name="connsiteY7" fmla="*/ 2844519 h 3132953"/>
              <a:gd name="connsiteX8" fmla="*/ 28025 w 2341721"/>
              <a:gd name="connsiteY8" fmla="*/ 562792 h 3132953"/>
              <a:gd name="connsiteX0" fmla="*/ 28025 w 2329585"/>
              <a:gd name="connsiteY0" fmla="*/ 562792 h 3132953"/>
              <a:gd name="connsiteX1" fmla="*/ 224579 w 2329585"/>
              <a:gd name="connsiteY1" fmla="*/ 118411 h 3132953"/>
              <a:gd name="connsiteX2" fmla="*/ 1044975 w 2329585"/>
              <a:gd name="connsiteY2" fmla="*/ 7316 h 3132953"/>
              <a:gd name="connsiteX3" fmla="*/ 2049860 w 2329585"/>
              <a:gd name="connsiteY3" fmla="*/ 91491 h 3132953"/>
              <a:gd name="connsiteX4" fmla="*/ 2295797 w 2329585"/>
              <a:gd name="connsiteY4" fmla="*/ 734990 h 3132953"/>
              <a:gd name="connsiteX5" fmla="*/ 2193762 w 2329585"/>
              <a:gd name="connsiteY5" fmla="*/ 2894932 h 3132953"/>
              <a:gd name="connsiteX6" fmla="*/ 1087704 w 2329585"/>
              <a:gd name="connsiteY6" fmla="*/ 3075256 h 3132953"/>
              <a:gd name="connsiteX7" fmla="*/ 122029 w 2329585"/>
              <a:gd name="connsiteY7" fmla="*/ 2844519 h 3132953"/>
              <a:gd name="connsiteX8" fmla="*/ 28025 w 2329585"/>
              <a:gd name="connsiteY8" fmla="*/ 562792 h 3132953"/>
              <a:gd name="connsiteX0" fmla="*/ 26046 w 2327606"/>
              <a:gd name="connsiteY0" fmla="*/ 562792 h 3200124"/>
              <a:gd name="connsiteX1" fmla="*/ 222600 w 2327606"/>
              <a:gd name="connsiteY1" fmla="*/ 118411 h 3200124"/>
              <a:gd name="connsiteX2" fmla="*/ 1042996 w 2327606"/>
              <a:gd name="connsiteY2" fmla="*/ 7316 h 3200124"/>
              <a:gd name="connsiteX3" fmla="*/ 2047881 w 2327606"/>
              <a:gd name="connsiteY3" fmla="*/ 91491 h 3200124"/>
              <a:gd name="connsiteX4" fmla="*/ 2293818 w 2327606"/>
              <a:gd name="connsiteY4" fmla="*/ 734990 h 3200124"/>
              <a:gd name="connsiteX5" fmla="*/ 2191783 w 2327606"/>
              <a:gd name="connsiteY5" fmla="*/ 2894932 h 3200124"/>
              <a:gd name="connsiteX6" fmla="*/ 1085725 w 2327606"/>
              <a:gd name="connsiteY6" fmla="*/ 3173530 h 3200124"/>
              <a:gd name="connsiteX7" fmla="*/ 120050 w 2327606"/>
              <a:gd name="connsiteY7" fmla="*/ 2844519 h 3200124"/>
              <a:gd name="connsiteX8" fmla="*/ 26046 w 2327606"/>
              <a:gd name="connsiteY8" fmla="*/ 562792 h 3200124"/>
              <a:gd name="connsiteX0" fmla="*/ 22038 w 2334591"/>
              <a:gd name="connsiteY0" fmla="*/ 906750 h 3189678"/>
              <a:gd name="connsiteX1" fmla="*/ 229585 w 2334591"/>
              <a:gd name="connsiteY1" fmla="*/ 118411 h 3189678"/>
              <a:gd name="connsiteX2" fmla="*/ 1049981 w 2334591"/>
              <a:gd name="connsiteY2" fmla="*/ 7316 h 3189678"/>
              <a:gd name="connsiteX3" fmla="*/ 2054866 w 2334591"/>
              <a:gd name="connsiteY3" fmla="*/ 91491 h 3189678"/>
              <a:gd name="connsiteX4" fmla="*/ 2300803 w 2334591"/>
              <a:gd name="connsiteY4" fmla="*/ 734990 h 3189678"/>
              <a:gd name="connsiteX5" fmla="*/ 2198768 w 2334591"/>
              <a:gd name="connsiteY5" fmla="*/ 2894932 h 3189678"/>
              <a:gd name="connsiteX6" fmla="*/ 1092710 w 2334591"/>
              <a:gd name="connsiteY6" fmla="*/ 3173530 h 3189678"/>
              <a:gd name="connsiteX7" fmla="*/ 127035 w 2334591"/>
              <a:gd name="connsiteY7" fmla="*/ 2844519 h 3189678"/>
              <a:gd name="connsiteX8" fmla="*/ 22038 w 2334591"/>
              <a:gd name="connsiteY8" fmla="*/ 906750 h 3189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34591" h="3189678">
                <a:moveTo>
                  <a:pt x="22038" y="906750"/>
                </a:moveTo>
                <a:cubicBezTo>
                  <a:pt x="39130" y="452399"/>
                  <a:pt x="58261" y="268316"/>
                  <a:pt x="229585" y="118411"/>
                </a:cubicBezTo>
                <a:cubicBezTo>
                  <a:pt x="400909" y="-31494"/>
                  <a:pt x="745768" y="11803"/>
                  <a:pt x="1049981" y="7316"/>
                </a:cubicBezTo>
                <a:cubicBezTo>
                  <a:pt x="1354194" y="2829"/>
                  <a:pt x="1846396" y="-29788"/>
                  <a:pt x="2054866" y="91491"/>
                </a:cubicBezTo>
                <a:cubicBezTo>
                  <a:pt x="2263336" y="212770"/>
                  <a:pt x="2276819" y="267750"/>
                  <a:pt x="2300803" y="734990"/>
                </a:cubicBezTo>
                <a:cubicBezTo>
                  <a:pt x="2324787" y="1202230"/>
                  <a:pt x="2400117" y="2488509"/>
                  <a:pt x="2198768" y="2894932"/>
                </a:cubicBezTo>
                <a:cubicBezTo>
                  <a:pt x="1997419" y="3301355"/>
                  <a:pt x="1441663" y="3139347"/>
                  <a:pt x="1092710" y="3173530"/>
                </a:cubicBezTo>
                <a:cubicBezTo>
                  <a:pt x="743757" y="3207713"/>
                  <a:pt x="305480" y="3222316"/>
                  <a:pt x="127035" y="2844519"/>
                </a:cubicBezTo>
                <a:cubicBezTo>
                  <a:pt x="-51410" y="2466722"/>
                  <a:pt x="4946" y="1361101"/>
                  <a:pt x="22038" y="906750"/>
                </a:cubicBezTo>
                <a:close/>
              </a:path>
            </a:pathLst>
          </a:cu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7735970" y="3230459"/>
            <a:ext cx="294016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 algn="ctr"/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We did it with 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sMGM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!</a:t>
            </a:r>
            <a:endParaRPr lang="ru-RU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406221" y="480108"/>
            <a:ext cx="337958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 algn="ctr"/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In this episode of CTCrypt</a:t>
            </a:r>
            <a:endParaRPr lang="ru-RU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" name="Полилиния 4"/>
          <p:cNvSpPr/>
          <p:nvPr/>
        </p:nvSpPr>
        <p:spPr>
          <a:xfrm>
            <a:off x="6507127" y="2190307"/>
            <a:ext cx="2583710" cy="984043"/>
          </a:xfrm>
          <a:custGeom>
            <a:avLst/>
            <a:gdLst>
              <a:gd name="connsiteX0" fmla="*/ 0 w 2290273"/>
              <a:gd name="connsiteY0" fmla="*/ 64612 h 936283"/>
              <a:gd name="connsiteX1" fmla="*/ 1452785 w 2290273"/>
              <a:gd name="connsiteY1" fmla="*/ 90250 h 936283"/>
              <a:gd name="connsiteX2" fmla="*/ 2290273 w 2290273"/>
              <a:gd name="connsiteY2" fmla="*/ 936283 h 9362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90273" h="936283">
                <a:moveTo>
                  <a:pt x="0" y="64612"/>
                </a:moveTo>
                <a:cubicBezTo>
                  <a:pt x="535536" y="4792"/>
                  <a:pt x="1071073" y="-55028"/>
                  <a:pt x="1452785" y="90250"/>
                </a:cubicBezTo>
                <a:cubicBezTo>
                  <a:pt x="1834497" y="235528"/>
                  <a:pt x="2117933" y="781035"/>
                  <a:pt x="2290273" y="936283"/>
                </a:cubicBezTo>
              </a:path>
            </a:pathLst>
          </a:custGeom>
          <a:noFill/>
          <a:ln w="25400" cap="rnd" cmpd="sng">
            <a:solidFill>
              <a:schemeClr val="tx1">
                <a:lumMod val="85000"/>
                <a:lumOff val="15000"/>
              </a:schemeClr>
            </a:solidFill>
            <a:headEnd type="triangle"/>
            <a:tailEnd type="none" w="lg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  <p:pic>
        <p:nvPicPr>
          <p:cNvPr id="12" name="Объект 2"/>
          <p:cNvPicPr>
            <a:picLocks noChangeAspect="1"/>
          </p:cNvPicPr>
          <p:nvPr/>
        </p:nvPicPr>
        <p:blipFill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553" y="6314451"/>
            <a:ext cx="1208923" cy="407024"/>
          </a:xfrm>
          <a:prstGeom prst="rect">
            <a:avLst/>
          </a:prstGeom>
        </p:spPr>
      </p:pic>
      <p:sp>
        <p:nvSpPr>
          <p:cNvPr id="1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9206053" y="6335400"/>
            <a:ext cx="2743200" cy="365125"/>
          </a:xfrm>
        </p:spPr>
        <p:txBody>
          <a:bodyPr/>
          <a:lstStyle/>
          <a:p>
            <a:fld id="{DC501561-F62F-4F0D-92B5-B83715048182}" type="slidenum">
              <a:rPr lang="ru-RU" smtClean="0"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317301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>
            <a:off x="4298791" y="490403"/>
            <a:ext cx="346107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 algn="ctr"/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Misuse-resistant </a:t>
            </a:r>
            <a:r>
              <a:rPr lang="en-US" sz="2000" dirty="0">
                <a:solidFill>
                  <a:srgbClr val="FF1635"/>
                </a:solidFill>
              </a:rPr>
              <a:t>confidentiality</a:t>
            </a:r>
          </a:p>
        </p:txBody>
      </p:sp>
      <p:sp>
        <p:nvSpPr>
          <p:cNvPr id="4" name="Полилиния 3"/>
          <p:cNvSpPr/>
          <p:nvPr/>
        </p:nvSpPr>
        <p:spPr>
          <a:xfrm rot="19035390" flipV="1">
            <a:off x="7868777" y="889180"/>
            <a:ext cx="59555" cy="1078669"/>
          </a:xfrm>
          <a:custGeom>
            <a:avLst/>
            <a:gdLst>
              <a:gd name="connsiteX0" fmla="*/ 0 w 68664"/>
              <a:gd name="connsiteY0" fmla="*/ 0 h 868680"/>
              <a:gd name="connsiteX1" fmla="*/ 68580 w 68664"/>
              <a:gd name="connsiteY1" fmla="*/ 586740 h 868680"/>
              <a:gd name="connsiteX2" fmla="*/ 15240 w 68664"/>
              <a:gd name="connsiteY2" fmla="*/ 868680 h 868680"/>
              <a:gd name="connsiteX3" fmla="*/ 15240 w 68664"/>
              <a:gd name="connsiteY3" fmla="*/ 868680 h 868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664" h="868680">
                <a:moveTo>
                  <a:pt x="0" y="0"/>
                </a:moveTo>
                <a:cubicBezTo>
                  <a:pt x="33020" y="220980"/>
                  <a:pt x="66040" y="441960"/>
                  <a:pt x="68580" y="586740"/>
                </a:cubicBezTo>
                <a:cubicBezTo>
                  <a:pt x="71120" y="731520"/>
                  <a:pt x="15240" y="868680"/>
                  <a:pt x="15240" y="868680"/>
                </a:cubicBezTo>
                <a:lnTo>
                  <a:pt x="15240" y="868680"/>
                </a:lnTo>
              </a:path>
            </a:pathLst>
          </a:custGeom>
          <a:noFill/>
          <a:ln w="22225">
            <a:solidFill>
              <a:schemeClr val="tx1"/>
            </a:solidFill>
            <a:prstDash val="solid"/>
            <a:headEnd type="triangle" w="lg" len="lg"/>
            <a:tailEnd type="non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Полилиния 4"/>
          <p:cNvSpPr/>
          <p:nvPr/>
        </p:nvSpPr>
        <p:spPr>
          <a:xfrm rot="13609435">
            <a:off x="4161794" y="834515"/>
            <a:ext cx="73489" cy="1162864"/>
          </a:xfrm>
          <a:custGeom>
            <a:avLst/>
            <a:gdLst>
              <a:gd name="connsiteX0" fmla="*/ 0 w 68664"/>
              <a:gd name="connsiteY0" fmla="*/ 0 h 868680"/>
              <a:gd name="connsiteX1" fmla="*/ 68580 w 68664"/>
              <a:gd name="connsiteY1" fmla="*/ 586740 h 868680"/>
              <a:gd name="connsiteX2" fmla="*/ 15240 w 68664"/>
              <a:gd name="connsiteY2" fmla="*/ 868680 h 868680"/>
              <a:gd name="connsiteX3" fmla="*/ 15240 w 68664"/>
              <a:gd name="connsiteY3" fmla="*/ 868680 h 868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664" h="868680">
                <a:moveTo>
                  <a:pt x="0" y="0"/>
                </a:moveTo>
                <a:cubicBezTo>
                  <a:pt x="33020" y="220980"/>
                  <a:pt x="66040" y="441960"/>
                  <a:pt x="68580" y="586740"/>
                </a:cubicBezTo>
                <a:cubicBezTo>
                  <a:pt x="71120" y="731520"/>
                  <a:pt x="15240" y="868680"/>
                  <a:pt x="15240" y="868680"/>
                </a:cubicBezTo>
                <a:lnTo>
                  <a:pt x="15240" y="868680"/>
                </a:lnTo>
              </a:path>
            </a:pathLst>
          </a:custGeom>
          <a:noFill/>
          <a:ln w="22225">
            <a:solidFill>
              <a:schemeClr val="tx1"/>
            </a:solidFill>
            <a:prstDash val="solid"/>
            <a:headEnd type="triangle" w="lg" len="lg"/>
            <a:tailEnd type="non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016243" y="1972159"/>
            <a:ext cx="13771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weak</a:t>
            </a:r>
            <a:r>
              <a:rPr lang="ru-RU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notion</a:t>
            </a:r>
            <a:endParaRPr lang="ru-RU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668227" y="1972159"/>
            <a:ext cx="14713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strong notion</a:t>
            </a:r>
            <a:endParaRPr lang="ru-RU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987083" y="4750534"/>
            <a:ext cx="352459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</a:rPr>
              <a:t>«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ideal</a:t>
            </a: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</a:rPr>
              <a:t>»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confidentiality is achieved only for messages that were encrypted correctly</a:t>
            </a:r>
            <a:endParaRPr lang="ru-RU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Прямоугольник 8"/>
              <p:cNvSpPr/>
              <p:nvPr/>
            </p:nvSpPr>
            <p:spPr>
              <a:xfrm>
                <a:off x="6856061" y="2525387"/>
                <a:ext cx="3120974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ciphertext of </a:t>
                </a:r>
                <a:r>
                  <a:rPr lang="en-US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each unique query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 is indistinguishable from a «garbage»</a:t>
                </a:r>
              </a:p>
            </p:txBody>
          </p:sp>
        </mc:Choice>
        <mc:Fallback xmlns="">
          <p:sp>
            <p:nvSpPr>
              <p:cNvPr id="9" name="Прямоугольник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6061" y="2525387"/>
                <a:ext cx="3120974" cy="1200329"/>
              </a:xfrm>
              <a:prstGeom prst="rect">
                <a:avLst/>
              </a:prstGeom>
              <a:blipFill>
                <a:blip r:embed="rId3"/>
                <a:stretch>
                  <a:fillRect t="-2538" b="-710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Прямоугольник 10"/>
              <p:cNvSpPr/>
              <p:nvPr/>
            </p:nvSpPr>
            <p:spPr>
              <a:xfrm>
                <a:off x="1743928" y="2529060"/>
                <a:ext cx="3510609" cy="9233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ciphertext of </a:t>
                </a:r>
                <a:r>
                  <a:rPr lang="en-US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each query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 </a:t>
                </a:r>
                <a:r>
                  <a:rPr lang="en-US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with unique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is indistinguishable from a </a:t>
                </a:r>
                <a:r>
                  <a:rPr lang="ru-RU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«</a:t>
                </a:r>
                <a:r>
                  <a:rPr 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garbage</a:t>
                </a:r>
                <a:r>
                  <a:rPr lang="ru-RU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»</a:t>
                </a:r>
                <a:endParaRPr lang="ru-RU" u="sng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1" name="Прямоугольник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43928" y="2529060"/>
                <a:ext cx="3510609" cy="923330"/>
              </a:xfrm>
              <a:prstGeom prst="rect">
                <a:avLst/>
              </a:prstGeom>
              <a:blipFill>
                <a:blip r:embed="rId4"/>
                <a:stretch>
                  <a:fillRect t="-3974" r="-694" b="-993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Полилиния 14"/>
          <p:cNvSpPr/>
          <p:nvPr/>
        </p:nvSpPr>
        <p:spPr>
          <a:xfrm rot="13828377">
            <a:off x="3180661" y="3818764"/>
            <a:ext cx="481363" cy="453408"/>
          </a:xfrm>
          <a:custGeom>
            <a:avLst/>
            <a:gdLst>
              <a:gd name="connsiteX0" fmla="*/ 0 w 68664"/>
              <a:gd name="connsiteY0" fmla="*/ 0 h 868680"/>
              <a:gd name="connsiteX1" fmla="*/ 68580 w 68664"/>
              <a:gd name="connsiteY1" fmla="*/ 586740 h 868680"/>
              <a:gd name="connsiteX2" fmla="*/ 15240 w 68664"/>
              <a:gd name="connsiteY2" fmla="*/ 868680 h 868680"/>
              <a:gd name="connsiteX3" fmla="*/ 15240 w 68664"/>
              <a:gd name="connsiteY3" fmla="*/ 868680 h 868680"/>
              <a:gd name="connsiteX0" fmla="*/ 0 w 68664"/>
              <a:gd name="connsiteY0" fmla="*/ 0 h 1041308"/>
              <a:gd name="connsiteX1" fmla="*/ 68580 w 68664"/>
              <a:gd name="connsiteY1" fmla="*/ 586740 h 1041308"/>
              <a:gd name="connsiteX2" fmla="*/ 15240 w 68664"/>
              <a:gd name="connsiteY2" fmla="*/ 868680 h 1041308"/>
              <a:gd name="connsiteX3" fmla="*/ 38164 w 68664"/>
              <a:gd name="connsiteY3" fmla="*/ 1041308 h 1041308"/>
              <a:gd name="connsiteX0" fmla="*/ 0 w 68664"/>
              <a:gd name="connsiteY0" fmla="*/ 0 h 1041308"/>
              <a:gd name="connsiteX1" fmla="*/ 68580 w 68664"/>
              <a:gd name="connsiteY1" fmla="*/ 586740 h 1041308"/>
              <a:gd name="connsiteX2" fmla="*/ 15240 w 68664"/>
              <a:gd name="connsiteY2" fmla="*/ 868680 h 1041308"/>
              <a:gd name="connsiteX3" fmla="*/ 38164 w 68664"/>
              <a:gd name="connsiteY3" fmla="*/ 1041308 h 1041308"/>
              <a:gd name="connsiteX0" fmla="*/ 14430 w 83094"/>
              <a:gd name="connsiteY0" fmla="*/ 0 h 1043536"/>
              <a:gd name="connsiteX1" fmla="*/ 83010 w 83094"/>
              <a:gd name="connsiteY1" fmla="*/ 586740 h 1043536"/>
              <a:gd name="connsiteX2" fmla="*/ 29670 w 83094"/>
              <a:gd name="connsiteY2" fmla="*/ 868680 h 1043536"/>
              <a:gd name="connsiteX3" fmla="*/ 52594 w 83094"/>
              <a:gd name="connsiteY3" fmla="*/ 1041308 h 1043536"/>
              <a:gd name="connsiteX4" fmla="*/ 0 w 83094"/>
              <a:gd name="connsiteY4" fmla="*/ 965454 h 1043536"/>
              <a:gd name="connsiteX0" fmla="*/ 0 w 68664"/>
              <a:gd name="connsiteY0" fmla="*/ 0 h 1041308"/>
              <a:gd name="connsiteX1" fmla="*/ 68580 w 68664"/>
              <a:gd name="connsiteY1" fmla="*/ 586740 h 1041308"/>
              <a:gd name="connsiteX2" fmla="*/ 15240 w 68664"/>
              <a:gd name="connsiteY2" fmla="*/ 868680 h 1041308"/>
              <a:gd name="connsiteX3" fmla="*/ 38164 w 68664"/>
              <a:gd name="connsiteY3" fmla="*/ 1041308 h 1041308"/>
              <a:gd name="connsiteX0" fmla="*/ 0 w 68664"/>
              <a:gd name="connsiteY0" fmla="*/ 0 h 868680"/>
              <a:gd name="connsiteX1" fmla="*/ 68580 w 68664"/>
              <a:gd name="connsiteY1" fmla="*/ 586740 h 868680"/>
              <a:gd name="connsiteX2" fmla="*/ 15240 w 68664"/>
              <a:gd name="connsiteY2" fmla="*/ 868680 h 868680"/>
              <a:gd name="connsiteX0" fmla="*/ 0 w 68580"/>
              <a:gd name="connsiteY0" fmla="*/ 0 h 586740"/>
              <a:gd name="connsiteX1" fmla="*/ 68580 w 68580"/>
              <a:gd name="connsiteY1" fmla="*/ 586740 h 586740"/>
              <a:gd name="connsiteX0" fmla="*/ 0 w 91091"/>
              <a:gd name="connsiteY0" fmla="*/ 0 h 698885"/>
              <a:gd name="connsiteX1" fmla="*/ 91091 w 91091"/>
              <a:gd name="connsiteY1" fmla="*/ 698885 h 698885"/>
              <a:gd name="connsiteX0" fmla="*/ 0 w 77354"/>
              <a:gd name="connsiteY0" fmla="*/ 0 h 1022533"/>
              <a:gd name="connsiteX1" fmla="*/ 77354 w 77354"/>
              <a:gd name="connsiteY1" fmla="*/ 1022533 h 10225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7354" h="1022533">
                <a:moveTo>
                  <a:pt x="0" y="0"/>
                </a:moveTo>
                <a:cubicBezTo>
                  <a:pt x="33020" y="220980"/>
                  <a:pt x="74814" y="877753"/>
                  <a:pt x="77354" y="1022533"/>
                </a:cubicBezTo>
              </a:path>
            </a:pathLst>
          </a:custGeom>
          <a:noFill/>
          <a:ln w="22225">
            <a:solidFill>
              <a:schemeClr val="tx1"/>
            </a:solidFill>
            <a:prstDash val="solid"/>
            <a:headEnd type="triangle" w="lg" len="lg"/>
            <a:tailEnd type="non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6" name="Полилиния 15"/>
          <p:cNvSpPr/>
          <p:nvPr/>
        </p:nvSpPr>
        <p:spPr>
          <a:xfrm rot="7771623" flipH="1">
            <a:off x="8503912" y="3818765"/>
            <a:ext cx="481363" cy="453408"/>
          </a:xfrm>
          <a:custGeom>
            <a:avLst/>
            <a:gdLst>
              <a:gd name="connsiteX0" fmla="*/ 0 w 68664"/>
              <a:gd name="connsiteY0" fmla="*/ 0 h 868680"/>
              <a:gd name="connsiteX1" fmla="*/ 68580 w 68664"/>
              <a:gd name="connsiteY1" fmla="*/ 586740 h 868680"/>
              <a:gd name="connsiteX2" fmla="*/ 15240 w 68664"/>
              <a:gd name="connsiteY2" fmla="*/ 868680 h 868680"/>
              <a:gd name="connsiteX3" fmla="*/ 15240 w 68664"/>
              <a:gd name="connsiteY3" fmla="*/ 868680 h 868680"/>
              <a:gd name="connsiteX0" fmla="*/ 0 w 68664"/>
              <a:gd name="connsiteY0" fmla="*/ 0 h 1041308"/>
              <a:gd name="connsiteX1" fmla="*/ 68580 w 68664"/>
              <a:gd name="connsiteY1" fmla="*/ 586740 h 1041308"/>
              <a:gd name="connsiteX2" fmla="*/ 15240 w 68664"/>
              <a:gd name="connsiteY2" fmla="*/ 868680 h 1041308"/>
              <a:gd name="connsiteX3" fmla="*/ 38164 w 68664"/>
              <a:gd name="connsiteY3" fmla="*/ 1041308 h 1041308"/>
              <a:gd name="connsiteX0" fmla="*/ 0 w 68664"/>
              <a:gd name="connsiteY0" fmla="*/ 0 h 1041308"/>
              <a:gd name="connsiteX1" fmla="*/ 68580 w 68664"/>
              <a:gd name="connsiteY1" fmla="*/ 586740 h 1041308"/>
              <a:gd name="connsiteX2" fmla="*/ 15240 w 68664"/>
              <a:gd name="connsiteY2" fmla="*/ 868680 h 1041308"/>
              <a:gd name="connsiteX3" fmla="*/ 38164 w 68664"/>
              <a:gd name="connsiteY3" fmla="*/ 1041308 h 1041308"/>
              <a:gd name="connsiteX0" fmla="*/ 14430 w 83094"/>
              <a:gd name="connsiteY0" fmla="*/ 0 h 1043536"/>
              <a:gd name="connsiteX1" fmla="*/ 83010 w 83094"/>
              <a:gd name="connsiteY1" fmla="*/ 586740 h 1043536"/>
              <a:gd name="connsiteX2" fmla="*/ 29670 w 83094"/>
              <a:gd name="connsiteY2" fmla="*/ 868680 h 1043536"/>
              <a:gd name="connsiteX3" fmla="*/ 52594 w 83094"/>
              <a:gd name="connsiteY3" fmla="*/ 1041308 h 1043536"/>
              <a:gd name="connsiteX4" fmla="*/ 0 w 83094"/>
              <a:gd name="connsiteY4" fmla="*/ 965454 h 1043536"/>
              <a:gd name="connsiteX0" fmla="*/ 0 w 68664"/>
              <a:gd name="connsiteY0" fmla="*/ 0 h 1041308"/>
              <a:gd name="connsiteX1" fmla="*/ 68580 w 68664"/>
              <a:gd name="connsiteY1" fmla="*/ 586740 h 1041308"/>
              <a:gd name="connsiteX2" fmla="*/ 15240 w 68664"/>
              <a:gd name="connsiteY2" fmla="*/ 868680 h 1041308"/>
              <a:gd name="connsiteX3" fmla="*/ 38164 w 68664"/>
              <a:gd name="connsiteY3" fmla="*/ 1041308 h 1041308"/>
              <a:gd name="connsiteX0" fmla="*/ 0 w 68664"/>
              <a:gd name="connsiteY0" fmla="*/ 0 h 868680"/>
              <a:gd name="connsiteX1" fmla="*/ 68580 w 68664"/>
              <a:gd name="connsiteY1" fmla="*/ 586740 h 868680"/>
              <a:gd name="connsiteX2" fmla="*/ 15240 w 68664"/>
              <a:gd name="connsiteY2" fmla="*/ 868680 h 868680"/>
              <a:gd name="connsiteX0" fmla="*/ 0 w 68580"/>
              <a:gd name="connsiteY0" fmla="*/ 0 h 586740"/>
              <a:gd name="connsiteX1" fmla="*/ 68580 w 68580"/>
              <a:gd name="connsiteY1" fmla="*/ 586740 h 586740"/>
              <a:gd name="connsiteX0" fmla="*/ 0 w 91091"/>
              <a:gd name="connsiteY0" fmla="*/ 0 h 698885"/>
              <a:gd name="connsiteX1" fmla="*/ 91091 w 91091"/>
              <a:gd name="connsiteY1" fmla="*/ 698885 h 698885"/>
              <a:gd name="connsiteX0" fmla="*/ 0 w 77354"/>
              <a:gd name="connsiteY0" fmla="*/ 0 h 1022533"/>
              <a:gd name="connsiteX1" fmla="*/ 77354 w 77354"/>
              <a:gd name="connsiteY1" fmla="*/ 1022533 h 10225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7354" h="1022533">
                <a:moveTo>
                  <a:pt x="0" y="0"/>
                </a:moveTo>
                <a:cubicBezTo>
                  <a:pt x="33020" y="220980"/>
                  <a:pt x="74814" y="877753"/>
                  <a:pt x="77354" y="1022533"/>
                </a:cubicBezTo>
              </a:path>
            </a:pathLst>
          </a:custGeom>
          <a:noFill/>
          <a:ln w="22225">
            <a:solidFill>
              <a:schemeClr val="tx1"/>
            </a:solidFill>
            <a:prstDash val="solid"/>
            <a:headEnd type="triangle" w="lg" len="lg"/>
            <a:tailEnd type="non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6654250" y="4665478"/>
            <a:ext cx="35245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confidentiality </a:t>
            </a: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</a:rPr>
              <a:t>«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modulo repetition</a:t>
            </a: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</a:rPr>
              <a:t>»</a:t>
            </a:r>
          </a:p>
          <a:p>
            <a:pPr algn="ctr"/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is achieved for all messages</a:t>
            </a:r>
          </a:p>
        </p:txBody>
      </p:sp>
      <p:pic>
        <p:nvPicPr>
          <p:cNvPr id="21" name="Объект 2"/>
          <p:cNvPicPr>
            <a:picLocks noChangeAspect="1"/>
          </p:cNvPicPr>
          <p:nvPr/>
        </p:nvPicPr>
        <p:blipFill>
          <a:blip r:embed="rId5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553" y="6314451"/>
            <a:ext cx="1208923" cy="407024"/>
          </a:xfrm>
          <a:prstGeom prst="rect">
            <a:avLst/>
          </a:prstGeom>
        </p:spPr>
      </p:pic>
      <p:sp>
        <p:nvSpPr>
          <p:cNvPr id="22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9206053" y="6335400"/>
            <a:ext cx="2743200" cy="365125"/>
          </a:xfrm>
        </p:spPr>
        <p:txBody>
          <a:bodyPr/>
          <a:lstStyle/>
          <a:p>
            <a:fld id="{DC501561-F62F-4F0D-92B5-B83715048182}" type="slidenum">
              <a:rPr lang="ru-RU" smtClean="0"/>
              <a:t>6</a:t>
            </a:fld>
            <a:endParaRPr lang="ru-RU" dirty="0"/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6546096" y="954013"/>
            <a:ext cx="3632750" cy="4783351"/>
          </a:xfrm>
          <a:prstGeom prst="roundRect">
            <a:avLst/>
          </a:prstGeom>
          <a:noFill/>
          <a:ln w="38100">
            <a:solidFill>
              <a:srgbClr val="FF1635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82437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36643">
            <a:off x="1118504" y="1497129"/>
            <a:ext cx="5853320" cy="43899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Полилиния 7"/>
          <p:cNvSpPr/>
          <p:nvPr/>
        </p:nvSpPr>
        <p:spPr>
          <a:xfrm rot="20955848" flipH="1">
            <a:off x="2744727" y="4484649"/>
            <a:ext cx="3305552" cy="763422"/>
          </a:xfrm>
          <a:custGeom>
            <a:avLst/>
            <a:gdLst>
              <a:gd name="connsiteX0" fmla="*/ 28025 w 2292216"/>
              <a:gd name="connsiteY0" fmla="*/ 559040 h 3129201"/>
              <a:gd name="connsiteX1" fmla="*/ 224579 w 2292216"/>
              <a:gd name="connsiteY1" fmla="*/ 114659 h 3129201"/>
              <a:gd name="connsiteX2" fmla="*/ 1044975 w 2292216"/>
              <a:gd name="connsiteY2" fmla="*/ 3564 h 3129201"/>
              <a:gd name="connsiteX3" fmla="*/ 1797005 w 2292216"/>
              <a:gd name="connsiteY3" fmla="*/ 97567 h 3129201"/>
              <a:gd name="connsiteX4" fmla="*/ 2147382 w 2292216"/>
              <a:gd name="connsiteY4" fmla="*/ 721410 h 3129201"/>
              <a:gd name="connsiteX5" fmla="*/ 2215749 w 2292216"/>
              <a:gd name="connsiteY5" fmla="*/ 2635668 h 3129201"/>
              <a:gd name="connsiteX6" fmla="*/ 1087704 w 2292216"/>
              <a:gd name="connsiteY6" fmla="*/ 3071504 h 3129201"/>
              <a:gd name="connsiteX7" fmla="*/ 122029 w 2292216"/>
              <a:gd name="connsiteY7" fmla="*/ 2840767 h 3129201"/>
              <a:gd name="connsiteX8" fmla="*/ 28025 w 2292216"/>
              <a:gd name="connsiteY8" fmla="*/ 559040 h 3129201"/>
              <a:gd name="connsiteX0" fmla="*/ 28025 w 2357736"/>
              <a:gd name="connsiteY0" fmla="*/ 559363 h 3129524"/>
              <a:gd name="connsiteX1" fmla="*/ 224579 w 2357736"/>
              <a:gd name="connsiteY1" fmla="*/ 114982 h 3129524"/>
              <a:gd name="connsiteX2" fmla="*/ 1044975 w 2357736"/>
              <a:gd name="connsiteY2" fmla="*/ 3887 h 3129524"/>
              <a:gd name="connsiteX3" fmla="*/ 1797005 w 2357736"/>
              <a:gd name="connsiteY3" fmla="*/ 97890 h 3129524"/>
              <a:gd name="connsiteX4" fmla="*/ 2295797 w 2357736"/>
              <a:gd name="connsiteY4" fmla="*/ 731561 h 3129524"/>
              <a:gd name="connsiteX5" fmla="*/ 2215749 w 2357736"/>
              <a:gd name="connsiteY5" fmla="*/ 2635991 h 3129524"/>
              <a:gd name="connsiteX6" fmla="*/ 1087704 w 2357736"/>
              <a:gd name="connsiteY6" fmla="*/ 3071827 h 3129524"/>
              <a:gd name="connsiteX7" fmla="*/ 122029 w 2357736"/>
              <a:gd name="connsiteY7" fmla="*/ 2841090 h 3129524"/>
              <a:gd name="connsiteX8" fmla="*/ 28025 w 2357736"/>
              <a:gd name="connsiteY8" fmla="*/ 559363 h 3129524"/>
              <a:gd name="connsiteX0" fmla="*/ 28025 w 2341721"/>
              <a:gd name="connsiteY0" fmla="*/ 562792 h 3132953"/>
              <a:gd name="connsiteX1" fmla="*/ 224579 w 2341721"/>
              <a:gd name="connsiteY1" fmla="*/ 118411 h 3132953"/>
              <a:gd name="connsiteX2" fmla="*/ 1044975 w 2341721"/>
              <a:gd name="connsiteY2" fmla="*/ 7316 h 3132953"/>
              <a:gd name="connsiteX3" fmla="*/ 2049860 w 2341721"/>
              <a:gd name="connsiteY3" fmla="*/ 91491 h 3132953"/>
              <a:gd name="connsiteX4" fmla="*/ 2295797 w 2341721"/>
              <a:gd name="connsiteY4" fmla="*/ 734990 h 3132953"/>
              <a:gd name="connsiteX5" fmla="*/ 2215749 w 2341721"/>
              <a:gd name="connsiteY5" fmla="*/ 2639420 h 3132953"/>
              <a:gd name="connsiteX6" fmla="*/ 1087704 w 2341721"/>
              <a:gd name="connsiteY6" fmla="*/ 3075256 h 3132953"/>
              <a:gd name="connsiteX7" fmla="*/ 122029 w 2341721"/>
              <a:gd name="connsiteY7" fmla="*/ 2844519 h 3132953"/>
              <a:gd name="connsiteX8" fmla="*/ 28025 w 2341721"/>
              <a:gd name="connsiteY8" fmla="*/ 562792 h 3132953"/>
              <a:gd name="connsiteX0" fmla="*/ 28025 w 2329585"/>
              <a:gd name="connsiteY0" fmla="*/ 562792 h 3132953"/>
              <a:gd name="connsiteX1" fmla="*/ 224579 w 2329585"/>
              <a:gd name="connsiteY1" fmla="*/ 118411 h 3132953"/>
              <a:gd name="connsiteX2" fmla="*/ 1044975 w 2329585"/>
              <a:gd name="connsiteY2" fmla="*/ 7316 h 3132953"/>
              <a:gd name="connsiteX3" fmla="*/ 2049860 w 2329585"/>
              <a:gd name="connsiteY3" fmla="*/ 91491 h 3132953"/>
              <a:gd name="connsiteX4" fmla="*/ 2295797 w 2329585"/>
              <a:gd name="connsiteY4" fmla="*/ 734990 h 3132953"/>
              <a:gd name="connsiteX5" fmla="*/ 2193762 w 2329585"/>
              <a:gd name="connsiteY5" fmla="*/ 2894932 h 3132953"/>
              <a:gd name="connsiteX6" fmla="*/ 1087704 w 2329585"/>
              <a:gd name="connsiteY6" fmla="*/ 3075256 h 3132953"/>
              <a:gd name="connsiteX7" fmla="*/ 122029 w 2329585"/>
              <a:gd name="connsiteY7" fmla="*/ 2844519 h 3132953"/>
              <a:gd name="connsiteX8" fmla="*/ 28025 w 2329585"/>
              <a:gd name="connsiteY8" fmla="*/ 562792 h 3132953"/>
              <a:gd name="connsiteX0" fmla="*/ 26046 w 2327606"/>
              <a:gd name="connsiteY0" fmla="*/ 562792 h 3200124"/>
              <a:gd name="connsiteX1" fmla="*/ 222600 w 2327606"/>
              <a:gd name="connsiteY1" fmla="*/ 118411 h 3200124"/>
              <a:gd name="connsiteX2" fmla="*/ 1042996 w 2327606"/>
              <a:gd name="connsiteY2" fmla="*/ 7316 h 3200124"/>
              <a:gd name="connsiteX3" fmla="*/ 2047881 w 2327606"/>
              <a:gd name="connsiteY3" fmla="*/ 91491 h 3200124"/>
              <a:gd name="connsiteX4" fmla="*/ 2293818 w 2327606"/>
              <a:gd name="connsiteY4" fmla="*/ 734990 h 3200124"/>
              <a:gd name="connsiteX5" fmla="*/ 2191783 w 2327606"/>
              <a:gd name="connsiteY5" fmla="*/ 2894932 h 3200124"/>
              <a:gd name="connsiteX6" fmla="*/ 1085725 w 2327606"/>
              <a:gd name="connsiteY6" fmla="*/ 3173530 h 3200124"/>
              <a:gd name="connsiteX7" fmla="*/ 120050 w 2327606"/>
              <a:gd name="connsiteY7" fmla="*/ 2844519 h 3200124"/>
              <a:gd name="connsiteX8" fmla="*/ 26046 w 2327606"/>
              <a:gd name="connsiteY8" fmla="*/ 562792 h 3200124"/>
              <a:gd name="connsiteX0" fmla="*/ 22038 w 2334591"/>
              <a:gd name="connsiteY0" fmla="*/ 906750 h 3189678"/>
              <a:gd name="connsiteX1" fmla="*/ 229585 w 2334591"/>
              <a:gd name="connsiteY1" fmla="*/ 118411 h 3189678"/>
              <a:gd name="connsiteX2" fmla="*/ 1049981 w 2334591"/>
              <a:gd name="connsiteY2" fmla="*/ 7316 h 3189678"/>
              <a:gd name="connsiteX3" fmla="*/ 2054866 w 2334591"/>
              <a:gd name="connsiteY3" fmla="*/ 91491 h 3189678"/>
              <a:gd name="connsiteX4" fmla="*/ 2300803 w 2334591"/>
              <a:gd name="connsiteY4" fmla="*/ 734990 h 3189678"/>
              <a:gd name="connsiteX5" fmla="*/ 2198768 w 2334591"/>
              <a:gd name="connsiteY5" fmla="*/ 2894932 h 3189678"/>
              <a:gd name="connsiteX6" fmla="*/ 1092710 w 2334591"/>
              <a:gd name="connsiteY6" fmla="*/ 3173530 h 3189678"/>
              <a:gd name="connsiteX7" fmla="*/ 127035 w 2334591"/>
              <a:gd name="connsiteY7" fmla="*/ 2844519 h 3189678"/>
              <a:gd name="connsiteX8" fmla="*/ 22038 w 2334591"/>
              <a:gd name="connsiteY8" fmla="*/ 906750 h 3189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34591" h="3189678">
                <a:moveTo>
                  <a:pt x="22038" y="906750"/>
                </a:moveTo>
                <a:cubicBezTo>
                  <a:pt x="39130" y="452399"/>
                  <a:pt x="58261" y="268316"/>
                  <a:pt x="229585" y="118411"/>
                </a:cubicBezTo>
                <a:cubicBezTo>
                  <a:pt x="400909" y="-31494"/>
                  <a:pt x="745768" y="11803"/>
                  <a:pt x="1049981" y="7316"/>
                </a:cubicBezTo>
                <a:cubicBezTo>
                  <a:pt x="1354194" y="2829"/>
                  <a:pt x="1846396" y="-29788"/>
                  <a:pt x="2054866" y="91491"/>
                </a:cubicBezTo>
                <a:cubicBezTo>
                  <a:pt x="2263336" y="212770"/>
                  <a:pt x="2276819" y="267750"/>
                  <a:pt x="2300803" y="734990"/>
                </a:cubicBezTo>
                <a:cubicBezTo>
                  <a:pt x="2324787" y="1202230"/>
                  <a:pt x="2400117" y="2488509"/>
                  <a:pt x="2198768" y="2894932"/>
                </a:cubicBezTo>
                <a:cubicBezTo>
                  <a:pt x="1997419" y="3301355"/>
                  <a:pt x="1441663" y="3139347"/>
                  <a:pt x="1092710" y="3173530"/>
                </a:cubicBezTo>
                <a:cubicBezTo>
                  <a:pt x="743757" y="3207713"/>
                  <a:pt x="305480" y="3222316"/>
                  <a:pt x="127035" y="2844519"/>
                </a:cubicBezTo>
                <a:cubicBezTo>
                  <a:pt x="-51410" y="2466722"/>
                  <a:pt x="4946" y="1361101"/>
                  <a:pt x="22038" y="906750"/>
                </a:cubicBezTo>
                <a:close/>
              </a:path>
            </a:pathLst>
          </a:cu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7470534" y="2302648"/>
            <a:ext cx="370428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/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And that too!</a:t>
            </a:r>
          </a:p>
          <a:p>
            <a:pPr marL="342900" indent="-342900" algn="ctr"/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(somewhat)</a:t>
            </a:r>
            <a:endParaRPr lang="ru-RU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" name="Полилиния 3"/>
          <p:cNvSpPr/>
          <p:nvPr/>
        </p:nvSpPr>
        <p:spPr>
          <a:xfrm>
            <a:off x="6092457" y="3168501"/>
            <a:ext cx="3343616" cy="1339703"/>
          </a:xfrm>
          <a:custGeom>
            <a:avLst/>
            <a:gdLst>
              <a:gd name="connsiteX0" fmla="*/ 1786071 w 1803524"/>
              <a:gd name="connsiteY0" fmla="*/ 0 h 1324598"/>
              <a:gd name="connsiteX1" fmla="*/ 1546789 w 1803524"/>
              <a:gd name="connsiteY1" fmla="*/ 854580 h 1324598"/>
              <a:gd name="connsiteX2" fmla="*/ 0 w 1803524"/>
              <a:gd name="connsiteY2" fmla="*/ 1324598 h 13245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03524" h="1324598">
                <a:moveTo>
                  <a:pt x="1786071" y="0"/>
                </a:moveTo>
                <a:cubicBezTo>
                  <a:pt x="1815269" y="316907"/>
                  <a:pt x="1844468" y="633814"/>
                  <a:pt x="1546789" y="854580"/>
                </a:cubicBezTo>
                <a:cubicBezTo>
                  <a:pt x="1249110" y="1075346"/>
                  <a:pt x="287708" y="1246262"/>
                  <a:pt x="0" y="1324598"/>
                </a:cubicBezTo>
              </a:path>
            </a:pathLst>
          </a:custGeom>
          <a:noFill/>
          <a:ln w="25400" cap="rnd" cmpd="sng">
            <a:solidFill>
              <a:schemeClr val="tx1">
                <a:lumMod val="85000"/>
                <a:lumOff val="15000"/>
              </a:schemeClr>
            </a:solidFill>
            <a:tailEnd type="triangle" w="lg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4406221" y="480108"/>
            <a:ext cx="337958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 algn="ctr"/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In this episode of CTCrypt</a:t>
            </a:r>
            <a:endParaRPr lang="ru-RU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14" name="Объект 2"/>
          <p:cNvPicPr>
            <a:picLocks noChangeAspect="1"/>
          </p:cNvPicPr>
          <p:nvPr/>
        </p:nvPicPr>
        <p:blipFill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553" y="6314451"/>
            <a:ext cx="1208923" cy="407024"/>
          </a:xfrm>
          <a:prstGeom prst="rect">
            <a:avLst/>
          </a:prstGeom>
        </p:spPr>
      </p:pic>
      <p:sp>
        <p:nvSpPr>
          <p:cNvPr id="15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9206053" y="6335400"/>
            <a:ext cx="2743200" cy="365125"/>
          </a:xfrm>
        </p:spPr>
        <p:txBody>
          <a:bodyPr/>
          <a:lstStyle/>
          <a:p>
            <a:fld id="{DC501561-F62F-4F0D-92B5-B83715048182}" type="slidenum">
              <a:rPr lang="ru-RU" smtClean="0"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453889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1" y="480109"/>
            <a:ext cx="6096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/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Framework</a:t>
            </a:r>
            <a:endParaRPr lang="ru-RU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13" name="Объект 2"/>
          <p:cNvPicPr>
            <a:picLocks noChangeAspect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553" y="6314451"/>
            <a:ext cx="1208923" cy="407024"/>
          </a:xfrm>
          <a:prstGeom prst="rect">
            <a:avLst/>
          </a:prstGeom>
        </p:spPr>
      </p:pic>
      <p:sp>
        <p:nvSpPr>
          <p:cNvPr id="14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9206053" y="6335400"/>
            <a:ext cx="2743200" cy="365125"/>
          </a:xfrm>
        </p:spPr>
        <p:txBody>
          <a:bodyPr/>
          <a:lstStyle/>
          <a:p>
            <a:fld id="{DC501561-F62F-4F0D-92B5-B83715048182}" type="slidenum">
              <a:rPr lang="ru-RU" smtClean="0"/>
              <a:t>8</a:t>
            </a:fld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6096001" y="480108"/>
            <a:ext cx="609599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/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Parametrization</a:t>
            </a:r>
            <a:endParaRPr lang="ru-RU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874497" y="437252"/>
            <a:ext cx="44300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 algn="ctr"/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vs</a:t>
            </a:r>
            <a:endParaRPr lang="ru-RU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06077">
            <a:off x="770348" y="3930477"/>
            <a:ext cx="3326291" cy="2133793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noFill/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246" y="1382125"/>
            <a:ext cx="4183512" cy="34383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4" name="Рисунок 2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27"/>
          <a:stretch/>
        </p:blipFill>
        <p:spPr>
          <a:xfrm rot="21194665">
            <a:off x="2640695" y="3940459"/>
            <a:ext cx="3396006" cy="120863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077378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1" y="480109"/>
            <a:ext cx="6096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/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Framework</a:t>
            </a:r>
            <a:endParaRPr lang="ru-RU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13" name="Объект 2"/>
          <p:cNvPicPr>
            <a:picLocks noChangeAspect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553" y="6314451"/>
            <a:ext cx="1208923" cy="407024"/>
          </a:xfrm>
          <a:prstGeom prst="rect">
            <a:avLst/>
          </a:prstGeom>
        </p:spPr>
      </p:pic>
      <p:sp>
        <p:nvSpPr>
          <p:cNvPr id="14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9206053" y="6335400"/>
            <a:ext cx="2743200" cy="365125"/>
          </a:xfrm>
        </p:spPr>
        <p:txBody>
          <a:bodyPr/>
          <a:lstStyle/>
          <a:p>
            <a:fld id="{DC501561-F62F-4F0D-92B5-B83715048182}" type="slidenum">
              <a:rPr lang="ru-RU" smtClean="0"/>
              <a:t>9</a:t>
            </a:fld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6096001" y="480108"/>
            <a:ext cx="609599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/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Parametrization</a:t>
            </a:r>
            <a:endParaRPr lang="ru-RU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874497" y="437252"/>
            <a:ext cx="44300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 algn="ctr"/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vs</a:t>
            </a:r>
            <a:endParaRPr lang="ru-RU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526" y="1682120"/>
            <a:ext cx="3265025" cy="387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68156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1" y="480109"/>
            <a:ext cx="6096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/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Framework</a:t>
            </a:r>
            <a:endParaRPr lang="ru-RU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13" name="Объект 2"/>
          <p:cNvPicPr>
            <a:picLocks noChangeAspect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553" y="6314451"/>
            <a:ext cx="1208923" cy="407024"/>
          </a:xfrm>
          <a:prstGeom prst="rect">
            <a:avLst/>
          </a:prstGeom>
        </p:spPr>
      </p:pic>
      <p:sp>
        <p:nvSpPr>
          <p:cNvPr id="14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9206053" y="6335400"/>
            <a:ext cx="2743200" cy="365125"/>
          </a:xfrm>
        </p:spPr>
        <p:txBody>
          <a:bodyPr/>
          <a:lstStyle/>
          <a:p>
            <a:fld id="{DC501561-F62F-4F0D-92B5-B83715048182}" type="slidenum">
              <a:rPr lang="ru-RU" smtClean="0"/>
              <a:t>10</a:t>
            </a:fld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134" r="33930"/>
          <a:stretch/>
        </p:blipFill>
        <p:spPr>
          <a:xfrm>
            <a:off x="6417255" y="1977784"/>
            <a:ext cx="1292147" cy="4421516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39" r="6209"/>
          <a:stretch/>
        </p:blipFill>
        <p:spPr>
          <a:xfrm>
            <a:off x="8884294" y="1422024"/>
            <a:ext cx="2362762" cy="2670763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1450" y="4275350"/>
            <a:ext cx="3986866" cy="224261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7" name="Прямоугольник 16"/>
          <p:cNvSpPr/>
          <p:nvPr/>
        </p:nvSpPr>
        <p:spPr>
          <a:xfrm>
            <a:off x="6096001" y="480108"/>
            <a:ext cx="609599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/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Parametrization</a:t>
            </a:r>
            <a:endParaRPr lang="ru-RU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874497" y="437252"/>
            <a:ext cx="44300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 algn="ctr"/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vs</a:t>
            </a:r>
            <a:endParaRPr lang="ru-RU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cxnSp>
        <p:nvCxnSpPr>
          <p:cNvPr id="20" name="Прямая соединительная линия 19"/>
          <p:cNvCxnSpPr/>
          <p:nvPr/>
        </p:nvCxnSpPr>
        <p:spPr>
          <a:xfrm>
            <a:off x="6096000" y="1076960"/>
            <a:ext cx="0" cy="578104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Рисунок 2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06077">
            <a:off x="770348" y="3930477"/>
            <a:ext cx="3326291" cy="2133793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noFill/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246" y="1382125"/>
            <a:ext cx="4183512" cy="34383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6" name="Рисунок 25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27"/>
          <a:stretch/>
        </p:blipFill>
        <p:spPr>
          <a:xfrm rot="21194665">
            <a:off x="2640695" y="3940459"/>
            <a:ext cx="3396006" cy="120863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111118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1" y="480109"/>
            <a:ext cx="6096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/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Framework</a:t>
            </a:r>
            <a:endParaRPr lang="ru-RU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13" name="Объект 2"/>
          <p:cNvPicPr>
            <a:picLocks noChangeAspect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553" y="6314451"/>
            <a:ext cx="1208923" cy="407024"/>
          </a:xfrm>
          <a:prstGeom prst="rect">
            <a:avLst/>
          </a:prstGeom>
        </p:spPr>
      </p:pic>
      <p:sp>
        <p:nvSpPr>
          <p:cNvPr id="14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9206053" y="6335400"/>
            <a:ext cx="2743200" cy="365125"/>
          </a:xfrm>
        </p:spPr>
        <p:txBody>
          <a:bodyPr/>
          <a:lstStyle/>
          <a:p>
            <a:fld id="{DC501561-F62F-4F0D-92B5-B83715048182}" type="slidenum">
              <a:rPr lang="ru-RU" smtClean="0"/>
              <a:t>11</a:t>
            </a:fld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134" r="33930"/>
          <a:stretch/>
        </p:blipFill>
        <p:spPr>
          <a:xfrm>
            <a:off x="6417255" y="1977784"/>
            <a:ext cx="1292147" cy="4421516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39" r="6209"/>
          <a:stretch/>
        </p:blipFill>
        <p:spPr>
          <a:xfrm>
            <a:off x="8884294" y="1422024"/>
            <a:ext cx="2362762" cy="2670763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1450" y="4275350"/>
            <a:ext cx="3986866" cy="224261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7" name="Прямоугольник 16"/>
          <p:cNvSpPr/>
          <p:nvPr/>
        </p:nvSpPr>
        <p:spPr>
          <a:xfrm>
            <a:off x="6096001" y="480108"/>
            <a:ext cx="609599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/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Parametrization</a:t>
            </a:r>
            <a:endParaRPr lang="ru-RU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874497" y="437252"/>
            <a:ext cx="44300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 algn="ctr"/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vs</a:t>
            </a:r>
            <a:endParaRPr lang="ru-RU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cxnSp>
        <p:nvCxnSpPr>
          <p:cNvPr id="20" name="Прямая соединительная линия 19"/>
          <p:cNvCxnSpPr/>
          <p:nvPr/>
        </p:nvCxnSpPr>
        <p:spPr>
          <a:xfrm>
            <a:off x="6096000" y="1076960"/>
            <a:ext cx="0" cy="578104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 rot="21059034">
            <a:off x="6222303" y="1323709"/>
            <a:ext cx="31382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Give me scheme with four legs!</a:t>
            </a:r>
            <a:endParaRPr lang="ru-RU" dirty="0"/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06077">
            <a:off x="770348" y="3930477"/>
            <a:ext cx="3326291" cy="2133793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noFill/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246" y="1382125"/>
            <a:ext cx="4183512" cy="34383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3" name="Рисунок 22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27"/>
          <a:stretch/>
        </p:blipFill>
        <p:spPr>
          <a:xfrm rot="21194665">
            <a:off x="2640695" y="3940459"/>
            <a:ext cx="3396006" cy="120863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4" name="Полилиния 23"/>
          <p:cNvSpPr/>
          <p:nvPr/>
        </p:nvSpPr>
        <p:spPr>
          <a:xfrm rot="20938819" flipH="1">
            <a:off x="8589963" y="1355526"/>
            <a:ext cx="2787923" cy="2993960"/>
          </a:xfrm>
          <a:custGeom>
            <a:avLst/>
            <a:gdLst>
              <a:gd name="connsiteX0" fmla="*/ 28025 w 2292216"/>
              <a:gd name="connsiteY0" fmla="*/ 559040 h 3129201"/>
              <a:gd name="connsiteX1" fmla="*/ 224579 w 2292216"/>
              <a:gd name="connsiteY1" fmla="*/ 114659 h 3129201"/>
              <a:gd name="connsiteX2" fmla="*/ 1044975 w 2292216"/>
              <a:gd name="connsiteY2" fmla="*/ 3564 h 3129201"/>
              <a:gd name="connsiteX3" fmla="*/ 1797005 w 2292216"/>
              <a:gd name="connsiteY3" fmla="*/ 97567 h 3129201"/>
              <a:gd name="connsiteX4" fmla="*/ 2147382 w 2292216"/>
              <a:gd name="connsiteY4" fmla="*/ 721410 h 3129201"/>
              <a:gd name="connsiteX5" fmla="*/ 2215749 w 2292216"/>
              <a:gd name="connsiteY5" fmla="*/ 2635668 h 3129201"/>
              <a:gd name="connsiteX6" fmla="*/ 1087704 w 2292216"/>
              <a:gd name="connsiteY6" fmla="*/ 3071504 h 3129201"/>
              <a:gd name="connsiteX7" fmla="*/ 122029 w 2292216"/>
              <a:gd name="connsiteY7" fmla="*/ 2840767 h 3129201"/>
              <a:gd name="connsiteX8" fmla="*/ 28025 w 2292216"/>
              <a:gd name="connsiteY8" fmla="*/ 559040 h 3129201"/>
              <a:gd name="connsiteX0" fmla="*/ 28025 w 2357736"/>
              <a:gd name="connsiteY0" fmla="*/ 559363 h 3129524"/>
              <a:gd name="connsiteX1" fmla="*/ 224579 w 2357736"/>
              <a:gd name="connsiteY1" fmla="*/ 114982 h 3129524"/>
              <a:gd name="connsiteX2" fmla="*/ 1044975 w 2357736"/>
              <a:gd name="connsiteY2" fmla="*/ 3887 h 3129524"/>
              <a:gd name="connsiteX3" fmla="*/ 1797005 w 2357736"/>
              <a:gd name="connsiteY3" fmla="*/ 97890 h 3129524"/>
              <a:gd name="connsiteX4" fmla="*/ 2295797 w 2357736"/>
              <a:gd name="connsiteY4" fmla="*/ 731561 h 3129524"/>
              <a:gd name="connsiteX5" fmla="*/ 2215749 w 2357736"/>
              <a:gd name="connsiteY5" fmla="*/ 2635991 h 3129524"/>
              <a:gd name="connsiteX6" fmla="*/ 1087704 w 2357736"/>
              <a:gd name="connsiteY6" fmla="*/ 3071827 h 3129524"/>
              <a:gd name="connsiteX7" fmla="*/ 122029 w 2357736"/>
              <a:gd name="connsiteY7" fmla="*/ 2841090 h 3129524"/>
              <a:gd name="connsiteX8" fmla="*/ 28025 w 2357736"/>
              <a:gd name="connsiteY8" fmla="*/ 559363 h 3129524"/>
              <a:gd name="connsiteX0" fmla="*/ 28025 w 2341721"/>
              <a:gd name="connsiteY0" fmla="*/ 562792 h 3132953"/>
              <a:gd name="connsiteX1" fmla="*/ 224579 w 2341721"/>
              <a:gd name="connsiteY1" fmla="*/ 118411 h 3132953"/>
              <a:gd name="connsiteX2" fmla="*/ 1044975 w 2341721"/>
              <a:gd name="connsiteY2" fmla="*/ 7316 h 3132953"/>
              <a:gd name="connsiteX3" fmla="*/ 2049860 w 2341721"/>
              <a:gd name="connsiteY3" fmla="*/ 91491 h 3132953"/>
              <a:gd name="connsiteX4" fmla="*/ 2295797 w 2341721"/>
              <a:gd name="connsiteY4" fmla="*/ 734990 h 3132953"/>
              <a:gd name="connsiteX5" fmla="*/ 2215749 w 2341721"/>
              <a:gd name="connsiteY5" fmla="*/ 2639420 h 3132953"/>
              <a:gd name="connsiteX6" fmla="*/ 1087704 w 2341721"/>
              <a:gd name="connsiteY6" fmla="*/ 3075256 h 3132953"/>
              <a:gd name="connsiteX7" fmla="*/ 122029 w 2341721"/>
              <a:gd name="connsiteY7" fmla="*/ 2844519 h 3132953"/>
              <a:gd name="connsiteX8" fmla="*/ 28025 w 2341721"/>
              <a:gd name="connsiteY8" fmla="*/ 562792 h 3132953"/>
              <a:gd name="connsiteX0" fmla="*/ 28025 w 2329585"/>
              <a:gd name="connsiteY0" fmla="*/ 562792 h 3132953"/>
              <a:gd name="connsiteX1" fmla="*/ 224579 w 2329585"/>
              <a:gd name="connsiteY1" fmla="*/ 118411 h 3132953"/>
              <a:gd name="connsiteX2" fmla="*/ 1044975 w 2329585"/>
              <a:gd name="connsiteY2" fmla="*/ 7316 h 3132953"/>
              <a:gd name="connsiteX3" fmla="*/ 2049860 w 2329585"/>
              <a:gd name="connsiteY3" fmla="*/ 91491 h 3132953"/>
              <a:gd name="connsiteX4" fmla="*/ 2295797 w 2329585"/>
              <a:gd name="connsiteY4" fmla="*/ 734990 h 3132953"/>
              <a:gd name="connsiteX5" fmla="*/ 2193762 w 2329585"/>
              <a:gd name="connsiteY5" fmla="*/ 2894932 h 3132953"/>
              <a:gd name="connsiteX6" fmla="*/ 1087704 w 2329585"/>
              <a:gd name="connsiteY6" fmla="*/ 3075256 h 3132953"/>
              <a:gd name="connsiteX7" fmla="*/ 122029 w 2329585"/>
              <a:gd name="connsiteY7" fmla="*/ 2844519 h 3132953"/>
              <a:gd name="connsiteX8" fmla="*/ 28025 w 2329585"/>
              <a:gd name="connsiteY8" fmla="*/ 562792 h 3132953"/>
              <a:gd name="connsiteX0" fmla="*/ 26046 w 2327606"/>
              <a:gd name="connsiteY0" fmla="*/ 562792 h 3200124"/>
              <a:gd name="connsiteX1" fmla="*/ 222600 w 2327606"/>
              <a:gd name="connsiteY1" fmla="*/ 118411 h 3200124"/>
              <a:gd name="connsiteX2" fmla="*/ 1042996 w 2327606"/>
              <a:gd name="connsiteY2" fmla="*/ 7316 h 3200124"/>
              <a:gd name="connsiteX3" fmla="*/ 2047881 w 2327606"/>
              <a:gd name="connsiteY3" fmla="*/ 91491 h 3200124"/>
              <a:gd name="connsiteX4" fmla="*/ 2293818 w 2327606"/>
              <a:gd name="connsiteY4" fmla="*/ 734990 h 3200124"/>
              <a:gd name="connsiteX5" fmla="*/ 2191783 w 2327606"/>
              <a:gd name="connsiteY5" fmla="*/ 2894932 h 3200124"/>
              <a:gd name="connsiteX6" fmla="*/ 1085725 w 2327606"/>
              <a:gd name="connsiteY6" fmla="*/ 3173530 h 3200124"/>
              <a:gd name="connsiteX7" fmla="*/ 120050 w 2327606"/>
              <a:gd name="connsiteY7" fmla="*/ 2844519 h 3200124"/>
              <a:gd name="connsiteX8" fmla="*/ 26046 w 2327606"/>
              <a:gd name="connsiteY8" fmla="*/ 562792 h 3200124"/>
              <a:gd name="connsiteX0" fmla="*/ 22038 w 2334591"/>
              <a:gd name="connsiteY0" fmla="*/ 906750 h 3189678"/>
              <a:gd name="connsiteX1" fmla="*/ 229585 w 2334591"/>
              <a:gd name="connsiteY1" fmla="*/ 118411 h 3189678"/>
              <a:gd name="connsiteX2" fmla="*/ 1049981 w 2334591"/>
              <a:gd name="connsiteY2" fmla="*/ 7316 h 3189678"/>
              <a:gd name="connsiteX3" fmla="*/ 2054866 w 2334591"/>
              <a:gd name="connsiteY3" fmla="*/ 91491 h 3189678"/>
              <a:gd name="connsiteX4" fmla="*/ 2300803 w 2334591"/>
              <a:gd name="connsiteY4" fmla="*/ 734990 h 3189678"/>
              <a:gd name="connsiteX5" fmla="*/ 2198768 w 2334591"/>
              <a:gd name="connsiteY5" fmla="*/ 2894932 h 3189678"/>
              <a:gd name="connsiteX6" fmla="*/ 1092710 w 2334591"/>
              <a:gd name="connsiteY6" fmla="*/ 3173530 h 3189678"/>
              <a:gd name="connsiteX7" fmla="*/ 127035 w 2334591"/>
              <a:gd name="connsiteY7" fmla="*/ 2844519 h 3189678"/>
              <a:gd name="connsiteX8" fmla="*/ 22038 w 2334591"/>
              <a:gd name="connsiteY8" fmla="*/ 906750 h 3189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34591" h="3189678">
                <a:moveTo>
                  <a:pt x="22038" y="906750"/>
                </a:moveTo>
                <a:cubicBezTo>
                  <a:pt x="39130" y="452399"/>
                  <a:pt x="58261" y="268316"/>
                  <a:pt x="229585" y="118411"/>
                </a:cubicBezTo>
                <a:cubicBezTo>
                  <a:pt x="400909" y="-31494"/>
                  <a:pt x="745768" y="11803"/>
                  <a:pt x="1049981" y="7316"/>
                </a:cubicBezTo>
                <a:cubicBezTo>
                  <a:pt x="1354194" y="2829"/>
                  <a:pt x="1846396" y="-29788"/>
                  <a:pt x="2054866" y="91491"/>
                </a:cubicBezTo>
                <a:cubicBezTo>
                  <a:pt x="2263336" y="212770"/>
                  <a:pt x="2276819" y="267750"/>
                  <a:pt x="2300803" y="734990"/>
                </a:cubicBezTo>
                <a:cubicBezTo>
                  <a:pt x="2324787" y="1202230"/>
                  <a:pt x="2400117" y="2488509"/>
                  <a:pt x="2198768" y="2894932"/>
                </a:cubicBezTo>
                <a:cubicBezTo>
                  <a:pt x="1997419" y="3301355"/>
                  <a:pt x="1441663" y="3139347"/>
                  <a:pt x="1092710" y="3173530"/>
                </a:cubicBezTo>
                <a:cubicBezTo>
                  <a:pt x="743757" y="3207713"/>
                  <a:pt x="305480" y="3222316"/>
                  <a:pt x="127035" y="2844519"/>
                </a:cubicBezTo>
                <a:cubicBezTo>
                  <a:pt x="-51410" y="2466722"/>
                  <a:pt x="4946" y="1361101"/>
                  <a:pt x="22038" y="906750"/>
                </a:cubicBezTo>
                <a:close/>
              </a:path>
            </a:pathLst>
          </a:cu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19023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197195" y="480108"/>
            <a:ext cx="579761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 algn="ctr"/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sMGM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(strong MGM) – 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parametrizable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AEAD</a:t>
            </a:r>
            <a:endParaRPr lang="ru-RU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Прямоугольник 5"/>
              <p:cNvSpPr/>
              <p:nvPr/>
            </p:nvSpPr>
            <p:spPr>
              <a:xfrm>
                <a:off x="2023032" y="1428370"/>
                <a:ext cx="146655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342900" indent="-34290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𝑠𝑀𝐺𝑀</m:t>
                      </m:r>
                    </m:oMath>
                  </m:oMathPara>
                </a14:m>
                <a:endParaRPr lang="ru-RU" sz="24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" name="Прямоугольник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23032" y="1428370"/>
                <a:ext cx="1466555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Двойные круглые скобки 16"/>
          <p:cNvSpPr/>
          <p:nvPr/>
        </p:nvSpPr>
        <p:spPr>
          <a:xfrm>
            <a:off x="3483497" y="1332596"/>
            <a:ext cx="6178876" cy="700209"/>
          </a:xfrm>
          <a:prstGeom prst="bracketPair">
            <a:avLst>
              <a:gd name="adj" fmla="val 4270"/>
            </a:avLst>
          </a:prstGeom>
          <a:ln w="2222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Прямоугольник 21"/>
              <p:cNvSpPr/>
              <p:nvPr/>
            </p:nvSpPr>
            <p:spPr>
              <a:xfrm>
                <a:off x="6337507" y="1428370"/>
                <a:ext cx="50199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342900" indent="-342900" algn="ctr"/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US" sz="240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400" i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,</a:t>
                </a:r>
                <a:endParaRPr lang="ru-RU" sz="2400" i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2" name="Прямоугольник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37507" y="1428370"/>
                <a:ext cx="501996" cy="461665"/>
              </a:xfrm>
              <a:prstGeom prst="rect">
                <a:avLst/>
              </a:prstGeom>
              <a:blipFill>
                <a:blip r:embed="rId4"/>
                <a:stretch>
                  <a:fillRect l="-3659" t="-10526" r="-17073" b="-2894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Прямоугольник 22"/>
              <p:cNvSpPr/>
              <p:nvPr/>
            </p:nvSpPr>
            <p:spPr>
              <a:xfrm>
                <a:off x="4067875" y="1428370"/>
                <a:ext cx="46602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342900" indent="-342900" algn="ctr"/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US" sz="2400" i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,</a:t>
                </a:r>
                <a:endParaRPr lang="ru-RU" sz="2400" i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3" name="Прямоугольник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7875" y="1428370"/>
                <a:ext cx="466025" cy="461665"/>
              </a:xfrm>
              <a:prstGeom prst="rect">
                <a:avLst/>
              </a:prstGeom>
              <a:blipFill>
                <a:blip r:embed="rId5"/>
                <a:stretch>
                  <a:fillRect l="-2597" t="-10526" r="-18182" b="-2894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Прямоугольник 23"/>
              <p:cNvSpPr/>
              <p:nvPr/>
            </p:nvSpPr>
            <p:spPr>
              <a:xfrm>
                <a:off x="5228594" y="1428370"/>
                <a:ext cx="41421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342900" indent="-342900" algn="ctr"/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sz="2400" i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,</a:t>
                </a:r>
                <a:endParaRPr lang="ru-RU" sz="2400" i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4" name="Прямоугольник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8594" y="1428370"/>
                <a:ext cx="414216" cy="461665"/>
              </a:xfrm>
              <a:prstGeom prst="rect">
                <a:avLst/>
              </a:prstGeom>
              <a:blipFill>
                <a:blip r:embed="rId6"/>
                <a:stretch>
                  <a:fillRect t="-10526" r="-20588" b="-2894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Прямоугольник 24"/>
              <p:cNvSpPr/>
              <p:nvPr/>
            </p:nvSpPr>
            <p:spPr>
              <a:xfrm>
                <a:off x="7534203" y="1428370"/>
                <a:ext cx="36913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342900" indent="-342900" algn="ctr"/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𝑙</m:t>
                    </m:r>
                  </m:oMath>
                </a14:m>
                <a:r>
                  <a:rPr lang="en-US" sz="2400" i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,</a:t>
                </a:r>
                <a:endParaRPr lang="ru-RU" sz="2400" i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5" name="Прямоугольник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34203" y="1428370"/>
                <a:ext cx="369139" cy="461665"/>
              </a:xfrm>
              <a:prstGeom prst="rect">
                <a:avLst/>
              </a:prstGeom>
              <a:blipFill>
                <a:blip r:embed="rId7"/>
                <a:stretch>
                  <a:fillRect l="-5000" t="-10526" r="-23333" b="-2894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Прямоугольник 26"/>
              <p:cNvSpPr/>
              <p:nvPr/>
            </p:nvSpPr>
            <p:spPr>
              <a:xfrm>
                <a:off x="8598038" y="1428370"/>
                <a:ext cx="473175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indent="-34290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𝑠𝑖𝑣</m:t>
                      </m:r>
                    </m:oMath>
                  </m:oMathPara>
                </a14:m>
                <a:endParaRPr lang="ru-RU" sz="2400" i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7" name="Прямоугольник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98038" y="1428370"/>
                <a:ext cx="473175" cy="461665"/>
              </a:xfrm>
              <a:prstGeom prst="rect">
                <a:avLst/>
              </a:prstGeom>
              <a:blipFill>
                <a:blip r:embed="rId8"/>
                <a:stretch>
                  <a:fillRect r="-435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3" name="Рисунок 4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17352" y="3029717"/>
            <a:ext cx="5794846" cy="3198396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6096018" y="2172679"/>
            <a:ext cx="12493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Parameters</a:t>
            </a:r>
            <a:endParaRPr lang="ru-RU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29" name="Объект 2"/>
          <p:cNvPicPr>
            <a:picLocks noChangeAspect="1"/>
          </p:cNvPicPr>
          <p:nvPr/>
        </p:nvPicPr>
        <p:blipFill>
          <a:blip r:embed="rId10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553" y="6314451"/>
            <a:ext cx="1208923" cy="407024"/>
          </a:xfrm>
          <a:prstGeom prst="rect">
            <a:avLst/>
          </a:prstGeom>
        </p:spPr>
      </p:pic>
      <p:sp>
        <p:nvSpPr>
          <p:cNvPr id="30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9206053" y="6335400"/>
            <a:ext cx="2743200" cy="365125"/>
          </a:xfrm>
        </p:spPr>
        <p:txBody>
          <a:bodyPr/>
          <a:lstStyle/>
          <a:p>
            <a:fld id="{DC501561-F62F-4F0D-92B5-B83715048182}" type="slidenum">
              <a:rPr lang="ru-RU" smtClean="0"/>
              <a:t>12</a:t>
            </a:fld>
            <a:endParaRPr lang="ru-RU" dirty="0"/>
          </a:p>
        </p:txBody>
      </p:sp>
      <p:sp>
        <p:nvSpPr>
          <p:cNvPr id="33" name="Правая фигурная скобка 32"/>
          <p:cNvSpPr/>
          <p:nvPr/>
        </p:nvSpPr>
        <p:spPr>
          <a:xfrm rot="5400000">
            <a:off x="6510046" y="-663053"/>
            <a:ext cx="295858" cy="5486400"/>
          </a:xfrm>
          <a:prstGeom prst="rightBrace">
            <a:avLst>
              <a:gd name="adj1" fmla="val 111355"/>
              <a:gd name="adj2" fmla="val 48776"/>
            </a:avLst>
          </a:prstGeom>
          <a:ln w="22225">
            <a:solidFill>
              <a:srgbClr val="00B05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43771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Рисунок 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7352" y="3029717"/>
            <a:ext cx="5794846" cy="319839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Прямоугольник 5"/>
              <p:cNvSpPr/>
              <p:nvPr/>
            </p:nvSpPr>
            <p:spPr>
              <a:xfrm>
                <a:off x="2023032" y="1428370"/>
                <a:ext cx="146655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342900" indent="-34290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𝑠𝑀𝐺𝑀</m:t>
                      </m:r>
                    </m:oMath>
                  </m:oMathPara>
                </a14:m>
                <a:endParaRPr lang="ru-RU" sz="24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" name="Прямоугольник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23032" y="1428370"/>
                <a:ext cx="1466555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Двойные круглые скобки 16"/>
          <p:cNvSpPr/>
          <p:nvPr/>
        </p:nvSpPr>
        <p:spPr>
          <a:xfrm>
            <a:off x="3483497" y="1332596"/>
            <a:ext cx="6178876" cy="700209"/>
          </a:xfrm>
          <a:prstGeom prst="bracketPair">
            <a:avLst>
              <a:gd name="adj" fmla="val 4270"/>
            </a:avLst>
          </a:prstGeom>
          <a:ln w="2222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Прямоугольник 21"/>
              <p:cNvSpPr/>
              <p:nvPr/>
            </p:nvSpPr>
            <p:spPr>
              <a:xfrm>
                <a:off x="6337507" y="1428370"/>
                <a:ext cx="50199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342900" indent="-342900" algn="ctr"/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US" sz="240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400" i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,</a:t>
                </a:r>
                <a:endParaRPr lang="ru-RU" sz="2400" i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2" name="Прямоугольник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37507" y="1428370"/>
                <a:ext cx="501996" cy="461665"/>
              </a:xfrm>
              <a:prstGeom prst="rect">
                <a:avLst/>
              </a:prstGeom>
              <a:blipFill>
                <a:blip r:embed="rId5"/>
                <a:stretch>
                  <a:fillRect l="-3659" t="-10526" r="-17073" b="-2894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Прямоугольник 22"/>
              <p:cNvSpPr/>
              <p:nvPr/>
            </p:nvSpPr>
            <p:spPr>
              <a:xfrm>
                <a:off x="4067875" y="1428370"/>
                <a:ext cx="46602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342900" indent="-342900" algn="ctr"/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US" sz="2400" i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,</a:t>
                </a:r>
                <a:endParaRPr lang="ru-RU" sz="2400" i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3" name="Прямоугольник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7875" y="1428370"/>
                <a:ext cx="466025" cy="461665"/>
              </a:xfrm>
              <a:prstGeom prst="rect">
                <a:avLst/>
              </a:prstGeom>
              <a:blipFill>
                <a:blip r:embed="rId6"/>
                <a:stretch>
                  <a:fillRect l="-2597" t="-10526" r="-18182" b="-2894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Прямоугольник 23"/>
              <p:cNvSpPr/>
              <p:nvPr/>
            </p:nvSpPr>
            <p:spPr>
              <a:xfrm>
                <a:off x="5228594" y="1428370"/>
                <a:ext cx="41421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342900" indent="-342900" algn="ctr"/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sz="2400" i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,</a:t>
                </a:r>
                <a:endParaRPr lang="ru-RU" sz="2400" i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4" name="Прямоугольник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8594" y="1428370"/>
                <a:ext cx="414216" cy="461665"/>
              </a:xfrm>
              <a:prstGeom prst="rect">
                <a:avLst/>
              </a:prstGeom>
              <a:blipFill>
                <a:blip r:embed="rId7"/>
                <a:stretch>
                  <a:fillRect t="-10526" r="-20588" b="-2894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Прямоугольник 24"/>
              <p:cNvSpPr/>
              <p:nvPr/>
            </p:nvSpPr>
            <p:spPr>
              <a:xfrm>
                <a:off x="7534203" y="1428370"/>
                <a:ext cx="36913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342900" indent="-342900" algn="ctr"/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𝑙</m:t>
                    </m:r>
                  </m:oMath>
                </a14:m>
                <a:r>
                  <a:rPr lang="en-US" sz="2400" i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,</a:t>
                </a:r>
                <a:endParaRPr lang="ru-RU" sz="2400" i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5" name="Прямоугольник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34203" y="1428370"/>
                <a:ext cx="369139" cy="461665"/>
              </a:xfrm>
              <a:prstGeom prst="rect">
                <a:avLst/>
              </a:prstGeom>
              <a:blipFill>
                <a:blip r:embed="rId8"/>
                <a:stretch>
                  <a:fillRect l="-5000" t="-10526" r="-23333" b="-2894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Прямоугольник 26"/>
              <p:cNvSpPr/>
              <p:nvPr/>
            </p:nvSpPr>
            <p:spPr>
              <a:xfrm>
                <a:off x="8598038" y="1428370"/>
                <a:ext cx="473175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indent="-34290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𝑠𝑖𝑣</m:t>
                      </m:r>
                    </m:oMath>
                  </m:oMathPara>
                </a14:m>
                <a:endParaRPr lang="ru-RU" sz="2400" i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7" name="Прямоугольник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98038" y="1428370"/>
                <a:ext cx="473175" cy="461665"/>
              </a:xfrm>
              <a:prstGeom prst="rect">
                <a:avLst/>
              </a:prstGeom>
              <a:blipFill>
                <a:blip r:embed="rId9"/>
                <a:stretch>
                  <a:fillRect r="-435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Полилиния 7"/>
          <p:cNvSpPr/>
          <p:nvPr/>
        </p:nvSpPr>
        <p:spPr>
          <a:xfrm>
            <a:off x="756981" y="2681885"/>
            <a:ext cx="6055217" cy="3386456"/>
          </a:xfrm>
          <a:custGeom>
            <a:avLst/>
            <a:gdLst>
              <a:gd name="connsiteX0" fmla="*/ 491173 w 6213015"/>
              <a:gd name="connsiteY0" fmla="*/ 271843 h 3386456"/>
              <a:gd name="connsiteX1" fmla="*/ 5148898 w 6213015"/>
              <a:gd name="connsiteY1" fmla="*/ 281368 h 3386456"/>
              <a:gd name="connsiteX2" fmla="*/ 6120448 w 6213015"/>
              <a:gd name="connsiteY2" fmla="*/ 1643443 h 3386456"/>
              <a:gd name="connsiteX3" fmla="*/ 3558223 w 6213015"/>
              <a:gd name="connsiteY3" fmla="*/ 1843468 h 3386456"/>
              <a:gd name="connsiteX4" fmla="*/ 3177223 w 6213015"/>
              <a:gd name="connsiteY4" fmla="*/ 2986468 h 3386456"/>
              <a:gd name="connsiteX5" fmla="*/ 443548 w 6213015"/>
              <a:gd name="connsiteY5" fmla="*/ 3186493 h 3386456"/>
              <a:gd name="connsiteX6" fmla="*/ 491173 w 6213015"/>
              <a:gd name="connsiteY6" fmla="*/ 271843 h 3386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13015" h="3386456">
                <a:moveTo>
                  <a:pt x="491173" y="271843"/>
                </a:moveTo>
                <a:cubicBezTo>
                  <a:pt x="1275398" y="-212344"/>
                  <a:pt x="4210686" y="52768"/>
                  <a:pt x="5148898" y="281368"/>
                </a:cubicBezTo>
                <a:cubicBezTo>
                  <a:pt x="6087111" y="509968"/>
                  <a:pt x="6385560" y="1383093"/>
                  <a:pt x="6120448" y="1643443"/>
                </a:cubicBezTo>
                <a:cubicBezTo>
                  <a:pt x="5855336" y="1903793"/>
                  <a:pt x="4048760" y="1619631"/>
                  <a:pt x="3558223" y="1843468"/>
                </a:cubicBezTo>
                <a:cubicBezTo>
                  <a:pt x="3067686" y="2067305"/>
                  <a:pt x="3696335" y="2762631"/>
                  <a:pt x="3177223" y="2986468"/>
                </a:cubicBezTo>
                <a:cubicBezTo>
                  <a:pt x="2658111" y="3210305"/>
                  <a:pt x="894398" y="3640518"/>
                  <a:pt x="443548" y="3186493"/>
                </a:cubicBezTo>
                <a:cubicBezTo>
                  <a:pt x="-7302" y="2732468"/>
                  <a:pt x="-293052" y="756030"/>
                  <a:pt x="491173" y="271843"/>
                </a:cubicBezTo>
                <a:close/>
              </a:path>
            </a:pathLst>
          </a:custGeom>
          <a:noFill/>
          <a:ln w="28575">
            <a:solidFill>
              <a:srgbClr val="FF1635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  <p:sp>
        <p:nvSpPr>
          <p:cNvPr id="26" name="TextBox 25"/>
          <p:cNvSpPr txBox="1"/>
          <p:nvPr/>
        </p:nvSpPr>
        <p:spPr>
          <a:xfrm>
            <a:off x="6096018" y="2172679"/>
            <a:ext cx="12493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Parameters</a:t>
            </a:r>
            <a:endParaRPr lang="ru-RU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5" name="Полилиния 14"/>
          <p:cNvSpPr/>
          <p:nvPr/>
        </p:nvSpPr>
        <p:spPr>
          <a:xfrm>
            <a:off x="6443331" y="3333861"/>
            <a:ext cx="1460012" cy="196148"/>
          </a:xfrm>
          <a:custGeom>
            <a:avLst/>
            <a:gdLst>
              <a:gd name="connsiteX0" fmla="*/ 0 w 647700"/>
              <a:gd name="connsiteY0" fmla="*/ 0 h 211383"/>
              <a:gd name="connsiteX1" fmla="*/ 190500 w 647700"/>
              <a:gd name="connsiteY1" fmla="*/ 180975 h 211383"/>
              <a:gd name="connsiteX2" fmla="*/ 647700 w 647700"/>
              <a:gd name="connsiteY2" fmla="*/ 209550 h 2113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47700" h="211383">
                <a:moveTo>
                  <a:pt x="0" y="0"/>
                </a:moveTo>
                <a:cubicBezTo>
                  <a:pt x="41275" y="73025"/>
                  <a:pt x="82550" y="146050"/>
                  <a:pt x="190500" y="180975"/>
                </a:cubicBezTo>
                <a:cubicBezTo>
                  <a:pt x="298450" y="215900"/>
                  <a:pt x="473075" y="212725"/>
                  <a:pt x="647700" y="209550"/>
                </a:cubicBezTo>
              </a:path>
            </a:pathLst>
          </a:custGeom>
          <a:noFill/>
          <a:ln w="19050">
            <a:solidFill>
              <a:srgbClr val="FF1635"/>
            </a:solidFill>
            <a:headEnd type="none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8013994" y="3206843"/>
            <a:ext cx="32967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CTR-like gamma generation function with optional re-keying</a:t>
            </a:r>
            <a:endParaRPr lang="ru-RU" dirty="0"/>
          </a:p>
        </p:txBody>
      </p:sp>
      <p:sp>
        <p:nvSpPr>
          <p:cNvPr id="29" name="Прямоугольник 28"/>
          <p:cNvSpPr/>
          <p:nvPr/>
        </p:nvSpPr>
        <p:spPr>
          <a:xfrm>
            <a:off x="3197195" y="480108"/>
            <a:ext cx="579761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 algn="ctr"/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sMGM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(strong MGM) – 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parametrizable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AEAD</a:t>
            </a:r>
            <a:endParaRPr lang="ru-RU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33" name="Объект 2"/>
          <p:cNvPicPr>
            <a:picLocks noChangeAspect="1"/>
          </p:cNvPicPr>
          <p:nvPr/>
        </p:nvPicPr>
        <p:blipFill>
          <a:blip r:embed="rId10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553" y="6314451"/>
            <a:ext cx="1208923" cy="407024"/>
          </a:xfrm>
          <a:prstGeom prst="rect">
            <a:avLst/>
          </a:prstGeom>
        </p:spPr>
      </p:pic>
      <p:sp>
        <p:nvSpPr>
          <p:cNvPr id="34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9206053" y="6335400"/>
            <a:ext cx="2743200" cy="365125"/>
          </a:xfrm>
        </p:spPr>
        <p:txBody>
          <a:bodyPr/>
          <a:lstStyle/>
          <a:p>
            <a:fld id="{DC501561-F62F-4F0D-92B5-B83715048182}" type="slidenum">
              <a:rPr lang="ru-RU" smtClean="0"/>
              <a:t>13</a:t>
            </a:fld>
            <a:endParaRPr lang="ru-RU" dirty="0"/>
          </a:p>
        </p:txBody>
      </p:sp>
      <p:sp>
        <p:nvSpPr>
          <p:cNvPr id="38" name="Правая фигурная скобка 37"/>
          <p:cNvSpPr/>
          <p:nvPr/>
        </p:nvSpPr>
        <p:spPr>
          <a:xfrm rot="5400000">
            <a:off x="6510046" y="-663053"/>
            <a:ext cx="295858" cy="5486400"/>
          </a:xfrm>
          <a:prstGeom prst="rightBrace">
            <a:avLst>
              <a:gd name="adj1" fmla="val 111355"/>
              <a:gd name="adj2" fmla="val 48776"/>
            </a:avLst>
          </a:prstGeom>
          <a:ln w="22225">
            <a:solidFill>
              <a:srgbClr val="00B05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13664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Рисунок 4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7352" y="3029717"/>
            <a:ext cx="5794846" cy="3198396"/>
          </a:xfrm>
          <a:prstGeom prst="rect">
            <a:avLst/>
          </a:prstGeom>
        </p:spPr>
      </p:pic>
      <p:sp>
        <p:nvSpPr>
          <p:cNvPr id="49" name="Полилиния 48"/>
          <p:cNvSpPr/>
          <p:nvPr/>
        </p:nvSpPr>
        <p:spPr>
          <a:xfrm>
            <a:off x="756981" y="2681885"/>
            <a:ext cx="6055217" cy="3386456"/>
          </a:xfrm>
          <a:custGeom>
            <a:avLst/>
            <a:gdLst>
              <a:gd name="connsiteX0" fmla="*/ 491173 w 6213015"/>
              <a:gd name="connsiteY0" fmla="*/ 271843 h 3386456"/>
              <a:gd name="connsiteX1" fmla="*/ 5148898 w 6213015"/>
              <a:gd name="connsiteY1" fmla="*/ 281368 h 3386456"/>
              <a:gd name="connsiteX2" fmla="*/ 6120448 w 6213015"/>
              <a:gd name="connsiteY2" fmla="*/ 1643443 h 3386456"/>
              <a:gd name="connsiteX3" fmla="*/ 3558223 w 6213015"/>
              <a:gd name="connsiteY3" fmla="*/ 1843468 h 3386456"/>
              <a:gd name="connsiteX4" fmla="*/ 3177223 w 6213015"/>
              <a:gd name="connsiteY4" fmla="*/ 2986468 h 3386456"/>
              <a:gd name="connsiteX5" fmla="*/ 443548 w 6213015"/>
              <a:gd name="connsiteY5" fmla="*/ 3186493 h 3386456"/>
              <a:gd name="connsiteX6" fmla="*/ 491173 w 6213015"/>
              <a:gd name="connsiteY6" fmla="*/ 271843 h 3386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13015" h="3386456">
                <a:moveTo>
                  <a:pt x="491173" y="271843"/>
                </a:moveTo>
                <a:cubicBezTo>
                  <a:pt x="1275398" y="-212344"/>
                  <a:pt x="4210686" y="52768"/>
                  <a:pt x="5148898" y="281368"/>
                </a:cubicBezTo>
                <a:cubicBezTo>
                  <a:pt x="6087111" y="509968"/>
                  <a:pt x="6385560" y="1383093"/>
                  <a:pt x="6120448" y="1643443"/>
                </a:cubicBezTo>
                <a:cubicBezTo>
                  <a:pt x="5855336" y="1903793"/>
                  <a:pt x="4048760" y="1619631"/>
                  <a:pt x="3558223" y="1843468"/>
                </a:cubicBezTo>
                <a:cubicBezTo>
                  <a:pt x="3067686" y="2067305"/>
                  <a:pt x="3696335" y="2762631"/>
                  <a:pt x="3177223" y="2986468"/>
                </a:cubicBezTo>
                <a:cubicBezTo>
                  <a:pt x="2658111" y="3210305"/>
                  <a:pt x="894398" y="3640518"/>
                  <a:pt x="443548" y="3186493"/>
                </a:cubicBezTo>
                <a:cubicBezTo>
                  <a:pt x="-7302" y="2732468"/>
                  <a:pt x="-293052" y="756030"/>
                  <a:pt x="491173" y="271843"/>
                </a:cubicBezTo>
                <a:close/>
              </a:path>
            </a:pathLst>
          </a:custGeom>
          <a:noFill/>
          <a:ln w="28575">
            <a:solidFill>
              <a:srgbClr val="FF1635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51" name="Полилиния 50"/>
          <p:cNvSpPr/>
          <p:nvPr/>
        </p:nvSpPr>
        <p:spPr>
          <a:xfrm>
            <a:off x="6443331" y="3333861"/>
            <a:ext cx="1460012" cy="196148"/>
          </a:xfrm>
          <a:custGeom>
            <a:avLst/>
            <a:gdLst>
              <a:gd name="connsiteX0" fmla="*/ 0 w 647700"/>
              <a:gd name="connsiteY0" fmla="*/ 0 h 211383"/>
              <a:gd name="connsiteX1" fmla="*/ 190500 w 647700"/>
              <a:gd name="connsiteY1" fmla="*/ 180975 h 211383"/>
              <a:gd name="connsiteX2" fmla="*/ 647700 w 647700"/>
              <a:gd name="connsiteY2" fmla="*/ 209550 h 2113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47700" h="211383">
                <a:moveTo>
                  <a:pt x="0" y="0"/>
                </a:moveTo>
                <a:cubicBezTo>
                  <a:pt x="41275" y="73025"/>
                  <a:pt x="82550" y="146050"/>
                  <a:pt x="190500" y="180975"/>
                </a:cubicBezTo>
                <a:cubicBezTo>
                  <a:pt x="298450" y="215900"/>
                  <a:pt x="473075" y="212725"/>
                  <a:pt x="647700" y="209550"/>
                </a:cubicBezTo>
              </a:path>
            </a:pathLst>
          </a:custGeom>
          <a:noFill/>
          <a:ln w="19050">
            <a:solidFill>
              <a:srgbClr val="FF1635"/>
            </a:solidFill>
            <a:headEnd type="none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52" name="TextBox 51"/>
          <p:cNvSpPr txBox="1"/>
          <p:nvPr/>
        </p:nvSpPr>
        <p:spPr>
          <a:xfrm>
            <a:off x="8013994" y="3206843"/>
            <a:ext cx="32967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CTR-like gamma generation function with optional re-keying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Прямоугольник 5"/>
              <p:cNvSpPr/>
              <p:nvPr/>
            </p:nvSpPr>
            <p:spPr>
              <a:xfrm>
                <a:off x="2023032" y="1428370"/>
                <a:ext cx="146655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342900" indent="-34290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𝑠𝑀𝐺𝑀</m:t>
                      </m:r>
                    </m:oMath>
                  </m:oMathPara>
                </a14:m>
                <a:endParaRPr lang="ru-RU" sz="24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" name="Прямоугольник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23032" y="1428370"/>
                <a:ext cx="1466555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Двойные круглые скобки 16"/>
          <p:cNvSpPr/>
          <p:nvPr/>
        </p:nvSpPr>
        <p:spPr>
          <a:xfrm>
            <a:off x="3483497" y="1332596"/>
            <a:ext cx="6178876" cy="700209"/>
          </a:xfrm>
          <a:prstGeom prst="bracketPair">
            <a:avLst>
              <a:gd name="adj" fmla="val 4270"/>
            </a:avLst>
          </a:prstGeom>
          <a:ln w="2222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Прямоугольник 21"/>
              <p:cNvSpPr/>
              <p:nvPr/>
            </p:nvSpPr>
            <p:spPr>
              <a:xfrm>
                <a:off x="6337507" y="1428370"/>
                <a:ext cx="50199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342900" indent="-342900" algn="ctr"/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US" sz="240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400" i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,</a:t>
                </a:r>
                <a:endParaRPr lang="ru-RU" sz="2400" i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2" name="Прямоугольник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37507" y="1428370"/>
                <a:ext cx="501996" cy="461665"/>
              </a:xfrm>
              <a:prstGeom prst="rect">
                <a:avLst/>
              </a:prstGeom>
              <a:blipFill>
                <a:blip r:embed="rId5"/>
                <a:stretch>
                  <a:fillRect l="-3659" t="-10526" r="-17073" b="-2894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Прямоугольник 22"/>
              <p:cNvSpPr/>
              <p:nvPr/>
            </p:nvSpPr>
            <p:spPr>
              <a:xfrm>
                <a:off x="4067875" y="1428370"/>
                <a:ext cx="46602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342900" indent="-342900" algn="ctr"/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US" sz="2400" i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,</a:t>
                </a:r>
                <a:endParaRPr lang="ru-RU" sz="2400" i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3" name="Прямоугольник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7875" y="1428370"/>
                <a:ext cx="466025" cy="461665"/>
              </a:xfrm>
              <a:prstGeom prst="rect">
                <a:avLst/>
              </a:prstGeom>
              <a:blipFill>
                <a:blip r:embed="rId6"/>
                <a:stretch>
                  <a:fillRect l="-2597" t="-10526" r="-18182" b="-2894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Прямоугольник 23"/>
              <p:cNvSpPr/>
              <p:nvPr/>
            </p:nvSpPr>
            <p:spPr>
              <a:xfrm>
                <a:off x="5228594" y="1428370"/>
                <a:ext cx="41421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342900" indent="-342900" algn="ctr"/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sz="2400" i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,</a:t>
                </a:r>
                <a:endParaRPr lang="ru-RU" sz="2400" i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4" name="Прямоугольник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8594" y="1428370"/>
                <a:ext cx="414216" cy="461665"/>
              </a:xfrm>
              <a:prstGeom prst="rect">
                <a:avLst/>
              </a:prstGeom>
              <a:blipFill>
                <a:blip r:embed="rId7"/>
                <a:stretch>
                  <a:fillRect t="-10526" r="-20588" b="-2894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Прямоугольник 24"/>
              <p:cNvSpPr/>
              <p:nvPr/>
            </p:nvSpPr>
            <p:spPr>
              <a:xfrm>
                <a:off x="7534203" y="1428370"/>
                <a:ext cx="36913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342900" indent="-342900" algn="ctr"/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𝑙</m:t>
                    </m:r>
                  </m:oMath>
                </a14:m>
                <a:r>
                  <a:rPr lang="en-US" sz="2400" i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,</a:t>
                </a:r>
                <a:endParaRPr lang="ru-RU" sz="2400" i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5" name="Прямоугольник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34203" y="1428370"/>
                <a:ext cx="369139" cy="461665"/>
              </a:xfrm>
              <a:prstGeom prst="rect">
                <a:avLst/>
              </a:prstGeom>
              <a:blipFill>
                <a:blip r:embed="rId8"/>
                <a:stretch>
                  <a:fillRect l="-5000" t="-10526" r="-23333" b="-2894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Прямоугольник 26"/>
              <p:cNvSpPr/>
              <p:nvPr/>
            </p:nvSpPr>
            <p:spPr>
              <a:xfrm>
                <a:off x="8598038" y="1428370"/>
                <a:ext cx="473175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indent="-34290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𝑠𝑖𝑣</m:t>
                      </m:r>
                    </m:oMath>
                  </m:oMathPara>
                </a14:m>
                <a:endParaRPr lang="ru-RU" sz="2400" i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7" name="Прямоугольник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98038" y="1428370"/>
                <a:ext cx="473175" cy="461665"/>
              </a:xfrm>
              <a:prstGeom prst="rect">
                <a:avLst/>
              </a:prstGeom>
              <a:blipFill>
                <a:blip r:embed="rId9"/>
                <a:stretch>
                  <a:fillRect r="-435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Полилиния 9"/>
          <p:cNvSpPr/>
          <p:nvPr/>
        </p:nvSpPr>
        <p:spPr>
          <a:xfrm>
            <a:off x="3928970" y="4343661"/>
            <a:ext cx="3013463" cy="1914526"/>
          </a:xfrm>
          <a:custGeom>
            <a:avLst/>
            <a:gdLst>
              <a:gd name="connsiteX0" fmla="*/ 256571 w 3013463"/>
              <a:gd name="connsiteY0" fmla="*/ 174207 h 2051455"/>
              <a:gd name="connsiteX1" fmla="*/ 2723546 w 3013463"/>
              <a:gd name="connsiteY1" fmla="*/ 164682 h 2051455"/>
              <a:gd name="connsiteX2" fmla="*/ 2875946 w 3013463"/>
              <a:gd name="connsiteY2" fmla="*/ 1060032 h 2051455"/>
              <a:gd name="connsiteX3" fmla="*/ 1923446 w 3013463"/>
              <a:gd name="connsiteY3" fmla="*/ 1783932 h 2051455"/>
              <a:gd name="connsiteX4" fmla="*/ 266096 w 3013463"/>
              <a:gd name="connsiteY4" fmla="*/ 1936332 h 2051455"/>
              <a:gd name="connsiteX5" fmla="*/ 256571 w 3013463"/>
              <a:gd name="connsiteY5" fmla="*/ 174207 h 2051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013463" h="2051455">
                <a:moveTo>
                  <a:pt x="256571" y="174207"/>
                </a:moveTo>
                <a:cubicBezTo>
                  <a:pt x="666146" y="-121068"/>
                  <a:pt x="2286984" y="17045"/>
                  <a:pt x="2723546" y="164682"/>
                </a:cubicBezTo>
                <a:cubicBezTo>
                  <a:pt x="3160108" y="312319"/>
                  <a:pt x="3009296" y="790157"/>
                  <a:pt x="2875946" y="1060032"/>
                </a:cubicBezTo>
                <a:cubicBezTo>
                  <a:pt x="2742596" y="1329907"/>
                  <a:pt x="2358421" y="1637882"/>
                  <a:pt x="1923446" y="1783932"/>
                </a:cubicBezTo>
                <a:cubicBezTo>
                  <a:pt x="1488471" y="1929982"/>
                  <a:pt x="545496" y="2209382"/>
                  <a:pt x="266096" y="1936332"/>
                </a:cubicBezTo>
                <a:cubicBezTo>
                  <a:pt x="-13304" y="1663282"/>
                  <a:pt x="-153004" y="469482"/>
                  <a:pt x="256571" y="174207"/>
                </a:cubicBezTo>
                <a:close/>
              </a:path>
            </a:pathLst>
          </a:custGeom>
          <a:noFill/>
          <a:ln w="28575">
            <a:solidFill>
              <a:srgbClr val="0042A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12" name="Правая фигурная скобка 11"/>
          <p:cNvSpPr/>
          <p:nvPr/>
        </p:nvSpPr>
        <p:spPr>
          <a:xfrm rot="5400000">
            <a:off x="6510046" y="-663053"/>
            <a:ext cx="295858" cy="5486400"/>
          </a:xfrm>
          <a:prstGeom prst="rightBrace">
            <a:avLst>
              <a:gd name="adj1" fmla="val 111355"/>
              <a:gd name="adj2" fmla="val 48776"/>
            </a:avLst>
          </a:prstGeom>
          <a:ln w="22225">
            <a:solidFill>
              <a:srgbClr val="00B05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26" name="TextBox 25"/>
          <p:cNvSpPr txBox="1"/>
          <p:nvPr/>
        </p:nvSpPr>
        <p:spPr>
          <a:xfrm>
            <a:off x="6096018" y="2172679"/>
            <a:ext cx="12493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Parameters</a:t>
            </a:r>
            <a:endParaRPr lang="ru-RU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013994" y="5004022"/>
            <a:ext cx="32967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Multilinear Galois tag function</a:t>
            </a:r>
            <a:endParaRPr lang="ru-RU" dirty="0"/>
          </a:p>
        </p:txBody>
      </p:sp>
      <p:sp>
        <p:nvSpPr>
          <p:cNvPr id="28" name="Полилиния 27"/>
          <p:cNvSpPr/>
          <p:nvPr/>
        </p:nvSpPr>
        <p:spPr>
          <a:xfrm>
            <a:off x="6657975" y="4513391"/>
            <a:ext cx="1245367" cy="675297"/>
          </a:xfrm>
          <a:custGeom>
            <a:avLst/>
            <a:gdLst>
              <a:gd name="connsiteX0" fmla="*/ 0 w 638175"/>
              <a:gd name="connsiteY0" fmla="*/ 0 h 714375"/>
              <a:gd name="connsiteX1" fmla="*/ 219075 w 638175"/>
              <a:gd name="connsiteY1" fmla="*/ 104775 h 714375"/>
              <a:gd name="connsiteX2" fmla="*/ 333375 w 638175"/>
              <a:gd name="connsiteY2" fmla="*/ 323850 h 714375"/>
              <a:gd name="connsiteX3" fmla="*/ 409575 w 638175"/>
              <a:gd name="connsiteY3" fmla="*/ 657225 h 714375"/>
              <a:gd name="connsiteX4" fmla="*/ 638175 w 638175"/>
              <a:gd name="connsiteY4" fmla="*/ 714375 h 714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8175" h="714375">
                <a:moveTo>
                  <a:pt x="0" y="0"/>
                </a:moveTo>
                <a:cubicBezTo>
                  <a:pt x="81756" y="25400"/>
                  <a:pt x="163513" y="50800"/>
                  <a:pt x="219075" y="104775"/>
                </a:cubicBezTo>
                <a:cubicBezTo>
                  <a:pt x="274637" y="158750"/>
                  <a:pt x="301625" y="231775"/>
                  <a:pt x="333375" y="323850"/>
                </a:cubicBezTo>
                <a:cubicBezTo>
                  <a:pt x="365125" y="415925"/>
                  <a:pt x="358775" y="592138"/>
                  <a:pt x="409575" y="657225"/>
                </a:cubicBezTo>
                <a:cubicBezTo>
                  <a:pt x="460375" y="722313"/>
                  <a:pt x="581025" y="703263"/>
                  <a:pt x="638175" y="714375"/>
                </a:cubicBezTo>
              </a:path>
            </a:pathLst>
          </a:custGeom>
          <a:noFill/>
          <a:ln w="19050">
            <a:solidFill>
              <a:srgbClr val="0042A2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44" name="Прямоугольник 43"/>
          <p:cNvSpPr/>
          <p:nvPr/>
        </p:nvSpPr>
        <p:spPr>
          <a:xfrm>
            <a:off x="3197195" y="480108"/>
            <a:ext cx="579761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 algn="ctr"/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sMGM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(strong MGM) – 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parametrizable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AEAD</a:t>
            </a:r>
            <a:endParaRPr lang="ru-RU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46" name="Объект 2"/>
          <p:cNvPicPr>
            <a:picLocks noChangeAspect="1"/>
          </p:cNvPicPr>
          <p:nvPr/>
        </p:nvPicPr>
        <p:blipFill>
          <a:blip r:embed="rId10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553" y="6314451"/>
            <a:ext cx="1208923" cy="407024"/>
          </a:xfrm>
          <a:prstGeom prst="rect">
            <a:avLst/>
          </a:prstGeom>
        </p:spPr>
      </p:pic>
      <p:sp>
        <p:nvSpPr>
          <p:cNvPr id="47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9206053" y="6335400"/>
            <a:ext cx="2743200" cy="365125"/>
          </a:xfrm>
        </p:spPr>
        <p:txBody>
          <a:bodyPr/>
          <a:lstStyle/>
          <a:p>
            <a:fld id="{DC501561-F62F-4F0D-92B5-B83715048182}" type="slidenum">
              <a:rPr lang="ru-RU" smtClean="0"/>
              <a:t>14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82612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Прямоугольник 5"/>
              <p:cNvSpPr/>
              <p:nvPr/>
            </p:nvSpPr>
            <p:spPr>
              <a:xfrm>
                <a:off x="2023032" y="1428370"/>
                <a:ext cx="146655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342900" indent="-34290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𝑠𝑀𝐺𝑀</m:t>
                      </m:r>
                    </m:oMath>
                  </m:oMathPara>
                </a14:m>
                <a:endParaRPr lang="ru-RU" sz="24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" name="Прямоугольник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23032" y="1428370"/>
                <a:ext cx="1466555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Прямоугольник 21"/>
              <p:cNvSpPr/>
              <p:nvPr/>
            </p:nvSpPr>
            <p:spPr>
              <a:xfrm>
                <a:off x="6337507" y="1428370"/>
                <a:ext cx="50199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342900" indent="-342900" algn="ctr"/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US" sz="240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400" i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,</a:t>
                </a:r>
                <a:endParaRPr lang="ru-RU" sz="2400" i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2" name="Прямоугольник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37507" y="1428370"/>
                <a:ext cx="501996" cy="461665"/>
              </a:xfrm>
              <a:prstGeom prst="rect">
                <a:avLst/>
              </a:prstGeom>
              <a:blipFill>
                <a:blip r:embed="rId4"/>
                <a:stretch>
                  <a:fillRect l="-3659" t="-10526" r="-17073" b="-2894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Прямоугольник 22"/>
              <p:cNvSpPr/>
              <p:nvPr/>
            </p:nvSpPr>
            <p:spPr>
              <a:xfrm>
                <a:off x="4067875" y="1428370"/>
                <a:ext cx="46602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342900" indent="-342900" algn="ctr"/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US" sz="2400" i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,</a:t>
                </a:r>
                <a:endParaRPr lang="ru-RU" sz="2400" i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3" name="Прямоугольник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7875" y="1428370"/>
                <a:ext cx="466025" cy="461665"/>
              </a:xfrm>
              <a:prstGeom prst="rect">
                <a:avLst/>
              </a:prstGeom>
              <a:blipFill>
                <a:blip r:embed="rId5"/>
                <a:stretch>
                  <a:fillRect l="-2597" t="-10526" r="-18182" b="-2894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Прямоугольник 23"/>
              <p:cNvSpPr/>
              <p:nvPr/>
            </p:nvSpPr>
            <p:spPr>
              <a:xfrm>
                <a:off x="5228594" y="1428370"/>
                <a:ext cx="41421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342900" indent="-342900" algn="ctr"/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0042A2"/>
                        </a:solidFill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sz="2400" i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,</a:t>
                </a:r>
                <a:endParaRPr lang="ru-RU" sz="2400" i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4" name="Прямоугольник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8594" y="1428370"/>
                <a:ext cx="414216" cy="461665"/>
              </a:xfrm>
              <a:prstGeom prst="rect">
                <a:avLst/>
              </a:prstGeom>
              <a:blipFill>
                <a:blip r:embed="rId6"/>
                <a:stretch>
                  <a:fillRect t="-10526" r="-20588" b="-2894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Прямоугольник 24"/>
              <p:cNvSpPr/>
              <p:nvPr/>
            </p:nvSpPr>
            <p:spPr>
              <a:xfrm>
                <a:off x="7534203" y="1428370"/>
                <a:ext cx="36913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342900" indent="-342900" algn="ctr"/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𝑙</m:t>
                    </m:r>
                  </m:oMath>
                </a14:m>
                <a:r>
                  <a:rPr lang="en-US" sz="2400" i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,</a:t>
                </a:r>
                <a:endParaRPr lang="ru-RU" sz="2400" i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5" name="Прямоугольник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34203" y="1428370"/>
                <a:ext cx="369139" cy="461665"/>
              </a:xfrm>
              <a:prstGeom prst="rect">
                <a:avLst/>
              </a:prstGeom>
              <a:blipFill>
                <a:blip r:embed="rId7"/>
                <a:stretch>
                  <a:fillRect l="-5000" t="-10526" r="-23333" b="-2894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Прямоугольник 26"/>
              <p:cNvSpPr/>
              <p:nvPr/>
            </p:nvSpPr>
            <p:spPr>
              <a:xfrm>
                <a:off x="8598038" y="1428370"/>
                <a:ext cx="473175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indent="-34290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𝑠𝑖𝑣</m:t>
                      </m:r>
                    </m:oMath>
                  </m:oMathPara>
                </a14:m>
                <a:endParaRPr lang="ru-RU" sz="2400" i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7" name="Прямоугольник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98038" y="1428370"/>
                <a:ext cx="473175" cy="461665"/>
              </a:xfrm>
              <a:prstGeom prst="rect">
                <a:avLst/>
              </a:prstGeom>
              <a:blipFill>
                <a:blip r:embed="rId8"/>
                <a:stretch>
                  <a:fillRect r="-435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TextBox 39"/>
          <p:cNvSpPr txBox="1"/>
          <p:nvPr/>
        </p:nvSpPr>
        <p:spPr>
          <a:xfrm>
            <a:off x="3489586" y="4660384"/>
            <a:ext cx="1489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 block cipher</a:t>
            </a:r>
            <a:endParaRPr lang="ru-RU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7023823" y="4660384"/>
            <a:ext cx="15742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 nonce length</a:t>
            </a:r>
            <a:endParaRPr lang="ru-RU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3197195" y="480108"/>
            <a:ext cx="579761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 algn="ctr"/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sMGM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(strong MGM) – 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parametrizable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AEAD</a:t>
            </a:r>
            <a:endParaRPr lang="ru-RU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3590921" y="1828801"/>
            <a:ext cx="647705" cy="2733675"/>
          </a:xfrm>
          <a:custGeom>
            <a:avLst/>
            <a:gdLst>
              <a:gd name="connsiteX0" fmla="*/ 647705 w 647705"/>
              <a:gd name="connsiteY0" fmla="*/ 0 h 2733675"/>
              <a:gd name="connsiteX1" fmla="*/ 5 w 647705"/>
              <a:gd name="connsiteY1" fmla="*/ 1057275 h 2733675"/>
              <a:gd name="connsiteX2" fmla="*/ 638180 w 647705"/>
              <a:gd name="connsiteY2" fmla="*/ 2733675 h 2733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47705" h="2733675">
                <a:moveTo>
                  <a:pt x="647705" y="0"/>
                </a:moveTo>
                <a:cubicBezTo>
                  <a:pt x="324648" y="300831"/>
                  <a:pt x="1592" y="601663"/>
                  <a:pt x="5" y="1057275"/>
                </a:cubicBezTo>
                <a:cubicBezTo>
                  <a:pt x="-1582" y="1512887"/>
                  <a:pt x="318299" y="2123281"/>
                  <a:pt x="638180" y="2733675"/>
                </a:cubicBezTo>
              </a:path>
            </a:pathLst>
          </a:custGeom>
          <a:noFill/>
          <a:ln w="19050">
            <a:solidFill>
              <a:srgbClr val="FF1635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  <p:sp>
        <p:nvSpPr>
          <p:cNvPr id="48" name="Полилиния 47"/>
          <p:cNvSpPr/>
          <p:nvPr/>
        </p:nvSpPr>
        <p:spPr>
          <a:xfrm>
            <a:off x="5429250" y="1866900"/>
            <a:ext cx="2571537" cy="2793484"/>
          </a:xfrm>
          <a:custGeom>
            <a:avLst/>
            <a:gdLst>
              <a:gd name="connsiteX0" fmla="*/ 0 w 2533650"/>
              <a:gd name="connsiteY0" fmla="*/ 0 h 2609850"/>
              <a:gd name="connsiteX1" fmla="*/ 628650 w 2533650"/>
              <a:gd name="connsiteY1" fmla="*/ 1114425 h 2609850"/>
              <a:gd name="connsiteX2" fmla="*/ 2152650 w 2533650"/>
              <a:gd name="connsiteY2" fmla="*/ 1419225 h 2609850"/>
              <a:gd name="connsiteX3" fmla="*/ 2533650 w 2533650"/>
              <a:gd name="connsiteY3" fmla="*/ 2609850 h 2609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33650" h="2609850">
                <a:moveTo>
                  <a:pt x="0" y="0"/>
                </a:moveTo>
                <a:cubicBezTo>
                  <a:pt x="134937" y="438944"/>
                  <a:pt x="269875" y="877888"/>
                  <a:pt x="628650" y="1114425"/>
                </a:cubicBezTo>
                <a:cubicBezTo>
                  <a:pt x="987425" y="1350963"/>
                  <a:pt x="1835150" y="1169988"/>
                  <a:pt x="2152650" y="1419225"/>
                </a:cubicBezTo>
                <a:cubicBezTo>
                  <a:pt x="2470150" y="1668462"/>
                  <a:pt x="2501900" y="2139156"/>
                  <a:pt x="2533650" y="2609850"/>
                </a:cubicBezTo>
              </a:path>
            </a:pathLst>
          </a:custGeom>
          <a:noFill/>
          <a:ln w="19050">
            <a:solidFill>
              <a:srgbClr val="0042A2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  <p:pic>
        <p:nvPicPr>
          <p:cNvPr id="50" name="Объект 2"/>
          <p:cNvPicPr>
            <a:picLocks noChangeAspect="1"/>
          </p:cNvPicPr>
          <p:nvPr/>
        </p:nvPicPr>
        <p:blipFill>
          <a:blip r:embed="rId9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553" y="6314451"/>
            <a:ext cx="1208923" cy="407024"/>
          </a:xfrm>
          <a:prstGeom prst="rect">
            <a:avLst/>
          </a:prstGeom>
        </p:spPr>
      </p:pic>
      <p:sp>
        <p:nvSpPr>
          <p:cNvPr id="51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9206053" y="6335400"/>
            <a:ext cx="2743200" cy="365125"/>
          </a:xfrm>
        </p:spPr>
        <p:txBody>
          <a:bodyPr/>
          <a:lstStyle/>
          <a:p>
            <a:fld id="{DC501561-F62F-4F0D-92B5-B83715048182}" type="slidenum">
              <a:rPr lang="ru-RU" smtClean="0"/>
              <a:t>15</a:t>
            </a:fld>
            <a:endParaRPr lang="ru-RU" dirty="0"/>
          </a:p>
        </p:txBody>
      </p:sp>
      <p:sp>
        <p:nvSpPr>
          <p:cNvPr id="52" name="Двойные круглые скобки 51"/>
          <p:cNvSpPr/>
          <p:nvPr/>
        </p:nvSpPr>
        <p:spPr>
          <a:xfrm>
            <a:off x="3483497" y="1332596"/>
            <a:ext cx="6178876" cy="700209"/>
          </a:xfrm>
          <a:prstGeom prst="bracketPair">
            <a:avLst>
              <a:gd name="adj" fmla="val 4270"/>
            </a:avLst>
          </a:prstGeom>
          <a:ln w="2222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11902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Прямоугольник 5"/>
              <p:cNvSpPr/>
              <p:nvPr/>
            </p:nvSpPr>
            <p:spPr>
              <a:xfrm>
                <a:off x="2023032" y="1428370"/>
                <a:ext cx="146655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342900" indent="-34290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𝑠𝑀𝐺𝑀</m:t>
                      </m:r>
                    </m:oMath>
                  </m:oMathPara>
                </a14:m>
                <a:endParaRPr lang="ru-RU" sz="24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" name="Прямоугольник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23032" y="1428370"/>
                <a:ext cx="1466555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Прямоугольник 21"/>
              <p:cNvSpPr/>
              <p:nvPr/>
            </p:nvSpPr>
            <p:spPr>
              <a:xfrm>
                <a:off x="6337507" y="1428370"/>
                <a:ext cx="50199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342900" indent="-342900" algn="ctr"/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US" sz="240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400" i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,</a:t>
                </a:r>
                <a:endParaRPr lang="ru-RU" sz="2400" i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2" name="Прямоугольник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37507" y="1428370"/>
                <a:ext cx="501996" cy="461665"/>
              </a:xfrm>
              <a:prstGeom prst="rect">
                <a:avLst/>
              </a:prstGeom>
              <a:blipFill>
                <a:blip r:embed="rId4"/>
                <a:stretch>
                  <a:fillRect l="-3659" t="-10526" r="-17073" b="-2894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Прямоугольник 22"/>
              <p:cNvSpPr/>
              <p:nvPr/>
            </p:nvSpPr>
            <p:spPr>
              <a:xfrm>
                <a:off x="4067875" y="1428370"/>
                <a:ext cx="46602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342900" indent="-342900" algn="ctr"/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US" sz="2400" i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,</a:t>
                </a:r>
                <a:endParaRPr lang="ru-RU" sz="2400" i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3" name="Прямоугольник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7875" y="1428370"/>
                <a:ext cx="466025" cy="461665"/>
              </a:xfrm>
              <a:prstGeom prst="rect">
                <a:avLst/>
              </a:prstGeom>
              <a:blipFill>
                <a:blip r:embed="rId5"/>
                <a:stretch>
                  <a:fillRect l="-2597" t="-10526" r="-18182" b="-2894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Прямоугольник 23"/>
              <p:cNvSpPr/>
              <p:nvPr/>
            </p:nvSpPr>
            <p:spPr>
              <a:xfrm>
                <a:off x="5228594" y="1428370"/>
                <a:ext cx="41421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342900" indent="-342900" algn="ctr"/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sz="2400" i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,</a:t>
                </a:r>
                <a:endParaRPr lang="ru-RU" sz="2400" i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4" name="Прямоугольник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8594" y="1428370"/>
                <a:ext cx="414216" cy="461665"/>
              </a:xfrm>
              <a:prstGeom prst="rect">
                <a:avLst/>
              </a:prstGeom>
              <a:blipFill>
                <a:blip r:embed="rId6"/>
                <a:stretch>
                  <a:fillRect t="-10526" r="-20588" b="-2894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Прямоугольник 24"/>
              <p:cNvSpPr/>
              <p:nvPr/>
            </p:nvSpPr>
            <p:spPr>
              <a:xfrm>
                <a:off x="7534203" y="1428370"/>
                <a:ext cx="36913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342900" indent="-342900" algn="ctr"/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𝑙</m:t>
                    </m:r>
                  </m:oMath>
                </a14:m>
                <a:r>
                  <a:rPr lang="en-US" sz="2400" i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,</a:t>
                </a:r>
                <a:endParaRPr lang="ru-RU" sz="2400" i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5" name="Прямоугольник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34203" y="1428370"/>
                <a:ext cx="369139" cy="461665"/>
              </a:xfrm>
              <a:prstGeom prst="rect">
                <a:avLst/>
              </a:prstGeom>
              <a:blipFill>
                <a:blip r:embed="rId7"/>
                <a:stretch>
                  <a:fillRect l="-5000" t="-10526" r="-23333" b="-2894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Прямоугольник 26"/>
              <p:cNvSpPr/>
              <p:nvPr/>
            </p:nvSpPr>
            <p:spPr>
              <a:xfrm>
                <a:off x="8598038" y="1428370"/>
                <a:ext cx="473175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indent="-34290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rgbClr val="FF1635"/>
                          </a:solidFill>
                          <a:latin typeface="Cambria Math" panose="02040503050406030204" pitchFamily="18" charset="0"/>
                        </a:rPr>
                        <m:t>𝑠𝑖𝑣</m:t>
                      </m:r>
                    </m:oMath>
                  </m:oMathPara>
                </a14:m>
                <a:endParaRPr lang="ru-RU" sz="2400" i="1" dirty="0">
                  <a:solidFill>
                    <a:srgbClr val="FF1635"/>
                  </a:solidFill>
                </a:endParaRPr>
              </a:p>
            </p:txBody>
          </p:sp>
        </mc:Choice>
        <mc:Fallback xmlns="">
          <p:sp>
            <p:nvSpPr>
              <p:cNvPr id="27" name="Прямоугольник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98038" y="1428370"/>
                <a:ext cx="473175" cy="461665"/>
              </a:xfrm>
              <a:prstGeom prst="rect">
                <a:avLst/>
              </a:prstGeom>
              <a:blipFill>
                <a:blip r:embed="rId8"/>
                <a:stretch>
                  <a:fillRect r="-435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Прямоугольник 45"/>
          <p:cNvSpPr/>
          <p:nvPr/>
        </p:nvSpPr>
        <p:spPr>
          <a:xfrm>
            <a:off x="3197195" y="480108"/>
            <a:ext cx="579761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 algn="ctr"/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sMGM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(strong MGM) – 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parametrizable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AEAD</a:t>
            </a:r>
            <a:endParaRPr lang="ru-RU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774406" y="2358380"/>
                <a:ext cx="1064318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1635"/>
                        </a:solidFill>
                        <a:latin typeface="Cambria Math" panose="02040503050406030204" pitchFamily="18" charset="0"/>
                      </a:rPr>
                      <m:t>𝑠𝑖𝑣</m:t>
                    </m:r>
                  </m:oMath>
                </a14:m>
                <a:r>
                  <a:rPr lang="en-US" dirty="0"/>
                  <a:t> flag is responsible for applying SIV (synthetic IV, BRS2002) construction to provide nonce misuse resistance </a:t>
                </a:r>
                <a:endParaRPr lang="ru-RU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4406" y="2358380"/>
                <a:ext cx="10643189" cy="369332"/>
              </a:xfrm>
              <a:prstGeom prst="rect">
                <a:avLst/>
              </a:prstGeom>
              <a:blipFill>
                <a:blip r:embed="rId9"/>
                <a:stretch>
                  <a:fillRect t="-10000" b="-26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Прямоугольник 40"/>
              <p:cNvSpPr/>
              <p:nvPr/>
            </p:nvSpPr>
            <p:spPr>
              <a:xfrm>
                <a:off x="2960381" y="5912174"/>
                <a:ext cx="98007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FF1635"/>
                          </a:solidFill>
                          <a:latin typeface="Cambria Math" panose="02040503050406030204" pitchFamily="18" charset="0"/>
                        </a:rPr>
                        <m:t>𝑠𝑖𝑣</m:t>
                      </m:r>
                      <m:r>
                        <a:rPr lang="en-US" i="1">
                          <a:solidFill>
                            <a:srgbClr val="FF1635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ru-RU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1" name="Прямоугольник 4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60381" y="5912174"/>
                <a:ext cx="980076" cy="369332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4" name="Объект 2"/>
          <p:cNvPicPr>
            <a:picLocks noChangeAspect="1"/>
          </p:cNvPicPr>
          <p:nvPr/>
        </p:nvPicPr>
        <p:blipFill>
          <a:blip r:embed="rId16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553" y="6314451"/>
            <a:ext cx="1208923" cy="407024"/>
          </a:xfrm>
          <a:prstGeom prst="rect">
            <a:avLst/>
          </a:prstGeom>
        </p:spPr>
      </p:pic>
      <p:sp>
        <p:nvSpPr>
          <p:cNvPr id="65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9206053" y="6335400"/>
            <a:ext cx="2743200" cy="365125"/>
          </a:xfrm>
        </p:spPr>
        <p:txBody>
          <a:bodyPr/>
          <a:lstStyle/>
          <a:p>
            <a:fld id="{DC501561-F62F-4F0D-92B5-B83715048182}" type="slidenum">
              <a:rPr lang="ru-RU" smtClean="0"/>
              <a:t>16</a:t>
            </a:fld>
            <a:endParaRPr lang="ru-RU" dirty="0"/>
          </a:p>
        </p:txBody>
      </p:sp>
      <p:sp>
        <p:nvSpPr>
          <p:cNvPr id="66" name="Двойные круглые скобки 65"/>
          <p:cNvSpPr/>
          <p:nvPr/>
        </p:nvSpPr>
        <p:spPr>
          <a:xfrm>
            <a:off x="3483497" y="1332596"/>
            <a:ext cx="6178876" cy="700209"/>
          </a:xfrm>
          <a:prstGeom prst="bracketPair">
            <a:avLst>
              <a:gd name="adj" fmla="val 4270"/>
            </a:avLst>
          </a:prstGeom>
          <a:ln w="2222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2012456" y="4672213"/>
            <a:ext cx="1098884" cy="64970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3882282" y="3661648"/>
            <a:ext cx="1098884" cy="64970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Прямоугольник 41"/>
              <p:cNvSpPr/>
              <p:nvPr/>
            </p:nvSpPr>
            <p:spPr>
              <a:xfrm>
                <a:off x="2178812" y="3801835"/>
                <a:ext cx="38568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ru-RU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2" name="Прямоугольник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8812" y="3801835"/>
                <a:ext cx="385682" cy="369332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Прямоугольник 42"/>
              <p:cNvSpPr/>
              <p:nvPr/>
            </p:nvSpPr>
            <p:spPr>
              <a:xfrm>
                <a:off x="4238788" y="2901244"/>
                <a:ext cx="38587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</m:oMath>
                  </m:oMathPara>
                </a14:m>
                <a:endParaRPr lang="ru-RU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3" name="Прямоугольник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8788" y="2901244"/>
                <a:ext cx="385875" cy="369332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Прямоугольник 43"/>
              <p:cNvSpPr/>
              <p:nvPr/>
            </p:nvSpPr>
            <p:spPr>
              <a:xfrm>
                <a:off x="4238787" y="4812400"/>
                <a:ext cx="38555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ru-RU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4" name="Прямоугольник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8787" y="4812400"/>
                <a:ext cx="385554" cy="369332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Прямоугольник 44"/>
              <p:cNvSpPr/>
              <p:nvPr/>
            </p:nvSpPr>
            <p:spPr>
              <a:xfrm>
                <a:off x="2371653" y="5663477"/>
                <a:ext cx="38048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ru-RU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5" name="Прямоугольник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71653" y="5663477"/>
                <a:ext cx="380489" cy="369332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Прямоугольник 46"/>
              <p:cNvSpPr/>
              <p:nvPr/>
            </p:nvSpPr>
            <p:spPr>
              <a:xfrm>
                <a:off x="2607034" y="3801835"/>
                <a:ext cx="41152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ru-RU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7" name="Прямоугольник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7034" y="3801835"/>
                <a:ext cx="411523" cy="369332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Прямая со стрелкой 47"/>
          <p:cNvCxnSpPr>
            <a:stCxn id="43" idx="2"/>
            <a:endCxn id="40" idx="0"/>
          </p:cNvCxnSpPr>
          <p:nvPr/>
        </p:nvCxnSpPr>
        <p:spPr>
          <a:xfrm flipH="1">
            <a:off x="4431725" y="3270576"/>
            <a:ext cx="1" cy="391072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 стрелкой 48"/>
          <p:cNvCxnSpPr>
            <a:stCxn id="32" idx="2"/>
          </p:cNvCxnSpPr>
          <p:nvPr/>
        </p:nvCxnSpPr>
        <p:spPr>
          <a:xfrm flipH="1">
            <a:off x="2561898" y="5321919"/>
            <a:ext cx="1" cy="341558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 стрелкой 49"/>
          <p:cNvCxnSpPr>
            <a:endCxn id="44" idx="0"/>
          </p:cNvCxnSpPr>
          <p:nvPr/>
        </p:nvCxnSpPr>
        <p:spPr>
          <a:xfrm flipH="1">
            <a:off x="4431564" y="4311354"/>
            <a:ext cx="160" cy="501046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 стрелкой 50"/>
          <p:cNvCxnSpPr>
            <a:stCxn id="44" idx="1"/>
            <a:endCxn id="32" idx="3"/>
          </p:cNvCxnSpPr>
          <p:nvPr/>
        </p:nvCxnSpPr>
        <p:spPr>
          <a:xfrm flipH="1">
            <a:off x="3111341" y="4997066"/>
            <a:ext cx="1127447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 стрелкой 51"/>
          <p:cNvCxnSpPr>
            <a:stCxn id="42" idx="2"/>
          </p:cNvCxnSpPr>
          <p:nvPr/>
        </p:nvCxnSpPr>
        <p:spPr>
          <a:xfrm>
            <a:off x="2371653" y="4171167"/>
            <a:ext cx="0" cy="48795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Прямоугольник 52"/>
          <p:cNvSpPr/>
          <p:nvPr/>
        </p:nvSpPr>
        <p:spPr>
          <a:xfrm>
            <a:off x="3964353" y="3803255"/>
            <a:ext cx="9344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CTR-KM</a:t>
            </a:r>
            <a:endParaRPr lang="ru-RU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2008602" y="4675589"/>
            <a:ext cx="110273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CTR-KM +</a:t>
            </a:r>
          </a:p>
          <a:p>
            <a:pPr algn="ctr"/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MultTag</a:t>
            </a:r>
            <a:endParaRPr lang="ru-RU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cxnSp>
        <p:nvCxnSpPr>
          <p:cNvPr id="55" name="Прямая со стрелкой 54"/>
          <p:cNvCxnSpPr/>
          <p:nvPr/>
        </p:nvCxnSpPr>
        <p:spPr>
          <a:xfrm>
            <a:off x="3018556" y="3986501"/>
            <a:ext cx="863726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 стрелкой 55"/>
          <p:cNvCxnSpPr/>
          <p:nvPr/>
        </p:nvCxnSpPr>
        <p:spPr>
          <a:xfrm flipH="1">
            <a:off x="2803515" y="4172855"/>
            <a:ext cx="1" cy="501046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77131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4" name="Прямая со стрелкой 43"/>
          <p:cNvCxnSpPr/>
          <p:nvPr/>
        </p:nvCxnSpPr>
        <p:spPr>
          <a:xfrm flipH="1">
            <a:off x="2803515" y="4172855"/>
            <a:ext cx="1" cy="501046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Прямоугольник 5"/>
              <p:cNvSpPr/>
              <p:nvPr/>
            </p:nvSpPr>
            <p:spPr>
              <a:xfrm>
                <a:off x="2023032" y="1428370"/>
                <a:ext cx="146655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342900" indent="-34290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𝑠𝑀𝐺𝑀</m:t>
                      </m:r>
                    </m:oMath>
                  </m:oMathPara>
                </a14:m>
                <a:endParaRPr lang="ru-RU" sz="24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" name="Прямоугольник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23032" y="1428370"/>
                <a:ext cx="1466555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Прямоугольник 21"/>
              <p:cNvSpPr/>
              <p:nvPr/>
            </p:nvSpPr>
            <p:spPr>
              <a:xfrm>
                <a:off x="6337507" y="1428370"/>
                <a:ext cx="50199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342900" indent="-342900" algn="ctr"/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US" sz="240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400" i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,</a:t>
                </a:r>
                <a:endParaRPr lang="ru-RU" sz="2400" i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2" name="Прямоугольник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37507" y="1428370"/>
                <a:ext cx="501996" cy="461665"/>
              </a:xfrm>
              <a:prstGeom prst="rect">
                <a:avLst/>
              </a:prstGeom>
              <a:blipFill>
                <a:blip r:embed="rId4"/>
                <a:stretch>
                  <a:fillRect l="-3659" t="-10526" r="-17073" b="-2894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Прямоугольник 22"/>
              <p:cNvSpPr/>
              <p:nvPr/>
            </p:nvSpPr>
            <p:spPr>
              <a:xfrm>
                <a:off x="4067875" y="1428370"/>
                <a:ext cx="46602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342900" indent="-342900" algn="ctr"/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US" sz="2400" i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,</a:t>
                </a:r>
                <a:endParaRPr lang="ru-RU" sz="2400" i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3" name="Прямоугольник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7875" y="1428370"/>
                <a:ext cx="466025" cy="461665"/>
              </a:xfrm>
              <a:prstGeom prst="rect">
                <a:avLst/>
              </a:prstGeom>
              <a:blipFill>
                <a:blip r:embed="rId5"/>
                <a:stretch>
                  <a:fillRect l="-2597" t="-10526" r="-18182" b="-2894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Прямоугольник 23"/>
              <p:cNvSpPr/>
              <p:nvPr/>
            </p:nvSpPr>
            <p:spPr>
              <a:xfrm>
                <a:off x="5228594" y="1428370"/>
                <a:ext cx="41421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342900" indent="-342900" algn="ctr"/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sz="2400" i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,</a:t>
                </a:r>
                <a:endParaRPr lang="ru-RU" sz="2400" i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4" name="Прямоугольник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8594" y="1428370"/>
                <a:ext cx="414216" cy="461665"/>
              </a:xfrm>
              <a:prstGeom prst="rect">
                <a:avLst/>
              </a:prstGeom>
              <a:blipFill>
                <a:blip r:embed="rId6"/>
                <a:stretch>
                  <a:fillRect t="-10526" r="-20588" b="-2894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Прямоугольник 24"/>
              <p:cNvSpPr/>
              <p:nvPr/>
            </p:nvSpPr>
            <p:spPr>
              <a:xfrm>
                <a:off x="7534203" y="1428370"/>
                <a:ext cx="36913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342900" indent="-342900" algn="ctr"/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𝑙</m:t>
                    </m:r>
                  </m:oMath>
                </a14:m>
                <a:r>
                  <a:rPr lang="en-US" sz="2400" i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,</a:t>
                </a:r>
                <a:endParaRPr lang="ru-RU" sz="2400" i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5" name="Прямоугольник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34203" y="1428370"/>
                <a:ext cx="369139" cy="461665"/>
              </a:xfrm>
              <a:prstGeom prst="rect">
                <a:avLst/>
              </a:prstGeom>
              <a:blipFill>
                <a:blip r:embed="rId7"/>
                <a:stretch>
                  <a:fillRect l="-5000" t="-10526" r="-23333" b="-2894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Прямоугольник 26"/>
              <p:cNvSpPr/>
              <p:nvPr/>
            </p:nvSpPr>
            <p:spPr>
              <a:xfrm>
                <a:off x="8598038" y="1428370"/>
                <a:ext cx="473175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indent="-34290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rgbClr val="FF1635"/>
                          </a:solidFill>
                          <a:latin typeface="Cambria Math" panose="02040503050406030204" pitchFamily="18" charset="0"/>
                        </a:rPr>
                        <m:t>𝑠𝑖𝑣</m:t>
                      </m:r>
                    </m:oMath>
                  </m:oMathPara>
                </a14:m>
                <a:endParaRPr lang="ru-RU" sz="2400" i="1" dirty="0">
                  <a:solidFill>
                    <a:srgbClr val="FF1635"/>
                  </a:solidFill>
                </a:endParaRPr>
              </a:p>
            </p:txBody>
          </p:sp>
        </mc:Choice>
        <mc:Fallback xmlns="">
          <p:sp>
            <p:nvSpPr>
              <p:cNvPr id="27" name="Прямоугольник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98038" y="1428370"/>
                <a:ext cx="473175" cy="461665"/>
              </a:xfrm>
              <a:prstGeom prst="rect">
                <a:avLst/>
              </a:prstGeom>
              <a:blipFill>
                <a:blip r:embed="rId8"/>
                <a:stretch>
                  <a:fillRect r="-435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Прямоугольник 45"/>
          <p:cNvSpPr/>
          <p:nvPr/>
        </p:nvSpPr>
        <p:spPr>
          <a:xfrm>
            <a:off x="3197195" y="480108"/>
            <a:ext cx="579761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 algn="ctr"/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sMGM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(strong MGM) – 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parametrizable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AEAD</a:t>
            </a:r>
            <a:endParaRPr lang="ru-RU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774406" y="2358380"/>
                <a:ext cx="1064318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1635"/>
                        </a:solidFill>
                        <a:latin typeface="Cambria Math" panose="02040503050406030204" pitchFamily="18" charset="0"/>
                      </a:rPr>
                      <m:t>𝑠𝑖𝑣</m:t>
                    </m:r>
                  </m:oMath>
                </a14:m>
                <a:r>
                  <a:rPr lang="en-US" dirty="0"/>
                  <a:t> flag is responsible for applying SIV (synthetic IV, BRS2002) construction to provide nonce misuse resistance </a:t>
                </a:r>
                <a:endParaRPr lang="ru-RU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4406" y="2358380"/>
                <a:ext cx="10643189" cy="369332"/>
              </a:xfrm>
              <a:prstGeom prst="rect">
                <a:avLst/>
              </a:prstGeom>
              <a:blipFill>
                <a:blip r:embed="rId9"/>
                <a:stretch>
                  <a:fillRect t="-10000" b="-26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Скругленный прямоугольник 17"/>
          <p:cNvSpPr/>
          <p:nvPr/>
        </p:nvSpPr>
        <p:spPr>
          <a:xfrm>
            <a:off x="2012456" y="4672213"/>
            <a:ext cx="1098884" cy="64970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3882282" y="3661648"/>
            <a:ext cx="1098884" cy="64970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Прямоугольник 19"/>
              <p:cNvSpPr/>
              <p:nvPr/>
            </p:nvSpPr>
            <p:spPr>
              <a:xfrm>
                <a:off x="2178812" y="3801835"/>
                <a:ext cx="38568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ru-RU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0" name="Прямоугольник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8812" y="3801835"/>
                <a:ext cx="385682" cy="3693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Прямоугольник 20"/>
              <p:cNvSpPr/>
              <p:nvPr/>
            </p:nvSpPr>
            <p:spPr>
              <a:xfrm>
                <a:off x="4238788" y="2901244"/>
                <a:ext cx="38587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</m:oMath>
                  </m:oMathPara>
                </a14:m>
                <a:endParaRPr lang="ru-RU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1" name="Прямоугольник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8788" y="2901244"/>
                <a:ext cx="385875" cy="36933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Прямоугольник 25"/>
              <p:cNvSpPr/>
              <p:nvPr/>
            </p:nvSpPr>
            <p:spPr>
              <a:xfrm>
                <a:off x="4238787" y="4812400"/>
                <a:ext cx="38555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ru-RU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6" name="Прямоугольник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8787" y="4812400"/>
                <a:ext cx="385554" cy="369332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Прямоугольник 27"/>
              <p:cNvSpPr/>
              <p:nvPr/>
            </p:nvSpPr>
            <p:spPr>
              <a:xfrm>
                <a:off x="2371653" y="5663477"/>
                <a:ext cx="38048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ru-RU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8" name="Прямоугольник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71653" y="5663477"/>
                <a:ext cx="380489" cy="369332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Прямоугольник 28"/>
              <p:cNvSpPr/>
              <p:nvPr/>
            </p:nvSpPr>
            <p:spPr>
              <a:xfrm>
                <a:off x="2607034" y="3801835"/>
                <a:ext cx="41152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ru-RU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9" name="Прямоугольник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7034" y="3801835"/>
                <a:ext cx="411523" cy="369332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0" name="Прямая со стрелкой 29"/>
          <p:cNvCxnSpPr>
            <a:stCxn id="21" idx="2"/>
            <a:endCxn id="19" idx="0"/>
          </p:cNvCxnSpPr>
          <p:nvPr/>
        </p:nvCxnSpPr>
        <p:spPr>
          <a:xfrm flipH="1">
            <a:off x="4431725" y="3270576"/>
            <a:ext cx="1" cy="391072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>
            <a:stCxn id="18" idx="2"/>
          </p:cNvCxnSpPr>
          <p:nvPr/>
        </p:nvCxnSpPr>
        <p:spPr>
          <a:xfrm flipH="1">
            <a:off x="2561898" y="5321919"/>
            <a:ext cx="1" cy="341558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 стрелкой 33"/>
          <p:cNvCxnSpPr>
            <a:endCxn id="26" idx="0"/>
          </p:cNvCxnSpPr>
          <p:nvPr/>
        </p:nvCxnSpPr>
        <p:spPr>
          <a:xfrm flipH="1">
            <a:off x="4431564" y="4311354"/>
            <a:ext cx="160" cy="501046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>
            <a:stCxn id="26" idx="1"/>
            <a:endCxn id="18" idx="3"/>
          </p:cNvCxnSpPr>
          <p:nvPr/>
        </p:nvCxnSpPr>
        <p:spPr>
          <a:xfrm flipH="1">
            <a:off x="3111341" y="4997066"/>
            <a:ext cx="1127447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>
            <a:stCxn id="20" idx="2"/>
          </p:cNvCxnSpPr>
          <p:nvPr/>
        </p:nvCxnSpPr>
        <p:spPr>
          <a:xfrm>
            <a:off x="2371653" y="4171167"/>
            <a:ext cx="0" cy="48795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Прямоугольник 37"/>
          <p:cNvSpPr/>
          <p:nvPr/>
        </p:nvSpPr>
        <p:spPr>
          <a:xfrm>
            <a:off x="3964353" y="3803255"/>
            <a:ext cx="9344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CTR-KM</a:t>
            </a:r>
            <a:endParaRPr lang="ru-RU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2008602" y="4675589"/>
            <a:ext cx="110273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CTR-KM +</a:t>
            </a:r>
          </a:p>
          <a:p>
            <a:pPr algn="ctr"/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MultTag</a:t>
            </a:r>
            <a:endParaRPr lang="ru-RU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Прямоугольник 40"/>
              <p:cNvSpPr/>
              <p:nvPr/>
            </p:nvSpPr>
            <p:spPr>
              <a:xfrm>
                <a:off x="2960381" y="5912174"/>
                <a:ext cx="98007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FF1635"/>
                          </a:solidFill>
                          <a:latin typeface="Cambria Math" panose="02040503050406030204" pitchFamily="18" charset="0"/>
                        </a:rPr>
                        <m:t>𝑠𝑖𝑣</m:t>
                      </m:r>
                      <m:r>
                        <a:rPr lang="en-US" i="1">
                          <a:solidFill>
                            <a:srgbClr val="FF1635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ru-RU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1" name="Прямоугольник 4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60381" y="5912174"/>
                <a:ext cx="980076" cy="369332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4" name="Объект 2"/>
          <p:cNvPicPr>
            <a:picLocks noChangeAspect="1"/>
          </p:cNvPicPr>
          <p:nvPr/>
        </p:nvPicPr>
        <p:blipFill>
          <a:blip r:embed="rId16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553" y="6314451"/>
            <a:ext cx="1208923" cy="407024"/>
          </a:xfrm>
          <a:prstGeom prst="rect">
            <a:avLst/>
          </a:prstGeom>
        </p:spPr>
      </p:pic>
      <p:sp>
        <p:nvSpPr>
          <p:cNvPr id="65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9206053" y="6335400"/>
            <a:ext cx="2743200" cy="365125"/>
          </a:xfrm>
        </p:spPr>
        <p:txBody>
          <a:bodyPr/>
          <a:lstStyle/>
          <a:p>
            <a:fld id="{DC501561-F62F-4F0D-92B5-B83715048182}" type="slidenum">
              <a:rPr lang="ru-RU" smtClean="0"/>
              <a:t>17</a:t>
            </a:fld>
            <a:endParaRPr lang="ru-RU" dirty="0"/>
          </a:p>
        </p:txBody>
      </p:sp>
      <p:sp>
        <p:nvSpPr>
          <p:cNvPr id="66" name="Двойные круглые скобки 65"/>
          <p:cNvSpPr/>
          <p:nvPr/>
        </p:nvSpPr>
        <p:spPr>
          <a:xfrm>
            <a:off x="3483497" y="1332596"/>
            <a:ext cx="6178876" cy="700209"/>
          </a:xfrm>
          <a:prstGeom prst="bracketPair">
            <a:avLst>
              <a:gd name="adj" fmla="val 4270"/>
            </a:avLst>
          </a:prstGeom>
          <a:ln w="2222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  <p:sp>
        <p:nvSpPr>
          <p:cNvPr id="42" name="TextBox 41"/>
          <p:cNvSpPr txBox="1"/>
          <p:nvPr/>
        </p:nvSpPr>
        <p:spPr>
          <a:xfrm>
            <a:off x="7305197" y="3617169"/>
            <a:ext cx="11962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Encryption</a:t>
            </a:r>
            <a:endParaRPr lang="ru-RU" dirty="0"/>
          </a:p>
        </p:txBody>
      </p:sp>
      <p:sp>
        <p:nvSpPr>
          <p:cNvPr id="3" name="Полилиния 2"/>
          <p:cNvSpPr/>
          <p:nvPr/>
        </p:nvSpPr>
        <p:spPr>
          <a:xfrm>
            <a:off x="5314950" y="4026962"/>
            <a:ext cx="2588392" cy="337604"/>
          </a:xfrm>
          <a:custGeom>
            <a:avLst/>
            <a:gdLst>
              <a:gd name="connsiteX0" fmla="*/ 0 w 2038350"/>
              <a:gd name="connsiteY0" fmla="*/ 285750 h 306916"/>
              <a:gd name="connsiteX1" fmla="*/ 57150 w 2038350"/>
              <a:gd name="connsiteY1" fmla="*/ 285750 h 306916"/>
              <a:gd name="connsiteX2" fmla="*/ 1047750 w 2038350"/>
              <a:gd name="connsiteY2" fmla="*/ 285750 h 306916"/>
              <a:gd name="connsiteX3" fmla="*/ 2038350 w 2038350"/>
              <a:gd name="connsiteY3" fmla="*/ 0 h 306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38350" h="306916">
                <a:moveTo>
                  <a:pt x="0" y="285750"/>
                </a:moveTo>
                <a:lnTo>
                  <a:pt x="57150" y="285750"/>
                </a:lnTo>
                <a:cubicBezTo>
                  <a:pt x="231775" y="285750"/>
                  <a:pt x="717550" y="333375"/>
                  <a:pt x="1047750" y="285750"/>
                </a:cubicBezTo>
                <a:cubicBezTo>
                  <a:pt x="1377950" y="238125"/>
                  <a:pt x="1905000" y="33337"/>
                  <a:pt x="2038350" y="0"/>
                </a:cubicBezTo>
              </a:path>
            </a:pathLst>
          </a:custGeom>
          <a:noFill/>
          <a:ln w="22225">
            <a:solidFill>
              <a:srgbClr val="FF0000"/>
            </a:solidFill>
            <a:head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олилиния 31"/>
          <p:cNvSpPr/>
          <p:nvPr/>
        </p:nvSpPr>
        <p:spPr>
          <a:xfrm rot="16200000" flipH="1">
            <a:off x="3215025" y="3410499"/>
            <a:ext cx="2528009" cy="1509499"/>
          </a:xfrm>
          <a:custGeom>
            <a:avLst/>
            <a:gdLst>
              <a:gd name="connsiteX0" fmla="*/ 28025 w 2292216"/>
              <a:gd name="connsiteY0" fmla="*/ 559040 h 3129201"/>
              <a:gd name="connsiteX1" fmla="*/ 224579 w 2292216"/>
              <a:gd name="connsiteY1" fmla="*/ 114659 h 3129201"/>
              <a:gd name="connsiteX2" fmla="*/ 1044975 w 2292216"/>
              <a:gd name="connsiteY2" fmla="*/ 3564 h 3129201"/>
              <a:gd name="connsiteX3" fmla="*/ 1797005 w 2292216"/>
              <a:gd name="connsiteY3" fmla="*/ 97567 h 3129201"/>
              <a:gd name="connsiteX4" fmla="*/ 2147382 w 2292216"/>
              <a:gd name="connsiteY4" fmla="*/ 721410 h 3129201"/>
              <a:gd name="connsiteX5" fmla="*/ 2215749 w 2292216"/>
              <a:gd name="connsiteY5" fmla="*/ 2635668 h 3129201"/>
              <a:gd name="connsiteX6" fmla="*/ 1087704 w 2292216"/>
              <a:gd name="connsiteY6" fmla="*/ 3071504 h 3129201"/>
              <a:gd name="connsiteX7" fmla="*/ 122029 w 2292216"/>
              <a:gd name="connsiteY7" fmla="*/ 2840767 h 3129201"/>
              <a:gd name="connsiteX8" fmla="*/ 28025 w 2292216"/>
              <a:gd name="connsiteY8" fmla="*/ 559040 h 3129201"/>
              <a:gd name="connsiteX0" fmla="*/ 28025 w 2357736"/>
              <a:gd name="connsiteY0" fmla="*/ 559363 h 3129524"/>
              <a:gd name="connsiteX1" fmla="*/ 224579 w 2357736"/>
              <a:gd name="connsiteY1" fmla="*/ 114982 h 3129524"/>
              <a:gd name="connsiteX2" fmla="*/ 1044975 w 2357736"/>
              <a:gd name="connsiteY2" fmla="*/ 3887 h 3129524"/>
              <a:gd name="connsiteX3" fmla="*/ 1797005 w 2357736"/>
              <a:gd name="connsiteY3" fmla="*/ 97890 h 3129524"/>
              <a:gd name="connsiteX4" fmla="*/ 2295797 w 2357736"/>
              <a:gd name="connsiteY4" fmla="*/ 731561 h 3129524"/>
              <a:gd name="connsiteX5" fmla="*/ 2215749 w 2357736"/>
              <a:gd name="connsiteY5" fmla="*/ 2635991 h 3129524"/>
              <a:gd name="connsiteX6" fmla="*/ 1087704 w 2357736"/>
              <a:gd name="connsiteY6" fmla="*/ 3071827 h 3129524"/>
              <a:gd name="connsiteX7" fmla="*/ 122029 w 2357736"/>
              <a:gd name="connsiteY7" fmla="*/ 2841090 h 3129524"/>
              <a:gd name="connsiteX8" fmla="*/ 28025 w 2357736"/>
              <a:gd name="connsiteY8" fmla="*/ 559363 h 3129524"/>
              <a:gd name="connsiteX0" fmla="*/ 28025 w 2341721"/>
              <a:gd name="connsiteY0" fmla="*/ 562792 h 3132953"/>
              <a:gd name="connsiteX1" fmla="*/ 224579 w 2341721"/>
              <a:gd name="connsiteY1" fmla="*/ 118411 h 3132953"/>
              <a:gd name="connsiteX2" fmla="*/ 1044975 w 2341721"/>
              <a:gd name="connsiteY2" fmla="*/ 7316 h 3132953"/>
              <a:gd name="connsiteX3" fmla="*/ 2049860 w 2341721"/>
              <a:gd name="connsiteY3" fmla="*/ 91491 h 3132953"/>
              <a:gd name="connsiteX4" fmla="*/ 2295797 w 2341721"/>
              <a:gd name="connsiteY4" fmla="*/ 734990 h 3132953"/>
              <a:gd name="connsiteX5" fmla="*/ 2215749 w 2341721"/>
              <a:gd name="connsiteY5" fmla="*/ 2639420 h 3132953"/>
              <a:gd name="connsiteX6" fmla="*/ 1087704 w 2341721"/>
              <a:gd name="connsiteY6" fmla="*/ 3075256 h 3132953"/>
              <a:gd name="connsiteX7" fmla="*/ 122029 w 2341721"/>
              <a:gd name="connsiteY7" fmla="*/ 2844519 h 3132953"/>
              <a:gd name="connsiteX8" fmla="*/ 28025 w 2341721"/>
              <a:gd name="connsiteY8" fmla="*/ 562792 h 3132953"/>
              <a:gd name="connsiteX0" fmla="*/ 28025 w 2329585"/>
              <a:gd name="connsiteY0" fmla="*/ 562792 h 3132953"/>
              <a:gd name="connsiteX1" fmla="*/ 224579 w 2329585"/>
              <a:gd name="connsiteY1" fmla="*/ 118411 h 3132953"/>
              <a:gd name="connsiteX2" fmla="*/ 1044975 w 2329585"/>
              <a:gd name="connsiteY2" fmla="*/ 7316 h 3132953"/>
              <a:gd name="connsiteX3" fmla="*/ 2049860 w 2329585"/>
              <a:gd name="connsiteY3" fmla="*/ 91491 h 3132953"/>
              <a:gd name="connsiteX4" fmla="*/ 2295797 w 2329585"/>
              <a:gd name="connsiteY4" fmla="*/ 734990 h 3132953"/>
              <a:gd name="connsiteX5" fmla="*/ 2193762 w 2329585"/>
              <a:gd name="connsiteY5" fmla="*/ 2894932 h 3132953"/>
              <a:gd name="connsiteX6" fmla="*/ 1087704 w 2329585"/>
              <a:gd name="connsiteY6" fmla="*/ 3075256 h 3132953"/>
              <a:gd name="connsiteX7" fmla="*/ 122029 w 2329585"/>
              <a:gd name="connsiteY7" fmla="*/ 2844519 h 3132953"/>
              <a:gd name="connsiteX8" fmla="*/ 28025 w 2329585"/>
              <a:gd name="connsiteY8" fmla="*/ 562792 h 3132953"/>
              <a:gd name="connsiteX0" fmla="*/ 26046 w 2327606"/>
              <a:gd name="connsiteY0" fmla="*/ 562792 h 3200124"/>
              <a:gd name="connsiteX1" fmla="*/ 222600 w 2327606"/>
              <a:gd name="connsiteY1" fmla="*/ 118411 h 3200124"/>
              <a:gd name="connsiteX2" fmla="*/ 1042996 w 2327606"/>
              <a:gd name="connsiteY2" fmla="*/ 7316 h 3200124"/>
              <a:gd name="connsiteX3" fmla="*/ 2047881 w 2327606"/>
              <a:gd name="connsiteY3" fmla="*/ 91491 h 3200124"/>
              <a:gd name="connsiteX4" fmla="*/ 2293818 w 2327606"/>
              <a:gd name="connsiteY4" fmla="*/ 734990 h 3200124"/>
              <a:gd name="connsiteX5" fmla="*/ 2191783 w 2327606"/>
              <a:gd name="connsiteY5" fmla="*/ 2894932 h 3200124"/>
              <a:gd name="connsiteX6" fmla="*/ 1085725 w 2327606"/>
              <a:gd name="connsiteY6" fmla="*/ 3173530 h 3200124"/>
              <a:gd name="connsiteX7" fmla="*/ 120050 w 2327606"/>
              <a:gd name="connsiteY7" fmla="*/ 2844519 h 3200124"/>
              <a:gd name="connsiteX8" fmla="*/ 26046 w 2327606"/>
              <a:gd name="connsiteY8" fmla="*/ 562792 h 3200124"/>
              <a:gd name="connsiteX0" fmla="*/ 22038 w 2334591"/>
              <a:gd name="connsiteY0" fmla="*/ 906750 h 3189678"/>
              <a:gd name="connsiteX1" fmla="*/ 229585 w 2334591"/>
              <a:gd name="connsiteY1" fmla="*/ 118411 h 3189678"/>
              <a:gd name="connsiteX2" fmla="*/ 1049981 w 2334591"/>
              <a:gd name="connsiteY2" fmla="*/ 7316 h 3189678"/>
              <a:gd name="connsiteX3" fmla="*/ 2054866 w 2334591"/>
              <a:gd name="connsiteY3" fmla="*/ 91491 h 3189678"/>
              <a:gd name="connsiteX4" fmla="*/ 2300803 w 2334591"/>
              <a:gd name="connsiteY4" fmla="*/ 734990 h 3189678"/>
              <a:gd name="connsiteX5" fmla="*/ 2198768 w 2334591"/>
              <a:gd name="connsiteY5" fmla="*/ 2894932 h 3189678"/>
              <a:gd name="connsiteX6" fmla="*/ 1092710 w 2334591"/>
              <a:gd name="connsiteY6" fmla="*/ 3173530 h 3189678"/>
              <a:gd name="connsiteX7" fmla="*/ 127035 w 2334591"/>
              <a:gd name="connsiteY7" fmla="*/ 2844519 h 3189678"/>
              <a:gd name="connsiteX8" fmla="*/ 22038 w 2334591"/>
              <a:gd name="connsiteY8" fmla="*/ 906750 h 3189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34591" h="3189678">
                <a:moveTo>
                  <a:pt x="22038" y="906750"/>
                </a:moveTo>
                <a:cubicBezTo>
                  <a:pt x="39130" y="452399"/>
                  <a:pt x="58261" y="268316"/>
                  <a:pt x="229585" y="118411"/>
                </a:cubicBezTo>
                <a:cubicBezTo>
                  <a:pt x="400909" y="-31494"/>
                  <a:pt x="745768" y="11803"/>
                  <a:pt x="1049981" y="7316"/>
                </a:cubicBezTo>
                <a:cubicBezTo>
                  <a:pt x="1354194" y="2829"/>
                  <a:pt x="1846396" y="-29788"/>
                  <a:pt x="2054866" y="91491"/>
                </a:cubicBezTo>
                <a:cubicBezTo>
                  <a:pt x="2263336" y="212770"/>
                  <a:pt x="2276819" y="267750"/>
                  <a:pt x="2300803" y="734990"/>
                </a:cubicBezTo>
                <a:cubicBezTo>
                  <a:pt x="2324787" y="1202230"/>
                  <a:pt x="2400117" y="2488509"/>
                  <a:pt x="2198768" y="2894932"/>
                </a:cubicBezTo>
                <a:cubicBezTo>
                  <a:pt x="1997419" y="3301355"/>
                  <a:pt x="1441663" y="3139347"/>
                  <a:pt x="1092710" y="3173530"/>
                </a:cubicBezTo>
                <a:cubicBezTo>
                  <a:pt x="743757" y="3207713"/>
                  <a:pt x="305480" y="3222316"/>
                  <a:pt x="127035" y="2844519"/>
                </a:cubicBezTo>
                <a:cubicBezTo>
                  <a:pt x="-51410" y="2466722"/>
                  <a:pt x="4946" y="1361101"/>
                  <a:pt x="22038" y="906750"/>
                </a:cubicBezTo>
                <a:close/>
              </a:path>
            </a:pathLst>
          </a:cu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3" name="Прямая со стрелкой 42"/>
          <p:cNvCxnSpPr/>
          <p:nvPr/>
        </p:nvCxnSpPr>
        <p:spPr>
          <a:xfrm>
            <a:off x="3018556" y="3986501"/>
            <a:ext cx="863726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65801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3" name="Прямая со стрелкой 42"/>
          <p:cNvCxnSpPr/>
          <p:nvPr/>
        </p:nvCxnSpPr>
        <p:spPr>
          <a:xfrm>
            <a:off x="3018556" y="3986501"/>
            <a:ext cx="863726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 стрелкой 43"/>
          <p:cNvCxnSpPr/>
          <p:nvPr/>
        </p:nvCxnSpPr>
        <p:spPr>
          <a:xfrm flipH="1">
            <a:off x="2803515" y="4172855"/>
            <a:ext cx="1" cy="501046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Прямоугольник 5"/>
              <p:cNvSpPr/>
              <p:nvPr/>
            </p:nvSpPr>
            <p:spPr>
              <a:xfrm>
                <a:off x="2023032" y="1428370"/>
                <a:ext cx="146655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342900" indent="-34290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𝑠𝑀𝐺𝑀</m:t>
                      </m:r>
                    </m:oMath>
                  </m:oMathPara>
                </a14:m>
                <a:endParaRPr lang="ru-RU" sz="24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" name="Прямоугольник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23032" y="1428370"/>
                <a:ext cx="1466555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Прямоугольник 21"/>
              <p:cNvSpPr/>
              <p:nvPr/>
            </p:nvSpPr>
            <p:spPr>
              <a:xfrm>
                <a:off x="6337507" y="1428370"/>
                <a:ext cx="50199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342900" indent="-342900" algn="ctr"/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US" sz="240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400" i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,</a:t>
                </a:r>
                <a:endParaRPr lang="ru-RU" sz="2400" i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2" name="Прямоугольник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37507" y="1428370"/>
                <a:ext cx="501996" cy="461665"/>
              </a:xfrm>
              <a:prstGeom prst="rect">
                <a:avLst/>
              </a:prstGeom>
              <a:blipFill>
                <a:blip r:embed="rId4"/>
                <a:stretch>
                  <a:fillRect l="-3659" t="-10526" r="-17073" b="-2894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Прямоугольник 22"/>
              <p:cNvSpPr/>
              <p:nvPr/>
            </p:nvSpPr>
            <p:spPr>
              <a:xfrm>
                <a:off x="4067875" y="1428370"/>
                <a:ext cx="46602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342900" indent="-342900" algn="ctr"/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US" sz="2400" i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,</a:t>
                </a:r>
                <a:endParaRPr lang="ru-RU" sz="2400" i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3" name="Прямоугольник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7875" y="1428370"/>
                <a:ext cx="466025" cy="461665"/>
              </a:xfrm>
              <a:prstGeom prst="rect">
                <a:avLst/>
              </a:prstGeom>
              <a:blipFill>
                <a:blip r:embed="rId5"/>
                <a:stretch>
                  <a:fillRect l="-2597" t="-10526" r="-18182" b="-2894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Прямоугольник 23"/>
              <p:cNvSpPr/>
              <p:nvPr/>
            </p:nvSpPr>
            <p:spPr>
              <a:xfrm>
                <a:off x="5228594" y="1428370"/>
                <a:ext cx="41421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342900" indent="-342900" algn="ctr"/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sz="2400" i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,</a:t>
                </a:r>
                <a:endParaRPr lang="ru-RU" sz="2400" i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4" name="Прямоугольник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8594" y="1428370"/>
                <a:ext cx="414216" cy="461665"/>
              </a:xfrm>
              <a:prstGeom prst="rect">
                <a:avLst/>
              </a:prstGeom>
              <a:blipFill>
                <a:blip r:embed="rId6"/>
                <a:stretch>
                  <a:fillRect t="-10526" r="-20588" b="-2894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Прямоугольник 24"/>
              <p:cNvSpPr/>
              <p:nvPr/>
            </p:nvSpPr>
            <p:spPr>
              <a:xfrm>
                <a:off x="7534203" y="1428370"/>
                <a:ext cx="36913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342900" indent="-342900" algn="ctr"/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𝑙</m:t>
                    </m:r>
                  </m:oMath>
                </a14:m>
                <a:r>
                  <a:rPr lang="en-US" sz="2400" i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,</a:t>
                </a:r>
                <a:endParaRPr lang="ru-RU" sz="2400" i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5" name="Прямоугольник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34203" y="1428370"/>
                <a:ext cx="369139" cy="461665"/>
              </a:xfrm>
              <a:prstGeom prst="rect">
                <a:avLst/>
              </a:prstGeom>
              <a:blipFill>
                <a:blip r:embed="rId7"/>
                <a:stretch>
                  <a:fillRect l="-5000" t="-10526" r="-23333" b="-2894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Прямоугольник 26"/>
              <p:cNvSpPr/>
              <p:nvPr/>
            </p:nvSpPr>
            <p:spPr>
              <a:xfrm>
                <a:off x="8598038" y="1428370"/>
                <a:ext cx="473175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indent="-34290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rgbClr val="FF1635"/>
                          </a:solidFill>
                          <a:latin typeface="Cambria Math" panose="02040503050406030204" pitchFamily="18" charset="0"/>
                        </a:rPr>
                        <m:t>𝑠𝑖𝑣</m:t>
                      </m:r>
                    </m:oMath>
                  </m:oMathPara>
                </a14:m>
                <a:endParaRPr lang="ru-RU" sz="2400" i="1" dirty="0">
                  <a:solidFill>
                    <a:srgbClr val="FF1635"/>
                  </a:solidFill>
                </a:endParaRPr>
              </a:p>
            </p:txBody>
          </p:sp>
        </mc:Choice>
        <mc:Fallback xmlns="">
          <p:sp>
            <p:nvSpPr>
              <p:cNvPr id="27" name="Прямоугольник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98038" y="1428370"/>
                <a:ext cx="473175" cy="461665"/>
              </a:xfrm>
              <a:prstGeom prst="rect">
                <a:avLst/>
              </a:prstGeom>
              <a:blipFill>
                <a:blip r:embed="rId8"/>
                <a:stretch>
                  <a:fillRect r="-435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Прямоугольник 45"/>
          <p:cNvSpPr/>
          <p:nvPr/>
        </p:nvSpPr>
        <p:spPr>
          <a:xfrm>
            <a:off x="3197195" y="480108"/>
            <a:ext cx="579761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 algn="ctr"/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sMGM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(strong MGM) – 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parametrizable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AEAD</a:t>
            </a:r>
            <a:endParaRPr lang="ru-RU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774406" y="2358380"/>
                <a:ext cx="1064318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1635"/>
                        </a:solidFill>
                        <a:latin typeface="Cambria Math" panose="02040503050406030204" pitchFamily="18" charset="0"/>
                      </a:rPr>
                      <m:t>𝑠𝑖𝑣</m:t>
                    </m:r>
                  </m:oMath>
                </a14:m>
                <a:r>
                  <a:rPr lang="en-US" dirty="0"/>
                  <a:t> flag is responsible for applying SIV (synthetic IV, BRS2002) construction to provide nonce misuse resistance </a:t>
                </a:r>
                <a:endParaRPr lang="ru-RU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4406" y="2358380"/>
                <a:ext cx="10643189" cy="369332"/>
              </a:xfrm>
              <a:prstGeom prst="rect">
                <a:avLst/>
              </a:prstGeom>
              <a:blipFill>
                <a:blip r:embed="rId9"/>
                <a:stretch>
                  <a:fillRect t="-10000" b="-26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Скругленный прямоугольник 17"/>
          <p:cNvSpPr/>
          <p:nvPr/>
        </p:nvSpPr>
        <p:spPr>
          <a:xfrm>
            <a:off x="2012456" y="4672213"/>
            <a:ext cx="1098884" cy="64970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3882282" y="3661648"/>
            <a:ext cx="1098884" cy="64970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Прямоугольник 19"/>
              <p:cNvSpPr/>
              <p:nvPr/>
            </p:nvSpPr>
            <p:spPr>
              <a:xfrm>
                <a:off x="2178812" y="3801835"/>
                <a:ext cx="38568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ru-RU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0" name="Прямоугольник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8812" y="3801835"/>
                <a:ext cx="385682" cy="3693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Прямоугольник 20"/>
              <p:cNvSpPr/>
              <p:nvPr/>
            </p:nvSpPr>
            <p:spPr>
              <a:xfrm>
                <a:off x="4238788" y="2901244"/>
                <a:ext cx="38587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</m:oMath>
                  </m:oMathPara>
                </a14:m>
                <a:endParaRPr lang="ru-RU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1" name="Прямоугольник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8788" y="2901244"/>
                <a:ext cx="385875" cy="36933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Прямоугольник 25"/>
              <p:cNvSpPr/>
              <p:nvPr/>
            </p:nvSpPr>
            <p:spPr>
              <a:xfrm>
                <a:off x="4238787" y="4812400"/>
                <a:ext cx="38555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ru-RU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6" name="Прямоугольник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8787" y="4812400"/>
                <a:ext cx="385554" cy="369332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Прямоугольник 27"/>
              <p:cNvSpPr/>
              <p:nvPr/>
            </p:nvSpPr>
            <p:spPr>
              <a:xfrm>
                <a:off x="2371653" y="5663477"/>
                <a:ext cx="38048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ru-RU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8" name="Прямоугольник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71653" y="5663477"/>
                <a:ext cx="380489" cy="369332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Прямоугольник 28"/>
              <p:cNvSpPr/>
              <p:nvPr/>
            </p:nvSpPr>
            <p:spPr>
              <a:xfrm>
                <a:off x="2607034" y="3801835"/>
                <a:ext cx="41152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ru-RU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9" name="Прямоугольник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7034" y="3801835"/>
                <a:ext cx="411523" cy="369332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0" name="Прямая со стрелкой 29"/>
          <p:cNvCxnSpPr>
            <a:stCxn id="21" idx="2"/>
            <a:endCxn id="19" idx="0"/>
          </p:cNvCxnSpPr>
          <p:nvPr/>
        </p:nvCxnSpPr>
        <p:spPr>
          <a:xfrm flipH="1">
            <a:off x="4431725" y="3270576"/>
            <a:ext cx="1" cy="391072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>
            <a:stCxn id="18" idx="2"/>
          </p:cNvCxnSpPr>
          <p:nvPr/>
        </p:nvCxnSpPr>
        <p:spPr>
          <a:xfrm flipH="1">
            <a:off x="2561898" y="5321919"/>
            <a:ext cx="1" cy="341558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 стрелкой 33"/>
          <p:cNvCxnSpPr>
            <a:endCxn id="26" idx="0"/>
          </p:cNvCxnSpPr>
          <p:nvPr/>
        </p:nvCxnSpPr>
        <p:spPr>
          <a:xfrm flipH="1">
            <a:off x="4431564" y="4311354"/>
            <a:ext cx="160" cy="501046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>
            <a:stCxn id="26" idx="1"/>
            <a:endCxn id="18" idx="3"/>
          </p:cNvCxnSpPr>
          <p:nvPr/>
        </p:nvCxnSpPr>
        <p:spPr>
          <a:xfrm flipH="1">
            <a:off x="3111341" y="4997066"/>
            <a:ext cx="1127447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>
            <a:stCxn id="20" idx="2"/>
          </p:cNvCxnSpPr>
          <p:nvPr/>
        </p:nvCxnSpPr>
        <p:spPr>
          <a:xfrm>
            <a:off x="2371653" y="4171167"/>
            <a:ext cx="0" cy="48795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Прямоугольник 37"/>
          <p:cNvSpPr/>
          <p:nvPr/>
        </p:nvSpPr>
        <p:spPr>
          <a:xfrm>
            <a:off x="3964353" y="3803255"/>
            <a:ext cx="9344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CTR-KM</a:t>
            </a:r>
            <a:endParaRPr lang="ru-RU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2008602" y="4675589"/>
            <a:ext cx="110273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CTR-KM +</a:t>
            </a:r>
          </a:p>
          <a:p>
            <a:pPr algn="ctr"/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MultTag</a:t>
            </a:r>
            <a:endParaRPr lang="ru-RU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Прямоугольник 40"/>
              <p:cNvSpPr/>
              <p:nvPr/>
            </p:nvSpPr>
            <p:spPr>
              <a:xfrm>
                <a:off x="2960381" y="5912174"/>
                <a:ext cx="98007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FF1635"/>
                          </a:solidFill>
                          <a:latin typeface="Cambria Math" panose="02040503050406030204" pitchFamily="18" charset="0"/>
                        </a:rPr>
                        <m:t>𝑠𝑖𝑣</m:t>
                      </m:r>
                      <m:r>
                        <a:rPr lang="en-US" i="1">
                          <a:solidFill>
                            <a:srgbClr val="FF1635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ru-RU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1" name="Прямоугольник 4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60381" y="5912174"/>
                <a:ext cx="980076" cy="369332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4" name="Объект 2"/>
          <p:cNvPicPr>
            <a:picLocks noChangeAspect="1"/>
          </p:cNvPicPr>
          <p:nvPr/>
        </p:nvPicPr>
        <p:blipFill>
          <a:blip r:embed="rId16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553" y="6314451"/>
            <a:ext cx="1208923" cy="407024"/>
          </a:xfrm>
          <a:prstGeom prst="rect">
            <a:avLst/>
          </a:prstGeom>
        </p:spPr>
      </p:pic>
      <p:sp>
        <p:nvSpPr>
          <p:cNvPr id="65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9206053" y="6335400"/>
            <a:ext cx="2743200" cy="365125"/>
          </a:xfrm>
        </p:spPr>
        <p:txBody>
          <a:bodyPr/>
          <a:lstStyle/>
          <a:p>
            <a:fld id="{DC501561-F62F-4F0D-92B5-B83715048182}" type="slidenum">
              <a:rPr lang="ru-RU" smtClean="0"/>
              <a:t>18</a:t>
            </a:fld>
            <a:endParaRPr lang="ru-RU" dirty="0"/>
          </a:p>
        </p:txBody>
      </p:sp>
      <p:sp>
        <p:nvSpPr>
          <p:cNvPr id="66" name="Двойные круглые скобки 65"/>
          <p:cNvSpPr/>
          <p:nvPr/>
        </p:nvSpPr>
        <p:spPr>
          <a:xfrm>
            <a:off x="3483497" y="1332596"/>
            <a:ext cx="6178876" cy="700209"/>
          </a:xfrm>
          <a:prstGeom prst="bracketPair">
            <a:avLst>
              <a:gd name="adj" fmla="val 4270"/>
            </a:avLst>
          </a:prstGeom>
          <a:ln w="2222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  <p:sp>
        <p:nvSpPr>
          <p:cNvPr id="42" name="TextBox 41"/>
          <p:cNvSpPr txBox="1"/>
          <p:nvPr/>
        </p:nvSpPr>
        <p:spPr>
          <a:xfrm>
            <a:off x="5854673" y="3651983"/>
            <a:ext cx="15685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Tag generation</a:t>
            </a:r>
            <a:endParaRPr lang="ru-RU" dirty="0"/>
          </a:p>
        </p:txBody>
      </p:sp>
      <p:sp>
        <p:nvSpPr>
          <p:cNvPr id="3" name="Полилиния 2"/>
          <p:cNvSpPr/>
          <p:nvPr/>
        </p:nvSpPr>
        <p:spPr>
          <a:xfrm>
            <a:off x="3459722" y="4135429"/>
            <a:ext cx="3179204" cy="461602"/>
          </a:xfrm>
          <a:custGeom>
            <a:avLst/>
            <a:gdLst>
              <a:gd name="connsiteX0" fmla="*/ 0 w 2038350"/>
              <a:gd name="connsiteY0" fmla="*/ 285750 h 306916"/>
              <a:gd name="connsiteX1" fmla="*/ 57150 w 2038350"/>
              <a:gd name="connsiteY1" fmla="*/ 285750 h 306916"/>
              <a:gd name="connsiteX2" fmla="*/ 1047750 w 2038350"/>
              <a:gd name="connsiteY2" fmla="*/ 285750 h 306916"/>
              <a:gd name="connsiteX3" fmla="*/ 2038350 w 2038350"/>
              <a:gd name="connsiteY3" fmla="*/ 0 h 306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38350" h="306916">
                <a:moveTo>
                  <a:pt x="0" y="285750"/>
                </a:moveTo>
                <a:lnTo>
                  <a:pt x="57150" y="285750"/>
                </a:lnTo>
                <a:cubicBezTo>
                  <a:pt x="231775" y="285750"/>
                  <a:pt x="717550" y="333375"/>
                  <a:pt x="1047750" y="285750"/>
                </a:cubicBezTo>
                <a:cubicBezTo>
                  <a:pt x="1377950" y="238125"/>
                  <a:pt x="1905000" y="33337"/>
                  <a:pt x="2038350" y="0"/>
                </a:cubicBezTo>
              </a:path>
            </a:pathLst>
          </a:custGeom>
          <a:noFill/>
          <a:ln w="22225">
            <a:solidFill>
              <a:srgbClr val="FF0000"/>
            </a:solidFill>
            <a:head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олилиния 31"/>
          <p:cNvSpPr/>
          <p:nvPr/>
        </p:nvSpPr>
        <p:spPr>
          <a:xfrm rot="16200000" flipH="1">
            <a:off x="1468241" y="4211747"/>
            <a:ext cx="2230974" cy="1411152"/>
          </a:xfrm>
          <a:custGeom>
            <a:avLst/>
            <a:gdLst>
              <a:gd name="connsiteX0" fmla="*/ 28025 w 2292216"/>
              <a:gd name="connsiteY0" fmla="*/ 559040 h 3129201"/>
              <a:gd name="connsiteX1" fmla="*/ 224579 w 2292216"/>
              <a:gd name="connsiteY1" fmla="*/ 114659 h 3129201"/>
              <a:gd name="connsiteX2" fmla="*/ 1044975 w 2292216"/>
              <a:gd name="connsiteY2" fmla="*/ 3564 h 3129201"/>
              <a:gd name="connsiteX3" fmla="*/ 1797005 w 2292216"/>
              <a:gd name="connsiteY3" fmla="*/ 97567 h 3129201"/>
              <a:gd name="connsiteX4" fmla="*/ 2147382 w 2292216"/>
              <a:gd name="connsiteY4" fmla="*/ 721410 h 3129201"/>
              <a:gd name="connsiteX5" fmla="*/ 2215749 w 2292216"/>
              <a:gd name="connsiteY5" fmla="*/ 2635668 h 3129201"/>
              <a:gd name="connsiteX6" fmla="*/ 1087704 w 2292216"/>
              <a:gd name="connsiteY6" fmla="*/ 3071504 h 3129201"/>
              <a:gd name="connsiteX7" fmla="*/ 122029 w 2292216"/>
              <a:gd name="connsiteY7" fmla="*/ 2840767 h 3129201"/>
              <a:gd name="connsiteX8" fmla="*/ 28025 w 2292216"/>
              <a:gd name="connsiteY8" fmla="*/ 559040 h 3129201"/>
              <a:gd name="connsiteX0" fmla="*/ 28025 w 2357736"/>
              <a:gd name="connsiteY0" fmla="*/ 559363 h 3129524"/>
              <a:gd name="connsiteX1" fmla="*/ 224579 w 2357736"/>
              <a:gd name="connsiteY1" fmla="*/ 114982 h 3129524"/>
              <a:gd name="connsiteX2" fmla="*/ 1044975 w 2357736"/>
              <a:gd name="connsiteY2" fmla="*/ 3887 h 3129524"/>
              <a:gd name="connsiteX3" fmla="*/ 1797005 w 2357736"/>
              <a:gd name="connsiteY3" fmla="*/ 97890 h 3129524"/>
              <a:gd name="connsiteX4" fmla="*/ 2295797 w 2357736"/>
              <a:gd name="connsiteY4" fmla="*/ 731561 h 3129524"/>
              <a:gd name="connsiteX5" fmla="*/ 2215749 w 2357736"/>
              <a:gd name="connsiteY5" fmla="*/ 2635991 h 3129524"/>
              <a:gd name="connsiteX6" fmla="*/ 1087704 w 2357736"/>
              <a:gd name="connsiteY6" fmla="*/ 3071827 h 3129524"/>
              <a:gd name="connsiteX7" fmla="*/ 122029 w 2357736"/>
              <a:gd name="connsiteY7" fmla="*/ 2841090 h 3129524"/>
              <a:gd name="connsiteX8" fmla="*/ 28025 w 2357736"/>
              <a:gd name="connsiteY8" fmla="*/ 559363 h 3129524"/>
              <a:gd name="connsiteX0" fmla="*/ 28025 w 2341721"/>
              <a:gd name="connsiteY0" fmla="*/ 562792 h 3132953"/>
              <a:gd name="connsiteX1" fmla="*/ 224579 w 2341721"/>
              <a:gd name="connsiteY1" fmla="*/ 118411 h 3132953"/>
              <a:gd name="connsiteX2" fmla="*/ 1044975 w 2341721"/>
              <a:gd name="connsiteY2" fmla="*/ 7316 h 3132953"/>
              <a:gd name="connsiteX3" fmla="*/ 2049860 w 2341721"/>
              <a:gd name="connsiteY3" fmla="*/ 91491 h 3132953"/>
              <a:gd name="connsiteX4" fmla="*/ 2295797 w 2341721"/>
              <a:gd name="connsiteY4" fmla="*/ 734990 h 3132953"/>
              <a:gd name="connsiteX5" fmla="*/ 2215749 w 2341721"/>
              <a:gd name="connsiteY5" fmla="*/ 2639420 h 3132953"/>
              <a:gd name="connsiteX6" fmla="*/ 1087704 w 2341721"/>
              <a:gd name="connsiteY6" fmla="*/ 3075256 h 3132953"/>
              <a:gd name="connsiteX7" fmla="*/ 122029 w 2341721"/>
              <a:gd name="connsiteY7" fmla="*/ 2844519 h 3132953"/>
              <a:gd name="connsiteX8" fmla="*/ 28025 w 2341721"/>
              <a:gd name="connsiteY8" fmla="*/ 562792 h 3132953"/>
              <a:gd name="connsiteX0" fmla="*/ 28025 w 2329585"/>
              <a:gd name="connsiteY0" fmla="*/ 562792 h 3132953"/>
              <a:gd name="connsiteX1" fmla="*/ 224579 w 2329585"/>
              <a:gd name="connsiteY1" fmla="*/ 118411 h 3132953"/>
              <a:gd name="connsiteX2" fmla="*/ 1044975 w 2329585"/>
              <a:gd name="connsiteY2" fmla="*/ 7316 h 3132953"/>
              <a:gd name="connsiteX3" fmla="*/ 2049860 w 2329585"/>
              <a:gd name="connsiteY3" fmla="*/ 91491 h 3132953"/>
              <a:gd name="connsiteX4" fmla="*/ 2295797 w 2329585"/>
              <a:gd name="connsiteY4" fmla="*/ 734990 h 3132953"/>
              <a:gd name="connsiteX5" fmla="*/ 2193762 w 2329585"/>
              <a:gd name="connsiteY5" fmla="*/ 2894932 h 3132953"/>
              <a:gd name="connsiteX6" fmla="*/ 1087704 w 2329585"/>
              <a:gd name="connsiteY6" fmla="*/ 3075256 h 3132953"/>
              <a:gd name="connsiteX7" fmla="*/ 122029 w 2329585"/>
              <a:gd name="connsiteY7" fmla="*/ 2844519 h 3132953"/>
              <a:gd name="connsiteX8" fmla="*/ 28025 w 2329585"/>
              <a:gd name="connsiteY8" fmla="*/ 562792 h 3132953"/>
              <a:gd name="connsiteX0" fmla="*/ 26046 w 2327606"/>
              <a:gd name="connsiteY0" fmla="*/ 562792 h 3200124"/>
              <a:gd name="connsiteX1" fmla="*/ 222600 w 2327606"/>
              <a:gd name="connsiteY1" fmla="*/ 118411 h 3200124"/>
              <a:gd name="connsiteX2" fmla="*/ 1042996 w 2327606"/>
              <a:gd name="connsiteY2" fmla="*/ 7316 h 3200124"/>
              <a:gd name="connsiteX3" fmla="*/ 2047881 w 2327606"/>
              <a:gd name="connsiteY3" fmla="*/ 91491 h 3200124"/>
              <a:gd name="connsiteX4" fmla="*/ 2293818 w 2327606"/>
              <a:gd name="connsiteY4" fmla="*/ 734990 h 3200124"/>
              <a:gd name="connsiteX5" fmla="*/ 2191783 w 2327606"/>
              <a:gd name="connsiteY5" fmla="*/ 2894932 h 3200124"/>
              <a:gd name="connsiteX6" fmla="*/ 1085725 w 2327606"/>
              <a:gd name="connsiteY6" fmla="*/ 3173530 h 3200124"/>
              <a:gd name="connsiteX7" fmla="*/ 120050 w 2327606"/>
              <a:gd name="connsiteY7" fmla="*/ 2844519 h 3200124"/>
              <a:gd name="connsiteX8" fmla="*/ 26046 w 2327606"/>
              <a:gd name="connsiteY8" fmla="*/ 562792 h 3200124"/>
              <a:gd name="connsiteX0" fmla="*/ 22038 w 2334591"/>
              <a:gd name="connsiteY0" fmla="*/ 906750 h 3189678"/>
              <a:gd name="connsiteX1" fmla="*/ 229585 w 2334591"/>
              <a:gd name="connsiteY1" fmla="*/ 118411 h 3189678"/>
              <a:gd name="connsiteX2" fmla="*/ 1049981 w 2334591"/>
              <a:gd name="connsiteY2" fmla="*/ 7316 h 3189678"/>
              <a:gd name="connsiteX3" fmla="*/ 2054866 w 2334591"/>
              <a:gd name="connsiteY3" fmla="*/ 91491 h 3189678"/>
              <a:gd name="connsiteX4" fmla="*/ 2300803 w 2334591"/>
              <a:gd name="connsiteY4" fmla="*/ 734990 h 3189678"/>
              <a:gd name="connsiteX5" fmla="*/ 2198768 w 2334591"/>
              <a:gd name="connsiteY5" fmla="*/ 2894932 h 3189678"/>
              <a:gd name="connsiteX6" fmla="*/ 1092710 w 2334591"/>
              <a:gd name="connsiteY6" fmla="*/ 3173530 h 3189678"/>
              <a:gd name="connsiteX7" fmla="*/ 127035 w 2334591"/>
              <a:gd name="connsiteY7" fmla="*/ 2844519 h 3189678"/>
              <a:gd name="connsiteX8" fmla="*/ 22038 w 2334591"/>
              <a:gd name="connsiteY8" fmla="*/ 906750 h 3189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34591" h="3189678">
                <a:moveTo>
                  <a:pt x="22038" y="906750"/>
                </a:moveTo>
                <a:cubicBezTo>
                  <a:pt x="39130" y="452399"/>
                  <a:pt x="58261" y="268316"/>
                  <a:pt x="229585" y="118411"/>
                </a:cubicBezTo>
                <a:cubicBezTo>
                  <a:pt x="400909" y="-31494"/>
                  <a:pt x="745768" y="11803"/>
                  <a:pt x="1049981" y="7316"/>
                </a:cubicBezTo>
                <a:cubicBezTo>
                  <a:pt x="1354194" y="2829"/>
                  <a:pt x="1846396" y="-29788"/>
                  <a:pt x="2054866" y="91491"/>
                </a:cubicBezTo>
                <a:cubicBezTo>
                  <a:pt x="2263336" y="212770"/>
                  <a:pt x="2276819" y="267750"/>
                  <a:pt x="2300803" y="734990"/>
                </a:cubicBezTo>
                <a:cubicBezTo>
                  <a:pt x="2324787" y="1202230"/>
                  <a:pt x="2400117" y="2488509"/>
                  <a:pt x="2198768" y="2894932"/>
                </a:cubicBezTo>
                <a:cubicBezTo>
                  <a:pt x="1997419" y="3301355"/>
                  <a:pt x="1441663" y="3139347"/>
                  <a:pt x="1092710" y="3173530"/>
                </a:cubicBezTo>
                <a:cubicBezTo>
                  <a:pt x="743757" y="3207713"/>
                  <a:pt x="305480" y="3222316"/>
                  <a:pt x="127035" y="2844519"/>
                </a:cubicBezTo>
                <a:cubicBezTo>
                  <a:pt x="-51410" y="2466722"/>
                  <a:pt x="4946" y="1361101"/>
                  <a:pt x="22038" y="906750"/>
                </a:cubicBezTo>
                <a:close/>
              </a:path>
            </a:pathLst>
          </a:cu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12751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Прямоугольник 5"/>
              <p:cNvSpPr/>
              <p:nvPr/>
            </p:nvSpPr>
            <p:spPr>
              <a:xfrm>
                <a:off x="2023032" y="1428370"/>
                <a:ext cx="146655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342900" indent="-34290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𝑠𝑀𝐺𝑀</m:t>
                      </m:r>
                    </m:oMath>
                  </m:oMathPara>
                </a14:m>
                <a:endParaRPr lang="ru-RU" sz="24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" name="Прямоугольник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23032" y="1428370"/>
                <a:ext cx="1466555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Прямоугольник 21"/>
              <p:cNvSpPr/>
              <p:nvPr/>
            </p:nvSpPr>
            <p:spPr>
              <a:xfrm>
                <a:off x="6337507" y="1428370"/>
                <a:ext cx="50199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342900" indent="-342900" algn="ctr"/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US" sz="240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400" i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,</a:t>
                </a:r>
                <a:endParaRPr lang="ru-RU" sz="2400" i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2" name="Прямоугольник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37507" y="1428370"/>
                <a:ext cx="501996" cy="461665"/>
              </a:xfrm>
              <a:prstGeom prst="rect">
                <a:avLst/>
              </a:prstGeom>
              <a:blipFill>
                <a:blip r:embed="rId4"/>
                <a:stretch>
                  <a:fillRect l="-3659" t="-10526" r="-17073" b="-2894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Прямоугольник 22"/>
              <p:cNvSpPr/>
              <p:nvPr/>
            </p:nvSpPr>
            <p:spPr>
              <a:xfrm>
                <a:off x="4067875" y="1428370"/>
                <a:ext cx="46602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342900" indent="-342900" algn="ctr"/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US" sz="2400" i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,</a:t>
                </a:r>
                <a:endParaRPr lang="ru-RU" sz="2400" i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3" name="Прямоугольник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7875" y="1428370"/>
                <a:ext cx="466025" cy="461665"/>
              </a:xfrm>
              <a:prstGeom prst="rect">
                <a:avLst/>
              </a:prstGeom>
              <a:blipFill>
                <a:blip r:embed="rId5"/>
                <a:stretch>
                  <a:fillRect l="-2597" t="-10526" r="-18182" b="-2894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Прямоугольник 23"/>
              <p:cNvSpPr/>
              <p:nvPr/>
            </p:nvSpPr>
            <p:spPr>
              <a:xfrm>
                <a:off x="5228594" y="1428370"/>
                <a:ext cx="41421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342900" indent="-342900" algn="ctr"/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sz="2400" i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,</a:t>
                </a:r>
                <a:endParaRPr lang="ru-RU" sz="2400" i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4" name="Прямоугольник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8594" y="1428370"/>
                <a:ext cx="414216" cy="461665"/>
              </a:xfrm>
              <a:prstGeom prst="rect">
                <a:avLst/>
              </a:prstGeom>
              <a:blipFill>
                <a:blip r:embed="rId6"/>
                <a:stretch>
                  <a:fillRect t="-10526" r="-20588" b="-2894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Прямоугольник 24"/>
              <p:cNvSpPr/>
              <p:nvPr/>
            </p:nvSpPr>
            <p:spPr>
              <a:xfrm>
                <a:off x="7534203" y="1428370"/>
                <a:ext cx="36913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342900" indent="-342900" algn="ctr"/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𝑙</m:t>
                    </m:r>
                  </m:oMath>
                </a14:m>
                <a:r>
                  <a:rPr lang="en-US" sz="2400" i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,</a:t>
                </a:r>
                <a:endParaRPr lang="ru-RU" sz="2400" i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5" name="Прямоугольник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34203" y="1428370"/>
                <a:ext cx="369139" cy="461665"/>
              </a:xfrm>
              <a:prstGeom prst="rect">
                <a:avLst/>
              </a:prstGeom>
              <a:blipFill>
                <a:blip r:embed="rId7"/>
                <a:stretch>
                  <a:fillRect l="-5000" t="-10526" r="-23333" b="-2894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Прямоугольник 26"/>
              <p:cNvSpPr/>
              <p:nvPr/>
            </p:nvSpPr>
            <p:spPr>
              <a:xfrm>
                <a:off x="8598038" y="1428370"/>
                <a:ext cx="473175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indent="-34290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rgbClr val="FF1635"/>
                          </a:solidFill>
                          <a:latin typeface="Cambria Math" panose="02040503050406030204" pitchFamily="18" charset="0"/>
                        </a:rPr>
                        <m:t>𝑠𝑖𝑣</m:t>
                      </m:r>
                    </m:oMath>
                  </m:oMathPara>
                </a14:m>
                <a:endParaRPr lang="ru-RU" sz="2400" i="1" dirty="0">
                  <a:solidFill>
                    <a:srgbClr val="FF1635"/>
                  </a:solidFill>
                </a:endParaRPr>
              </a:p>
            </p:txBody>
          </p:sp>
        </mc:Choice>
        <mc:Fallback xmlns="">
          <p:sp>
            <p:nvSpPr>
              <p:cNvPr id="27" name="Прямоугольник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98038" y="1428370"/>
                <a:ext cx="473175" cy="461665"/>
              </a:xfrm>
              <a:prstGeom prst="rect">
                <a:avLst/>
              </a:prstGeom>
              <a:blipFill>
                <a:blip r:embed="rId8"/>
                <a:stretch>
                  <a:fillRect r="-435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Прямоугольник 45"/>
          <p:cNvSpPr/>
          <p:nvPr/>
        </p:nvSpPr>
        <p:spPr>
          <a:xfrm>
            <a:off x="3197195" y="480108"/>
            <a:ext cx="579761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 algn="ctr"/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sMGM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(strong MGM) – 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parametrizable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AEAD</a:t>
            </a:r>
            <a:endParaRPr lang="ru-RU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7050085" y="3639908"/>
            <a:ext cx="1098884" cy="64970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8889013" y="4659117"/>
            <a:ext cx="1098884" cy="64970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Прямоугольник 44"/>
              <p:cNvSpPr/>
              <p:nvPr/>
            </p:nvSpPr>
            <p:spPr>
              <a:xfrm>
                <a:off x="7196612" y="2906746"/>
                <a:ext cx="38568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ru-RU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5" name="Прямоугольник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6612" y="2906746"/>
                <a:ext cx="385682" cy="3693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Прямоугольник 48"/>
              <p:cNvSpPr/>
              <p:nvPr/>
            </p:nvSpPr>
            <p:spPr>
              <a:xfrm>
                <a:off x="9245518" y="3793594"/>
                <a:ext cx="38587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</m:oMath>
                  </m:oMathPara>
                </a14:m>
                <a:endParaRPr lang="ru-RU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9" name="Прямоугольник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45518" y="3793594"/>
                <a:ext cx="385875" cy="3693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Прямоугольник 49"/>
              <p:cNvSpPr/>
              <p:nvPr/>
            </p:nvSpPr>
            <p:spPr>
              <a:xfrm>
                <a:off x="9263350" y="5633847"/>
                <a:ext cx="38555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ru-RU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0" name="Прямоугольник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63350" y="5633847"/>
                <a:ext cx="385554" cy="36933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Прямоугольник 50"/>
              <p:cNvSpPr/>
              <p:nvPr/>
            </p:nvSpPr>
            <p:spPr>
              <a:xfrm>
                <a:off x="7429486" y="4799304"/>
                <a:ext cx="38048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ru-RU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1" name="Прямоугольник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29486" y="4799304"/>
                <a:ext cx="380489" cy="369332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Прямоугольник 51"/>
              <p:cNvSpPr/>
              <p:nvPr/>
            </p:nvSpPr>
            <p:spPr>
              <a:xfrm>
                <a:off x="7635654" y="2901244"/>
                <a:ext cx="41152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ru-RU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2" name="Прямоугольник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35654" y="2901244"/>
                <a:ext cx="411523" cy="369332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3" name="Прямая со стрелкой 52"/>
          <p:cNvCxnSpPr>
            <a:stCxn id="49" idx="2"/>
            <a:endCxn id="44" idx="0"/>
          </p:cNvCxnSpPr>
          <p:nvPr/>
        </p:nvCxnSpPr>
        <p:spPr>
          <a:xfrm>
            <a:off x="9438455" y="4162927"/>
            <a:ext cx="0" cy="496191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 стрелкой 53"/>
          <p:cNvCxnSpPr/>
          <p:nvPr/>
        </p:nvCxnSpPr>
        <p:spPr>
          <a:xfrm flipH="1">
            <a:off x="9456128" y="5299666"/>
            <a:ext cx="3799" cy="347034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 стрелкой 54"/>
          <p:cNvCxnSpPr>
            <a:stCxn id="51" idx="3"/>
          </p:cNvCxnSpPr>
          <p:nvPr/>
        </p:nvCxnSpPr>
        <p:spPr>
          <a:xfrm>
            <a:off x="7809974" y="4983970"/>
            <a:ext cx="1065092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 стрелкой 55"/>
          <p:cNvCxnSpPr>
            <a:endCxn id="51" idx="0"/>
          </p:cNvCxnSpPr>
          <p:nvPr/>
        </p:nvCxnSpPr>
        <p:spPr>
          <a:xfrm flipH="1">
            <a:off x="7619731" y="4289614"/>
            <a:ext cx="3149" cy="50969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 стрелкой 56"/>
          <p:cNvCxnSpPr>
            <a:stCxn id="45" idx="2"/>
          </p:cNvCxnSpPr>
          <p:nvPr/>
        </p:nvCxnSpPr>
        <p:spPr>
          <a:xfrm>
            <a:off x="7389453" y="3276078"/>
            <a:ext cx="0" cy="36383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 стрелкой 57"/>
          <p:cNvCxnSpPr/>
          <p:nvPr/>
        </p:nvCxnSpPr>
        <p:spPr>
          <a:xfrm flipH="1">
            <a:off x="8172321" y="3964761"/>
            <a:ext cx="1081951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Прямоугольник 59"/>
          <p:cNvSpPr/>
          <p:nvPr/>
        </p:nvSpPr>
        <p:spPr>
          <a:xfrm>
            <a:off x="7043546" y="3643284"/>
            <a:ext cx="110273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CTR-KM +</a:t>
            </a:r>
          </a:p>
          <a:p>
            <a:pPr algn="ctr"/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MultTag</a:t>
            </a:r>
            <a:endParaRPr lang="ru-RU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1" name="Прямоугольник 60"/>
              <p:cNvSpPr/>
              <p:nvPr/>
            </p:nvSpPr>
            <p:spPr>
              <a:xfrm>
                <a:off x="7852482" y="5912174"/>
                <a:ext cx="98007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FF1635"/>
                          </a:solidFill>
                          <a:latin typeface="Cambria Math" panose="02040503050406030204" pitchFamily="18" charset="0"/>
                        </a:rPr>
                        <m:t>𝑠𝑖𝑣</m:t>
                      </m:r>
                      <m:r>
                        <a:rPr lang="en-US" i="1">
                          <a:solidFill>
                            <a:srgbClr val="FF1635"/>
                          </a:solidFill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ru-RU" dirty="0">
                  <a:solidFill>
                    <a:srgbClr val="FF1635"/>
                  </a:solidFill>
                </a:endParaRPr>
              </a:p>
            </p:txBody>
          </p:sp>
        </mc:Choice>
        <mc:Fallback xmlns="">
          <p:sp>
            <p:nvSpPr>
              <p:cNvPr id="61" name="Прямоугольник 6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52482" y="5912174"/>
                <a:ext cx="980076" cy="369332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2" name="Прямоугольник 61"/>
          <p:cNvSpPr/>
          <p:nvPr/>
        </p:nvSpPr>
        <p:spPr>
          <a:xfrm>
            <a:off x="8971243" y="4803475"/>
            <a:ext cx="9344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CTR-KM</a:t>
            </a:r>
            <a:endParaRPr lang="ru-RU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48" name="Объект 2"/>
          <p:cNvPicPr>
            <a:picLocks noChangeAspect="1"/>
          </p:cNvPicPr>
          <p:nvPr/>
        </p:nvPicPr>
        <p:blipFill>
          <a:blip r:embed="rId15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553" y="6314451"/>
            <a:ext cx="1208923" cy="407024"/>
          </a:xfrm>
          <a:prstGeom prst="rect">
            <a:avLst/>
          </a:prstGeom>
        </p:spPr>
      </p:pic>
      <p:sp>
        <p:nvSpPr>
          <p:cNvPr id="6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9206053" y="6335400"/>
            <a:ext cx="2743200" cy="365125"/>
          </a:xfrm>
        </p:spPr>
        <p:txBody>
          <a:bodyPr/>
          <a:lstStyle/>
          <a:p>
            <a:fld id="{DC501561-F62F-4F0D-92B5-B83715048182}" type="slidenum">
              <a:rPr lang="ru-RU" smtClean="0"/>
              <a:t>19</a:t>
            </a:fld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/>
              <p:cNvSpPr txBox="1"/>
              <p:nvPr/>
            </p:nvSpPr>
            <p:spPr>
              <a:xfrm>
                <a:off x="774406" y="2358380"/>
                <a:ext cx="1064318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1635"/>
                        </a:solidFill>
                        <a:latin typeface="Cambria Math" panose="02040503050406030204" pitchFamily="18" charset="0"/>
                      </a:rPr>
                      <m:t>𝑠𝑖𝑣</m:t>
                    </m:r>
                  </m:oMath>
                </a14:m>
                <a:r>
                  <a:rPr lang="en-US" dirty="0"/>
                  <a:t> flag is responsible for applying SIV (synthetic IV, BRS2002) construction to provide nonce misuse resistance </a:t>
                </a:r>
                <a:endParaRPr lang="ru-RU" dirty="0"/>
              </a:p>
            </p:txBody>
          </p:sp>
        </mc:Choice>
        <mc:Fallback xmlns="">
          <p:sp>
            <p:nvSpPr>
              <p:cNvPr id="64" name="Text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4406" y="2358380"/>
                <a:ext cx="10643189" cy="369332"/>
              </a:xfrm>
              <a:prstGeom prst="rect">
                <a:avLst/>
              </a:prstGeom>
              <a:blipFill>
                <a:blip r:embed="rId16"/>
                <a:stretch>
                  <a:fillRect t="-10000" b="-26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5" name="Скругленный прямоугольник 64"/>
          <p:cNvSpPr/>
          <p:nvPr/>
        </p:nvSpPr>
        <p:spPr>
          <a:xfrm>
            <a:off x="2012456" y="4672213"/>
            <a:ext cx="1098884" cy="64970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3882282" y="3661648"/>
            <a:ext cx="1098884" cy="64970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Прямоугольник 66"/>
              <p:cNvSpPr/>
              <p:nvPr/>
            </p:nvSpPr>
            <p:spPr>
              <a:xfrm>
                <a:off x="2178812" y="3801835"/>
                <a:ext cx="38568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ru-RU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7" name="Прямоугольник 6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8812" y="3801835"/>
                <a:ext cx="385682" cy="369332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Прямоугольник 67"/>
              <p:cNvSpPr/>
              <p:nvPr/>
            </p:nvSpPr>
            <p:spPr>
              <a:xfrm>
                <a:off x="4238788" y="2901244"/>
                <a:ext cx="38587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</m:oMath>
                  </m:oMathPara>
                </a14:m>
                <a:endParaRPr lang="ru-RU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8" name="Прямоугольник 6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8788" y="2901244"/>
                <a:ext cx="385875" cy="369332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Прямоугольник 68"/>
              <p:cNvSpPr/>
              <p:nvPr/>
            </p:nvSpPr>
            <p:spPr>
              <a:xfrm>
                <a:off x="4238787" y="4812400"/>
                <a:ext cx="38555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ru-RU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9" name="Прямоугольник 6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8787" y="4812400"/>
                <a:ext cx="385554" cy="369332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Прямоугольник 69"/>
              <p:cNvSpPr/>
              <p:nvPr/>
            </p:nvSpPr>
            <p:spPr>
              <a:xfrm>
                <a:off x="2371653" y="5663477"/>
                <a:ext cx="38048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ru-RU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0" name="Прямоугольник 6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71653" y="5663477"/>
                <a:ext cx="380489" cy="369332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Прямоугольник 70"/>
              <p:cNvSpPr/>
              <p:nvPr/>
            </p:nvSpPr>
            <p:spPr>
              <a:xfrm>
                <a:off x="2607034" y="3801835"/>
                <a:ext cx="41152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ru-RU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1" name="Прямоугольник 7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7034" y="3801835"/>
                <a:ext cx="411523" cy="369332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2" name="Прямая со стрелкой 71"/>
          <p:cNvCxnSpPr>
            <a:stCxn id="68" idx="2"/>
            <a:endCxn id="66" idx="0"/>
          </p:cNvCxnSpPr>
          <p:nvPr/>
        </p:nvCxnSpPr>
        <p:spPr>
          <a:xfrm flipH="1">
            <a:off x="4431725" y="3270576"/>
            <a:ext cx="1" cy="391072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Прямая со стрелкой 73"/>
          <p:cNvCxnSpPr>
            <a:stCxn id="65" idx="2"/>
          </p:cNvCxnSpPr>
          <p:nvPr/>
        </p:nvCxnSpPr>
        <p:spPr>
          <a:xfrm flipH="1">
            <a:off x="2561898" y="5321919"/>
            <a:ext cx="1" cy="341558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Прямая со стрелкой 74"/>
          <p:cNvCxnSpPr>
            <a:endCxn id="69" idx="0"/>
          </p:cNvCxnSpPr>
          <p:nvPr/>
        </p:nvCxnSpPr>
        <p:spPr>
          <a:xfrm flipH="1">
            <a:off x="4431564" y="4311354"/>
            <a:ext cx="160" cy="501046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Прямая со стрелкой 75"/>
          <p:cNvCxnSpPr>
            <a:stCxn id="69" idx="1"/>
            <a:endCxn id="65" idx="3"/>
          </p:cNvCxnSpPr>
          <p:nvPr/>
        </p:nvCxnSpPr>
        <p:spPr>
          <a:xfrm flipH="1">
            <a:off x="3111341" y="4997066"/>
            <a:ext cx="1127447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Прямая со стрелкой 76"/>
          <p:cNvCxnSpPr>
            <a:stCxn id="67" idx="2"/>
          </p:cNvCxnSpPr>
          <p:nvPr/>
        </p:nvCxnSpPr>
        <p:spPr>
          <a:xfrm>
            <a:off x="2371653" y="4171167"/>
            <a:ext cx="0" cy="48795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Прямоугольник 78"/>
          <p:cNvSpPr/>
          <p:nvPr/>
        </p:nvSpPr>
        <p:spPr>
          <a:xfrm>
            <a:off x="3964353" y="3803255"/>
            <a:ext cx="9344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CTR-KM</a:t>
            </a:r>
            <a:endParaRPr lang="ru-RU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80" name="Прямоугольник 79"/>
          <p:cNvSpPr/>
          <p:nvPr/>
        </p:nvSpPr>
        <p:spPr>
          <a:xfrm>
            <a:off x="2008602" y="4675589"/>
            <a:ext cx="110273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CTR-KM +</a:t>
            </a:r>
          </a:p>
          <a:p>
            <a:pPr algn="ctr"/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MultTag</a:t>
            </a:r>
            <a:endParaRPr lang="ru-RU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1" name="Прямоугольник 80"/>
              <p:cNvSpPr/>
              <p:nvPr/>
            </p:nvSpPr>
            <p:spPr>
              <a:xfrm>
                <a:off x="2960381" y="5912174"/>
                <a:ext cx="98007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FF1635"/>
                          </a:solidFill>
                          <a:latin typeface="Cambria Math" panose="02040503050406030204" pitchFamily="18" charset="0"/>
                        </a:rPr>
                        <m:t>𝑠𝑖𝑣</m:t>
                      </m:r>
                      <m:r>
                        <a:rPr lang="en-US" i="1">
                          <a:solidFill>
                            <a:srgbClr val="FF1635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ru-RU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81" name="Прямоугольник 8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60381" y="5912174"/>
                <a:ext cx="980076" cy="369332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2" name="Двойные круглые скобки 81"/>
          <p:cNvSpPr/>
          <p:nvPr/>
        </p:nvSpPr>
        <p:spPr>
          <a:xfrm>
            <a:off x="3483497" y="1332596"/>
            <a:ext cx="6178876" cy="700209"/>
          </a:xfrm>
          <a:prstGeom prst="bracketPair">
            <a:avLst>
              <a:gd name="adj" fmla="val 4270"/>
            </a:avLst>
          </a:prstGeom>
          <a:ln w="2222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  <p:cxnSp>
        <p:nvCxnSpPr>
          <p:cNvPr id="78" name="Прямая со стрелкой 77"/>
          <p:cNvCxnSpPr/>
          <p:nvPr/>
        </p:nvCxnSpPr>
        <p:spPr>
          <a:xfrm>
            <a:off x="3018556" y="3986501"/>
            <a:ext cx="863726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Прямая со стрелкой 82"/>
          <p:cNvCxnSpPr/>
          <p:nvPr/>
        </p:nvCxnSpPr>
        <p:spPr>
          <a:xfrm flipH="1">
            <a:off x="2803515" y="4172855"/>
            <a:ext cx="1" cy="501046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Соединительная линия уступом 11"/>
          <p:cNvCxnSpPr>
            <a:stCxn id="52" idx="3"/>
          </p:cNvCxnSpPr>
          <p:nvPr/>
        </p:nvCxnSpPr>
        <p:spPr>
          <a:xfrm>
            <a:off x="8047177" y="3085910"/>
            <a:ext cx="1584216" cy="1565839"/>
          </a:xfrm>
          <a:prstGeom prst="bentConnector3">
            <a:avLst>
              <a:gd name="adj1" fmla="val 100087"/>
            </a:avLst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Прямая со стрелкой 87"/>
          <p:cNvCxnSpPr/>
          <p:nvPr/>
        </p:nvCxnSpPr>
        <p:spPr>
          <a:xfrm flipH="1">
            <a:off x="7841414" y="3266977"/>
            <a:ext cx="1" cy="369332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9237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Прямоугольник 5"/>
              <p:cNvSpPr/>
              <p:nvPr/>
            </p:nvSpPr>
            <p:spPr>
              <a:xfrm>
                <a:off x="2023032" y="1428370"/>
                <a:ext cx="146655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342900" indent="-34290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𝑠𝑀𝐺𝑀</m:t>
                      </m:r>
                    </m:oMath>
                  </m:oMathPara>
                </a14:m>
                <a:endParaRPr lang="ru-RU" sz="24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" name="Прямоугольник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23032" y="1428370"/>
                <a:ext cx="1466555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Прямоугольник 21"/>
              <p:cNvSpPr/>
              <p:nvPr/>
            </p:nvSpPr>
            <p:spPr>
              <a:xfrm>
                <a:off x="6337507" y="1428370"/>
                <a:ext cx="50199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342900" indent="-342900" algn="ctr"/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US" sz="240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400" i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,</a:t>
                </a:r>
                <a:endParaRPr lang="ru-RU" sz="2400" i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2" name="Прямоугольник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37507" y="1428370"/>
                <a:ext cx="501996" cy="461665"/>
              </a:xfrm>
              <a:prstGeom prst="rect">
                <a:avLst/>
              </a:prstGeom>
              <a:blipFill>
                <a:blip r:embed="rId4"/>
                <a:stretch>
                  <a:fillRect l="-3659" t="-10526" r="-17073" b="-2894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Прямоугольник 22"/>
              <p:cNvSpPr/>
              <p:nvPr/>
            </p:nvSpPr>
            <p:spPr>
              <a:xfrm>
                <a:off x="4067875" y="1428370"/>
                <a:ext cx="46602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342900" indent="-342900" algn="ctr"/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US" sz="2400" i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,</a:t>
                </a:r>
                <a:endParaRPr lang="ru-RU" sz="2400" i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3" name="Прямоугольник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7875" y="1428370"/>
                <a:ext cx="466025" cy="461665"/>
              </a:xfrm>
              <a:prstGeom prst="rect">
                <a:avLst/>
              </a:prstGeom>
              <a:blipFill>
                <a:blip r:embed="rId5"/>
                <a:stretch>
                  <a:fillRect l="-2597" t="-10526" r="-18182" b="-2894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Прямоугольник 23"/>
              <p:cNvSpPr/>
              <p:nvPr/>
            </p:nvSpPr>
            <p:spPr>
              <a:xfrm>
                <a:off x="5228594" y="1428370"/>
                <a:ext cx="41421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342900" indent="-342900" algn="ctr"/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sz="2400" i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,</a:t>
                </a:r>
                <a:endParaRPr lang="ru-RU" sz="2400" i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4" name="Прямоугольник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8594" y="1428370"/>
                <a:ext cx="414216" cy="461665"/>
              </a:xfrm>
              <a:prstGeom prst="rect">
                <a:avLst/>
              </a:prstGeom>
              <a:blipFill>
                <a:blip r:embed="rId6"/>
                <a:stretch>
                  <a:fillRect t="-10526" r="-20588" b="-2894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Прямоугольник 24"/>
              <p:cNvSpPr/>
              <p:nvPr/>
            </p:nvSpPr>
            <p:spPr>
              <a:xfrm>
                <a:off x="7534203" y="1428370"/>
                <a:ext cx="36913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342900" indent="-342900" algn="ctr"/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𝑙</m:t>
                    </m:r>
                  </m:oMath>
                </a14:m>
                <a:r>
                  <a:rPr lang="en-US" sz="2400" i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,</a:t>
                </a:r>
                <a:endParaRPr lang="ru-RU" sz="2400" i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5" name="Прямоугольник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34203" y="1428370"/>
                <a:ext cx="369139" cy="461665"/>
              </a:xfrm>
              <a:prstGeom prst="rect">
                <a:avLst/>
              </a:prstGeom>
              <a:blipFill>
                <a:blip r:embed="rId7"/>
                <a:stretch>
                  <a:fillRect l="-5000" t="-10526" r="-23333" b="-2894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Прямоугольник 26"/>
              <p:cNvSpPr/>
              <p:nvPr/>
            </p:nvSpPr>
            <p:spPr>
              <a:xfrm>
                <a:off x="8598038" y="1428370"/>
                <a:ext cx="473175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indent="-34290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rgbClr val="FF1635"/>
                          </a:solidFill>
                          <a:latin typeface="Cambria Math" panose="02040503050406030204" pitchFamily="18" charset="0"/>
                        </a:rPr>
                        <m:t>𝑠𝑖𝑣</m:t>
                      </m:r>
                    </m:oMath>
                  </m:oMathPara>
                </a14:m>
                <a:endParaRPr lang="ru-RU" sz="2400" i="1" dirty="0">
                  <a:solidFill>
                    <a:srgbClr val="FF1635"/>
                  </a:solidFill>
                </a:endParaRPr>
              </a:p>
            </p:txBody>
          </p:sp>
        </mc:Choice>
        <mc:Fallback xmlns="">
          <p:sp>
            <p:nvSpPr>
              <p:cNvPr id="27" name="Прямоугольник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98038" y="1428370"/>
                <a:ext cx="473175" cy="461665"/>
              </a:xfrm>
              <a:prstGeom prst="rect">
                <a:avLst/>
              </a:prstGeom>
              <a:blipFill>
                <a:blip r:embed="rId8"/>
                <a:stretch>
                  <a:fillRect r="-435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Прямоугольник 45"/>
          <p:cNvSpPr/>
          <p:nvPr/>
        </p:nvSpPr>
        <p:spPr>
          <a:xfrm>
            <a:off x="3197195" y="480108"/>
            <a:ext cx="579761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 algn="ctr"/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sMGM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(strong MGM) – 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parametrizable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AEAD</a:t>
            </a:r>
            <a:endParaRPr lang="ru-RU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7050085" y="3639908"/>
            <a:ext cx="1098884" cy="64970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8889013" y="4659117"/>
            <a:ext cx="1098884" cy="64970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Прямоугольник 44"/>
              <p:cNvSpPr/>
              <p:nvPr/>
            </p:nvSpPr>
            <p:spPr>
              <a:xfrm>
                <a:off x="7196612" y="2906746"/>
                <a:ext cx="38568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ru-RU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5" name="Прямоугольник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6612" y="2906746"/>
                <a:ext cx="385682" cy="3693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Прямоугольник 48"/>
              <p:cNvSpPr/>
              <p:nvPr/>
            </p:nvSpPr>
            <p:spPr>
              <a:xfrm>
                <a:off x="9245518" y="3793594"/>
                <a:ext cx="38587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</m:oMath>
                  </m:oMathPara>
                </a14:m>
                <a:endParaRPr lang="ru-RU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9" name="Прямоугольник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45518" y="3793594"/>
                <a:ext cx="385875" cy="3693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Прямоугольник 49"/>
              <p:cNvSpPr/>
              <p:nvPr/>
            </p:nvSpPr>
            <p:spPr>
              <a:xfrm>
                <a:off x="9263350" y="5633847"/>
                <a:ext cx="38555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ru-RU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0" name="Прямоугольник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63350" y="5633847"/>
                <a:ext cx="385554" cy="36933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Прямоугольник 50"/>
              <p:cNvSpPr/>
              <p:nvPr/>
            </p:nvSpPr>
            <p:spPr>
              <a:xfrm>
                <a:off x="7429486" y="4799304"/>
                <a:ext cx="38048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ru-RU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1" name="Прямоугольник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29486" y="4799304"/>
                <a:ext cx="380489" cy="369332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Прямоугольник 51"/>
              <p:cNvSpPr/>
              <p:nvPr/>
            </p:nvSpPr>
            <p:spPr>
              <a:xfrm>
                <a:off x="7635654" y="2901244"/>
                <a:ext cx="41152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ru-RU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2" name="Прямоугольник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35654" y="2901244"/>
                <a:ext cx="411523" cy="369332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3" name="Прямая со стрелкой 52"/>
          <p:cNvCxnSpPr>
            <a:stCxn id="49" idx="2"/>
            <a:endCxn id="44" idx="0"/>
          </p:cNvCxnSpPr>
          <p:nvPr/>
        </p:nvCxnSpPr>
        <p:spPr>
          <a:xfrm>
            <a:off x="9438455" y="4162927"/>
            <a:ext cx="0" cy="496191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 стрелкой 53"/>
          <p:cNvCxnSpPr/>
          <p:nvPr/>
        </p:nvCxnSpPr>
        <p:spPr>
          <a:xfrm flipH="1">
            <a:off x="9456128" y="5299666"/>
            <a:ext cx="3799" cy="347034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 стрелкой 54"/>
          <p:cNvCxnSpPr>
            <a:stCxn id="51" idx="3"/>
          </p:cNvCxnSpPr>
          <p:nvPr/>
        </p:nvCxnSpPr>
        <p:spPr>
          <a:xfrm>
            <a:off x="7809974" y="4983970"/>
            <a:ext cx="1065092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 стрелкой 55"/>
          <p:cNvCxnSpPr>
            <a:endCxn id="51" idx="0"/>
          </p:cNvCxnSpPr>
          <p:nvPr/>
        </p:nvCxnSpPr>
        <p:spPr>
          <a:xfrm flipH="1">
            <a:off x="7619731" y="4289614"/>
            <a:ext cx="3149" cy="50969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 стрелкой 56"/>
          <p:cNvCxnSpPr>
            <a:stCxn id="45" idx="2"/>
          </p:cNvCxnSpPr>
          <p:nvPr/>
        </p:nvCxnSpPr>
        <p:spPr>
          <a:xfrm>
            <a:off x="7389453" y="3276078"/>
            <a:ext cx="0" cy="36383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 стрелкой 57"/>
          <p:cNvCxnSpPr/>
          <p:nvPr/>
        </p:nvCxnSpPr>
        <p:spPr>
          <a:xfrm flipH="1">
            <a:off x="8172321" y="3964761"/>
            <a:ext cx="1081951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Прямоугольник 59"/>
          <p:cNvSpPr/>
          <p:nvPr/>
        </p:nvSpPr>
        <p:spPr>
          <a:xfrm>
            <a:off x="7043546" y="3643284"/>
            <a:ext cx="110273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CTR-KM +</a:t>
            </a:r>
          </a:p>
          <a:p>
            <a:pPr algn="ctr"/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MultTag</a:t>
            </a:r>
            <a:endParaRPr lang="ru-RU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1" name="Прямоугольник 60"/>
              <p:cNvSpPr/>
              <p:nvPr/>
            </p:nvSpPr>
            <p:spPr>
              <a:xfrm>
                <a:off x="7852482" y="5912174"/>
                <a:ext cx="98007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FF1635"/>
                          </a:solidFill>
                          <a:latin typeface="Cambria Math" panose="02040503050406030204" pitchFamily="18" charset="0"/>
                        </a:rPr>
                        <m:t>𝑠𝑖𝑣</m:t>
                      </m:r>
                      <m:r>
                        <a:rPr lang="en-US" i="1">
                          <a:solidFill>
                            <a:srgbClr val="FF1635"/>
                          </a:solidFill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ru-RU" dirty="0">
                  <a:solidFill>
                    <a:srgbClr val="FF1635"/>
                  </a:solidFill>
                </a:endParaRPr>
              </a:p>
            </p:txBody>
          </p:sp>
        </mc:Choice>
        <mc:Fallback xmlns="">
          <p:sp>
            <p:nvSpPr>
              <p:cNvPr id="61" name="Прямоугольник 6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52482" y="5912174"/>
                <a:ext cx="980076" cy="369332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2" name="Прямоугольник 61"/>
          <p:cNvSpPr/>
          <p:nvPr/>
        </p:nvSpPr>
        <p:spPr>
          <a:xfrm>
            <a:off x="8971243" y="4803475"/>
            <a:ext cx="9344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CTR-KM</a:t>
            </a:r>
            <a:endParaRPr lang="ru-RU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48" name="Объект 2"/>
          <p:cNvPicPr>
            <a:picLocks noChangeAspect="1"/>
          </p:cNvPicPr>
          <p:nvPr/>
        </p:nvPicPr>
        <p:blipFill>
          <a:blip r:embed="rId15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553" y="6314451"/>
            <a:ext cx="1208923" cy="407024"/>
          </a:xfrm>
          <a:prstGeom prst="rect">
            <a:avLst/>
          </a:prstGeom>
        </p:spPr>
      </p:pic>
      <p:sp>
        <p:nvSpPr>
          <p:cNvPr id="6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9206053" y="6335400"/>
            <a:ext cx="2743200" cy="365125"/>
          </a:xfrm>
        </p:spPr>
        <p:txBody>
          <a:bodyPr/>
          <a:lstStyle/>
          <a:p>
            <a:fld id="{DC501561-F62F-4F0D-92B5-B83715048182}" type="slidenum">
              <a:rPr lang="ru-RU" smtClean="0"/>
              <a:t>20</a:t>
            </a:fld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/>
              <p:cNvSpPr txBox="1"/>
              <p:nvPr/>
            </p:nvSpPr>
            <p:spPr>
              <a:xfrm>
                <a:off x="774406" y="2358380"/>
                <a:ext cx="1064318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1635"/>
                        </a:solidFill>
                        <a:latin typeface="Cambria Math" panose="02040503050406030204" pitchFamily="18" charset="0"/>
                      </a:rPr>
                      <m:t>𝑠𝑖𝑣</m:t>
                    </m:r>
                  </m:oMath>
                </a14:m>
                <a:r>
                  <a:rPr lang="en-US" dirty="0"/>
                  <a:t> flag is responsible for applying SIV (synthetic IV, BRS2002) construction to provide nonce misuse resistance </a:t>
                </a:r>
                <a:endParaRPr lang="ru-RU" dirty="0"/>
              </a:p>
            </p:txBody>
          </p:sp>
        </mc:Choice>
        <mc:Fallback xmlns="">
          <p:sp>
            <p:nvSpPr>
              <p:cNvPr id="64" name="Text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4406" y="2358380"/>
                <a:ext cx="10643189" cy="369332"/>
              </a:xfrm>
              <a:prstGeom prst="rect">
                <a:avLst/>
              </a:prstGeom>
              <a:blipFill>
                <a:blip r:embed="rId16"/>
                <a:stretch>
                  <a:fillRect t="-10000" b="-26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5" name="Скругленный прямоугольник 64"/>
          <p:cNvSpPr/>
          <p:nvPr/>
        </p:nvSpPr>
        <p:spPr>
          <a:xfrm>
            <a:off x="2012456" y="4672213"/>
            <a:ext cx="1098884" cy="64970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3882282" y="3661648"/>
            <a:ext cx="1098884" cy="64970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Прямоугольник 66"/>
              <p:cNvSpPr/>
              <p:nvPr/>
            </p:nvSpPr>
            <p:spPr>
              <a:xfrm>
                <a:off x="2178812" y="3801835"/>
                <a:ext cx="38568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ru-RU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7" name="Прямоугольник 6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8812" y="3801835"/>
                <a:ext cx="385682" cy="369332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Прямоугольник 67"/>
              <p:cNvSpPr/>
              <p:nvPr/>
            </p:nvSpPr>
            <p:spPr>
              <a:xfrm>
                <a:off x="4238788" y="2901244"/>
                <a:ext cx="38587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</m:oMath>
                  </m:oMathPara>
                </a14:m>
                <a:endParaRPr lang="ru-RU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8" name="Прямоугольник 6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8788" y="2901244"/>
                <a:ext cx="385875" cy="369332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Прямоугольник 68"/>
              <p:cNvSpPr/>
              <p:nvPr/>
            </p:nvSpPr>
            <p:spPr>
              <a:xfrm>
                <a:off x="4238787" y="4812400"/>
                <a:ext cx="38555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ru-RU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9" name="Прямоугольник 6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8787" y="4812400"/>
                <a:ext cx="385554" cy="369332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Прямоугольник 69"/>
              <p:cNvSpPr/>
              <p:nvPr/>
            </p:nvSpPr>
            <p:spPr>
              <a:xfrm>
                <a:off x="2371653" y="5663477"/>
                <a:ext cx="38048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ru-RU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0" name="Прямоугольник 6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71653" y="5663477"/>
                <a:ext cx="380489" cy="369332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Прямоугольник 70"/>
              <p:cNvSpPr/>
              <p:nvPr/>
            </p:nvSpPr>
            <p:spPr>
              <a:xfrm>
                <a:off x="2607034" y="3801835"/>
                <a:ext cx="41152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ru-RU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1" name="Прямоугольник 7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7034" y="3801835"/>
                <a:ext cx="411523" cy="369332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2" name="Прямая со стрелкой 71"/>
          <p:cNvCxnSpPr>
            <a:stCxn id="68" idx="2"/>
            <a:endCxn id="66" idx="0"/>
          </p:cNvCxnSpPr>
          <p:nvPr/>
        </p:nvCxnSpPr>
        <p:spPr>
          <a:xfrm flipH="1">
            <a:off x="4431725" y="3270576"/>
            <a:ext cx="1" cy="391072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Прямая со стрелкой 73"/>
          <p:cNvCxnSpPr>
            <a:stCxn id="65" idx="2"/>
          </p:cNvCxnSpPr>
          <p:nvPr/>
        </p:nvCxnSpPr>
        <p:spPr>
          <a:xfrm flipH="1">
            <a:off x="2561898" y="5321919"/>
            <a:ext cx="1" cy="341558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Прямая со стрелкой 74"/>
          <p:cNvCxnSpPr>
            <a:endCxn id="69" idx="0"/>
          </p:cNvCxnSpPr>
          <p:nvPr/>
        </p:nvCxnSpPr>
        <p:spPr>
          <a:xfrm flipH="1">
            <a:off x="4431564" y="4311354"/>
            <a:ext cx="160" cy="501046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Прямая со стрелкой 75"/>
          <p:cNvCxnSpPr>
            <a:stCxn id="69" idx="1"/>
            <a:endCxn id="65" idx="3"/>
          </p:cNvCxnSpPr>
          <p:nvPr/>
        </p:nvCxnSpPr>
        <p:spPr>
          <a:xfrm flipH="1">
            <a:off x="3111341" y="4997066"/>
            <a:ext cx="1127447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Прямая со стрелкой 76"/>
          <p:cNvCxnSpPr>
            <a:stCxn id="67" idx="2"/>
          </p:cNvCxnSpPr>
          <p:nvPr/>
        </p:nvCxnSpPr>
        <p:spPr>
          <a:xfrm>
            <a:off x="2371653" y="4171167"/>
            <a:ext cx="0" cy="48795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Прямоугольник 78"/>
          <p:cNvSpPr/>
          <p:nvPr/>
        </p:nvSpPr>
        <p:spPr>
          <a:xfrm>
            <a:off x="3964353" y="3803255"/>
            <a:ext cx="9344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CTR-KM</a:t>
            </a:r>
            <a:endParaRPr lang="ru-RU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80" name="Прямоугольник 79"/>
          <p:cNvSpPr/>
          <p:nvPr/>
        </p:nvSpPr>
        <p:spPr>
          <a:xfrm>
            <a:off x="2008602" y="4675589"/>
            <a:ext cx="110273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CTR-KM +</a:t>
            </a:r>
          </a:p>
          <a:p>
            <a:pPr algn="ctr"/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MultTag</a:t>
            </a:r>
            <a:endParaRPr lang="ru-RU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1" name="Прямоугольник 80"/>
              <p:cNvSpPr/>
              <p:nvPr/>
            </p:nvSpPr>
            <p:spPr>
              <a:xfrm>
                <a:off x="2960381" y="5912174"/>
                <a:ext cx="98007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FF1635"/>
                          </a:solidFill>
                          <a:latin typeface="Cambria Math" panose="02040503050406030204" pitchFamily="18" charset="0"/>
                        </a:rPr>
                        <m:t>𝑠𝑖𝑣</m:t>
                      </m:r>
                      <m:r>
                        <a:rPr lang="en-US" i="1">
                          <a:solidFill>
                            <a:srgbClr val="FF1635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ru-RU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81" name="Прямоугольник 8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60381" y="5912174"/>
                <a:ext cx="980076" cy="369332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2" name="Двойные круглые скобки 81"/>
          <p:cNvSpPr/>
          <p:nvPr/>
        </p:nvSpPr>
        <p:spPr>
          <a:xfrm>
            <a:off x="3483497" y="1332596"/>
            <a:ext cx="6178876" cy="700209"/>
          </a:xfrm>
          <a:prstGeom prst="bracketPair">
            <a:avLst>
              <a:gd name="adj" fmla="val 4270"/>
            </a:avLst>
          </a:prstGeom>
          <a:ln w="2222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  <p:sp>
        <p:nvSpPr>
          <p:cNvPr id="89" name="Полилиния 88"/>
          <p:cNvSpPr/>
          <p:nvPr/>
        </p:nvSpPr>
        <p:spPr>
          <a:xfrm rot="16200000" flipH="1">
            <a:off x="6477835" y="3250581"/>
            <a:ext cx="2352806" cy="1509499"/>
          </a:xfrm>
          <a:custGeom>
            <a:avLst/>
            <a:gdLst>
              <a:gd name="connsiteX0" fmla="*/ 28025 w 2292216"/>
              <a:gd name="connsiteY0" fmla="*/ 559040 h 3129201"/>
              <a:gd name="connsiteX1" fmla="*/ 224579 w 2292216"/>
              <a:gd name="connsiteY1" fmla="*/ 114659 h 3129201"/>
              <a:gd name="connsiteX2" fmla="*/ 1044975 w 2292216"/>
              <a:gd name="connsiteY2" fmla="*/ 3564 h 3129201"/>
              <a:gd name="connsiteX3" fmla="*/ 1797005 w 2292216"/>
              <a:gd name="connsiteY3" fmla="*/ 97567 h 3129201"/>
              <a:gd name="connsiteX4" fmla="*/ 2147382 w 2292216"/>
              <a:gd name="connsiteY4" fmla="*/ 721410 h 3129201"/>
              <a:gd name="connsiteX5" fmla="*/ 2215749 w 2292216"/>
              <a:gd name="connsiteY5" fmla="*/ 2635668 h 3129201"/>
              <a:gd name="connsiteX6" fmla="*/ 1087704 w 2292216"/>
              <a:gd name="connsiteY6" fmla="*/ 3071504 h 3129201"/>
              <a:gd name="connsiteX7" fmla="*/ 122029 w 2292216"/>
              <a:gd name="connsiteY7" fmla="*/ 2840767 h 3129201"/>
              <a:gd name="connsiteX8" fmla="*/ 28025 w 2292216"/>
              <a:gd name="connsiteY8" fmla="*/ 559040 h 3129201"/>
              <a:gd name="connsiteX0" fmla="*/ 28025 w 2357736"/>
              <a:gd name="connsiteY0" fmla="*/ 559363 h 3129524"/>
              <a:gd name="connsiteX1" fmla="*/ 224579 w 2357736"/>
              <a:gd name="connsiteY1" fmla="*/ 114982 h 3129524"/>
              <a:gd name="connsiteX2" fmla="*/ 1044975 w 2357736"/>
              <a:gd name="connsiteY2" fmla="*/ 3887 h 3129524"/>
              <a:gd name="connsiteX3" fmla="*/ 1797005 w 2357736"/>
              <a:gd name="connsiteY3" fmla="*/ 97890 h 3129524"/>
              <a:gd name="connsiteX4" fmla="*/ 2295797 w 2357736"/>
              <a:gd name="connsiteY4" fmla="*/ 731561 h 3129524"/>
              <a:gd name="connsiteX5" fmla="*/ 2215749 w 2357736"/>
              <a:gd name="connsiteY5" fmla="*/ 2635991 h 3129524"/>
              <a:gd name="connsiteX6" fmla="*/ 1087704 w 2357736"/>
              <a:gd name="connsiteY6" fmla="*/ 3071827 h 3129524"/>
              <a:gd name="connsiteX7" fmla="*/ 122029 w 2357736"/>
              <a:gd name="connsiteY7" fmla="*/ 2841090 h 3129524"/>
              <a:gd name="connsiteX8" fmla="*/ 28025 w 2357736"/>
              <a:gd name="connsiteY8" fmla="*/ 559363 h 3129524"/>
              <a:gd name="connsiteX0" fmla="*/ 28025 w 2341721"/>
              <a:gd name="connsiteY0" fmla="*/ 562792 h 3132953"/>
              <a:gd name="connsiteX1" fmla="*/ 224579 w 2341721"/>
              <a:gd name="connsiteY1" fmla="*/ 118411 h 3132953"/>
              <a:gd name="connsiteX2" fmla="*/ 1044975 w 2341721"/>
              <a:gd name="connsiteY2" fmla="*/ 7316 h 3132953"/>
              <a:gd name="connsiteX3" fmla="*/ 2049860 w 2341721"/>
              <a:gd name="connsiteY3" fmla="*/ 91491 h 3132953"/>
              <a:gd name="connsiteX4" fmla="*/ 2295797 w 2341721"/>
              <a:gd name="connsiteY4" fmla="*/ 734990 h 3132953"/>
              <a:gd name="connsiteX5" fmla="*/ 2215749 w 2341721"/>
              <a:gd name="connsiteY5" fmla="*/ 2639420 h 3132953"/>
              <a:gd name="connsiteX6" fmla="*/ 1087704 w 2341721"/>
              <a:gd name="connsiteY6" fmla="*/ 3075256 h 3132953"/>
              <a:gd name="connsiteX7" fmla="*/ 122029 w 2341721"/>
              <a:gd name="connsiteY7" fmla="*/ 2844519 h 3132953"/>
              <a:gd name="connsiteX8" fmla="*/ 28025 w 2341721"/>
              <a:gd name="connsiteY8" fmla="*/ 562792 h 3132953"/>
              <a:gd name="connsiteX0" fmla="*/ 28025 w 2329585"/>
              <a:gd name="connsiteY0" fmla="*/ 562792 h 3132953"/>
              <a:gd name="connsiteX1" fmla="*/ 224579 w 2329585"/>
              <a:gd name="connsiteY1" fmla="*/ 118411 h 3132953"/>
              <a:gd name="connsiteX2" fmla="*/ 1044975 w 2329585"/>
              <a:gd name="connsiteY2" fmla="*/ 7316 h 3132953"/>
              <a:gd name="connsiteX3" fmla="*/ 2049860 w 2329585"/>
              <a:gd name="connsiteY3" fmla="*/ 91491 h 3132953"/>
              <a:gd name="connsiteX4" fmla="*/ 2295797 w 2329585"/>
              <a:gd name="connsiteY4" fmla="*/ 734990 h 3132953"/>
              <a:gd name="connsiteX5" fmla="*/ 2193762 w 2329585"/>
              <a:gd name="connsiteY5" fmla="*/ 2894932 h 3132953"/>
              <a:gd name="connsiteX6" fmla="*/ 1087704 w 2329585"/>
              <a:gd name="connsiteY6" fmla="*/ 3075256 h 3132953"/>
              <a:gd name="connsiteX7" fmla="*/ 122029 w 2329585"/>
              <a:gd name="connsiteY7" fmla="*/ 2844519 h 3132953"/>
              <a:gd name="connsiteX8" fmla="*/ 28025 w 2329585"/>
              <a:gd name="connsiteY8" fmla="*/ 562792 h 3132953"/>
              <a:gd name="connsiteX0" fmla="*/ 26046 w 2327606"/>
              <a:gd name="connsiteY0" fmla="*/ 562792 h 3200124"/>
              <a:gd name="connsiteX1" fmla="*/ 222600 w 2327606"/>
              <a:gd name="connsiteY1" fmla="*/ 118411 h 3200124"/>
              <a:gd name="connsiteX2" fmla="*/ 1042996 w 2327606"/>
              <a:gd name="connsiteY2" fmla="*/ 7316 h 3200124"/>
              <a:gd name="connsiteX3" fmla="*/ 2047881 w 2327606"/>
              <a:gd name="connsiteY3" fmla="*/ 91491 h 3200124"/>
              <a:gd name="connsiteX4" fmla="*/ 2293818 w 2327606"/>
              <a:gd name="connsiteY4" fmla="*/ 734990 h 3200124"/>
              <a:gd name="connsiteX5" fmla="*/ 2191783 w 2327606"/>
              <a:gd name="connsiteY5" fmla="*/ 2894932 h 3200124"/>
              <a:gd name="connsiteX6" fmla="*/ 1085725 w 2327606"/>
              <a:gd name="connsiteY6" fmla="*/ 3173530 h 3200124"/>
              <a:gd name="connsiteX7" fmla="*/ 120050 w 2327606"/>
              <a:gd name="connsiteY7" fmla="*/ 2844519 h 3200124"/>
              <a:gd name="connsiteX8" fmla="*/ 26046 w 2327606"/>
              <a:gd name="connsiteY8" fmla="*/ 562792 h 3200124"/>
              <a:gd name="connsiteX0" fmla="*/ 22038 w 2334591"/>
              <a:gd name="connsiteY0" fmla="*/ 906750 h 3189678"/>
              <a:gd name="connsiteX1" fmla="*/ 229585 w 2334591"/>
              <a:gd name="connsiteY1" fmla="*/ 118411 h 3189678"/>
              <a:gd name="connsiteX2" fmla="*/ 1049981 w 2334591"/>
              <a:gd name="connsiteY2" fmla="*/ 7316 h 3189678"/>
              <a:gd name="connsiteX3" fmla="*/ 2054866 w 2334591"/>
              <a:gd name="connsiteY3" fmla="*/ 91491 h 3189678"/>
              <a:gd name="connsiteX4" fmla="*/ 2300803 w 2334591"/>
              <a:gd name="connsiteY4" fmla="*/ 734990 h 3189678"/>
              <a:gd name="connsiteX5" fmla="*/ 2198768 w 2334591"/>
              <a:gd name="connsiteY5" fmla="*/ 2894932 h 3189678"/>
              <a:gd name="connsiteX6" fmla="*/ 1092710 w 2334591"/>
              <a:gd name="connsiteY6" fmla="*/ 3173530 h 3189678"/>
              <a:gd name="connsiteX7" fmla="*/ 127035 w 2334591"/>
              <a:gd name="connsiteY7" fmla="*/ 2844519 h 3189678"/>
              <a:gd name="connsiteX8" fmla="*/ 22038 w 2334591"/>
              <a:gd name="connsiteY8" fmla="*/ 906750 h 3189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34591" h="3189678">
                <a:moveTo>
                  <a:pt x="22038" y="906750"/>
                </a:moveTo>
                <a:cubicBezTo>
                  <a:pt x="39130" y="452399"/>
                  <a:pt x="58261" y="268316"/>
                  <a:pt x="229585" y="118411"/>
                </a:cubicBezTo>
                <a:cubicBezTo>
                  <a:pt x="400909" y="-31494"/>
                  <a:pt x="745768" y="11803"/>
                  <a:pt x="1049981" y="7316"/>
                </a:cubicBezTo>
                <a:cubicBezTo>
                  <a:pt x="1354194" y="2829"/>
                  <a:pt x="1846396" y="-29788"/>
                  <a:pt x="2054866" y="91491"/>
                </a:cubicBezTo>
                <a:cubicBezTo>
                  <a:pt x="2263336" y="212770"/>
                  <a:pt x="2276819" y="267750"/>
                  <a:pt x="2300803" y="734990"/>
                </a:cubicBezTo>
                <a:cubicBezTo>
                  <a:pt x="2324787" y="1202230"/>
                  <a:pt x="2400117" y="2488509"/>
                  <a:pt x="2198768" y="2894932"/>
                </a:cubicBezTo>
                <a:cubicBezTo>
                  <a:pt x="1997419" y="3301355"/>
                  <a:pt x="1441663" y="3139347"/>
                  <a:pt x="1092710" y="3173530"/>
                </a:cubicBezTo>
                <a:cubicBezTo>
                  <a:pt x="743757" y="3207713"/>
                  <a:pt x="305480" y="3222316"/>
                  <a:pt x="127035" y="2844519"/>
                </a:cubicBezTo>
                <a:cubicBezTo>
                  <a:pt x="-51410" y="2466722"/>
                  <a:pt x="4946" y="1361101"/>
                  <a:pt x="22038" y="906750"/>
                </a:cubicBezTo>
                <a:close/>
              </a:path>
            </a:pathLst>
          </a:cu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8" name="Прямая со стрелкой 77"/>
          <p:cNvCxnSpPr/>
          <p:nvPr/>
        </p:nvCxnSpPr>
        <p:spPr>
          <a:xfrm>
            <a:off x="3018556" y="3986501"/>
            <a:ext cx="863726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Прямая со стрелкой 82"/>
          <p:cNvCxnSpPr/>
          <p:nvPr/>
        </p:nvCxnSpPr>
        <p:spPr>
          <a:xfrm flipH="1">
            <a:off x="2803515" y="4172855"/>
            <a:ext cx="1" cy="501046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Соединительная линия уступом 89"/>
          <p:cNvCxnSpPr/>
          <p:nvPr/>
        </p:nvCxnSpPr>
        <p:spPr>
          <a:xfrm>
            <a:off x="8047177" y="3085910"/>
            <a:ext cx="1584216" cy="1565839"/>
          </a:xfrm>
          <a:prstGeom prst="bentConnector3">
            <a:avLst>
              <a:gd name="adj1" fmla="val 100087"/>
            </a:avLst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Прямая со стрелкой 90"/>
          <p:cNvCxnSpPr/>
          <p:nvPr/>
        </p:nvCxnSpPr>
        <p:spPr>
          <a:xfrm flipH="1">
            <a:off x="7841414" y="3266977"/>
            <a:ext cx="1" cy="369332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49004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Прямоугольник 5"/>
              <p:cNvSpPr/>
              <p:nvPr/>
            </p:nvSpPr>
            <p:spPr>
              <a:xfrm>
                <a:off x="2023032" y="1428370"/>
                <a:ext cx="146655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342900" indent="-34290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𝑠𝑀𝐺𝑀</m:t>
                      </m:r>
                    </m:oMath>
                  </m:oMathPara>
                </a14:m>
                <a:endParaRPr lang="ru-RU" sz="24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" name="Прямоугольник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23032" y="1428370"/>
                <a:ext cx="1466555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Прямоугольник 21"/>
              <p:cNvSpPr/>
              <p:nvPr/>
            </p:nvSpPr>
            <p:spPr>
              <a:xfrm>
                <a:off x="6337507" y="1428370"/>
                <a:ext cx="50199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342900" indent="-342900" algn="ctr"/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US" sz="240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400" i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,</a:t>
                </a:r>
                <a:endParaRPr lang="ru-RU" sz="2400" i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2" name="Прямоугольник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37507" y="1428370"/>
                <a:ext cx="501996" cy="461665"/>
              </a:xfrm>
              <a:prstGeom prst="rect">
                <a:avLst/>
              </a:prstGeom>
              <a:blipFill>
                <a:blip r:embed="rId4"/>
                <a:stretch>
                  <a:fillRect l="-3659" t="-10526" r="-17073" b="-2894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Прямоугольник 22"/>
              <p:cNvSpPr/>
              <p:nvPr/>
            </p:nvSpPr>
            <p:spPr>
              <a:xfrm>
                <a:off x="4067875" y="1428370"/>
                <a:ext cx="46602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342900" indent="-342900" algn="ctr"/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US" sz="2400" i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,</a:t>
                </a:r>
                <a:endParaRPr lang="ru-RU" sz="2400" i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3" name="Прямоугольник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7875" y="1428370"/>
                <a:ext cx="466025" cy="461665"/>
              </a:xfrm>
              <a:prstGeom prst="rect">
                <a:avLst/>
              </a:prstGeom>
              <a:blipFill>
                <a:blip r:embed="rId5"/>
                <a:stretch>
                  <a:fillRect l="-2597" t="-10526" r="-18182" b="-2894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Прямоугольник 23"/>
              <p:cNvSpPr/>
              <p:nvPr/>
            </p:nvSpPr>
            <p:spPr>
              <a:xfrm>
                <a:off x="5228594" y="1428370"/>
                <a:ext cx="41421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342900" indent="-342900" algn="ctr"/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sz="2400" i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,</a:t>
                </a:r>
                <a:endParaRPr lang="ru-RU" sz="2400" i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4" name="Прямоугольник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8594" y="1428370"/>
                <a:ext cx="414216" cy="461665"/>
              </a:xfrm>
              <a:prstGeom prst="rect">
                <a:avLst/>
              </a:prstGeom>
              <a:blipFill>
                <a:blip r:embed="rId6"/>
                <a:stretch>
                  <a:fillRect t="-10526" r="-20588" b="-2894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Прямоугольник 24"/>
              <p:cNvSpPr/>
              <p:nvPr/>
            </p:nvSpPr>
            <p:spPr>
              <a:xfrm>
                <a:off x="7534203" y="1428370"/>
                <a:ext cx="36913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342900" indent="-342900" algn="ctr"/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𝑙</m:t>
                    </m:r>
                  </m:oMath>
                </a14:m>
                <a:r>
                  <a:rPr lang="en-US" sz="2400" i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,</a:t>
                </a:r>
                <a:endParaRPr lang="ru-RU" sz="2400" i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5" name="Прямоугольник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34203" y="1428370"/>
                <a:ext cx="369139" cy="461665"/>
              </a:xfrm>
              <a:prstGeom prst="rect">
                <a:avLst/>
              </a:prstGeom>
              <a:blipFill>
                <a:blip r:embed="rId7"/>
                <a:stretch>
                  <a:fillRect l="-5000" t="-10526" r="-23333" b="-2894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Прямоугольник 26"/>
              <p:cNvSpPr/>
              <p:nvPr/>
            </p:nvSpPr>
            <p:spPr>
              <a:xfrm>
                <a:off x="8598038" y="1428370"/>
                <a:ext cx="473175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indent="-34290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rgbClr val="FF1635"/>
                          </a:solidFill>
                          <a:latin typeface="Cambria Math" panose="02040503050406030204" pitchFamily="18" charset="0"/>
                        </a:rPr>
                        <m:t>𝑠𝑖𝑣</m:t>
                      </m:r>
                    </m:oMath>
                  </m:oMathPara>
                </a14:m>
                <a:endParaRPr lang="ru-RU" sz="2400" i="1" dirty="0">
                  <a:solidFill>
                    <a:srgbClr val="FF1635"/>
                  </a:solidFill>
                </a:endParaRPr>
              </a:p>
            </p:txBody>
          </p:sp>
        </mc:Choice>
        <mc:Fallback xmlns="">
          <p:sp>
            <p:nvSpPr>
              <p:cNvPr id="27" name="Прямоугольник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98038" y="1428370"/>
                <a:ext cx="473175" cy="461665"/>
              </a:xfrm>
              <a:prstGeom prst="rect">
                <a:avLst/>
              </a:prstGeom>
              <a:blipFill>
                <a:blip r:embed="rId8"/>
                <a:stretch>
                  <a:fillRect r="-435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Прямоугольник 45"/>
          <p:cNvSpPr/>
          <p:nvPr/>
        </p:nvSpPr>
        <p:spPr>
          <a:xfrm>
            <a:off x="3197195" y="480108"/>
            <a:ext cx="579761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 algn="ctr"/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sMGM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(strong MGM) – 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parametrizable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AEAD</a:t>
            </a:r>
            <a:endParaRPr lang="ru-RU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7050085" y="3639908"/>
            <a:ext cx="1098884" cy="64970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8889013" y="4659117"/>
            <a:ext cx="1098884" cy="64970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Прямоугольник 44"/>
              <p:cNvSpPr/>
              <p:nvPr/>
            </p:nvSpPr>
            <p:spPr>
              <a:xfrm>
                <a:off x="7196612" y="2906746"/>
                <a:ext cx="38568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ru-RU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5" name="Прямоугольник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6612" y="2906746"/>
                <a:ext cx="385682" cy="3693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Прямоугольник 48"/>
              <p:cNvSpPr/>
              <p:nvPr/>
            </p:nvSpPr>
            <p:spPr>
              <a:xfrm>
                <a:off x="9245518" y="3793594"/>
                <a:ext cx="38587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</m:oMath>
                  </m:oMathPara>
                </a14:m>
                <a:endParaRPr lang="ru-RU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9" name="Прямоугольник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45518" y="3793594"/>
                <a:ext cx="385875" cy="3693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Прямоугольник 49"/>
              <p:cNvSpPr/>
              <p:nvPr/>
            </p:nvSpPr>
            <p:spPr>
              <a:xfrm>
                <a:off x="9263350" y="5633847"/>
                <a:ext cx="38555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ru-RU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0" name="Прямоугольник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63350" y="5633847"/>
                <a:ext cx="385554" cy="36933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Прямоугольник 50"/>
              <p:cNvSpPr/>
              <p:nvPr/>
            </p:nvSpPr>
            <p:spPr>
              <a:xfrm>
                <a:off x="7429486" y="4799304"/>
                <a:ext cx="38048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ru-RU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1" name="Прямоугольник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29486" y="4799304"/>
                <a:ext cx="380489" cy="369332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Прямоугольник 51"/>
              <p:cNvSpPr/>
              <p:nvPr/>
            </p:nvSpPr>
            <p:spPr>
              <a:xfrm>
                <a:off x="7635654" y="2901244"/>
                <a:ext cx="41152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ru-RU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2" name="Прямоугольник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35654" y="2901244"/>
                <a:ext cx="411523" cy="369332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3" name="Прямая со стрелкой 52"/>
          <p:cNvCxnSpPr>
            <a:stCxn id="49" idx="2"/>
            <a:endCxn id="44" idx="0"/>
          </p:cNvCxnSpPr>
          <p:nvPr/>
        </p:nvCxnSpPr>
        <p:spPr>
          <a:xfrm>
            <a:off x="9438455" y="4162927"/>
            <a:ext cx="0" cy="496191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 стрелкой 53"/>
          <p:cNvCxnSpPr/>
          <p:nvPr/>
        </p:nvCxnSpPr>
        <p:spPr>
          <a:xfrm flipH="1">
            <a:off x="9456128" y="5299666"/>
            <a:ext cx="3799" cy="347034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 стрелкой 54"/>
          <p:cNvCxnSpPr>
            <a:stCxn id="51" idx="3"/>
          </p:cNvCxnSpPr>
          <p:nvPr/>
        </p:nvCxnSpPr>
        <p:spPr>
          <a:xfrm>
            <a:off x="7809974" y="4983970"/>
            <a:ext cx="1065092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 стрелкой 55"/>
          <p:cNvCxnSpPr>
            <a:endCxn id="51" idx="0"/>
          </p:cNvCxnSpPr>
          <p:nvPr/>
        </p:nvCxnSpPr>
        <p:spPr>
          <a:xfrm flipH="1">
            <a:off x="7619731" y="4289614"/>
            <a:ext cx="3149" cy="50969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 стрелкой 56"/>
          <p:cNvCxnSpPr>
            <a:stCxn id="45" idx="2"/>
          </p:cNvCxnSpPr>
          <p:nvPr/>
        </p:nvCxnSpPr>
        <p:spPr>
          <a:xfrm>
            <a:off x="7389453" y="3276078"/>
            <a:ext cx="0" cy="36383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 стрелкой 57"/>
          <p:cNvCxnSpPr/>
          <p:nvPr/>
        </p:nvCxnSpPr>
        <p:spPr>
          <a:xfrm flipH="1">
            <a:off x="8172321" y="3964761"/>
            <a:ext cx="1081951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Прямоугольник 59"/>
          <p:cNvSpPr/>
          <p:nvPr/>
        </p:nvSpPr>
        <p:spPr>
          <a:xfrm>
            <a:off x="7043546" y="3643284"/>
            <a:ext cx="110273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CTR-KM +</a:t>
            </a:r>
          </a:p>
          <a:p>
            <a:pPr algn="ctr"/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MultTag</a:t>
            </a:r>
            <a:endParaRPr lang="ru-RU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1" name="Прямоугольник 60"/>
              <p:cNvSpPr/>
              <p:nvPr/>
            </p:nvSpPr>
            <p:spPr>
              <a:xfrm>
                <a:off x="7852482" y="5912174"/>
                <a:ext cx="98007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FF1635"/>
                          </a:solidFill>
                          <a:latin typeface="Cambria Math" panose="02040503050406030204" pitchFamily="18" charset="0"/>
                        </a:rPr>
                        <m:t>𝑠𝑖𝑣</m:t>
                      </m:r>
                      <m:r>
                        <a:rPr lang="en-US" i="1">
                          <a:solidFill>
                            <a:srgbClr val="FF1635"/>
                          </a:solidFill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ru-RU" dirty="0">
                  <a:solidFill>
                    <a:srgbClr val="FF1635"/>
                  </a:solidFill>
                </a:endParaRPr>
              </a:p>
            </p:txBody>
          </p:sp>
        </mc:Choice>
        <mc:Fallback xmlns="">
          <p:sp>
            <p:nvSpPr>
              <p:cNvPr id="61" name="Прямоугольник 6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52482" y="5912174"/>
                <a:ext cx="980076" cy="369332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2" name="Прямоугольник 61"/>
          <p:cNvSpPr/>
          <p:nvPr/>
        </p:nvSpPr>
        <p:spPr>
          <a:xfrm>
            <a:off x="8971243" y="4803475"/>
            <a:ext cx="9344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CTR-KM</a:t>
            </a:r>
            <a:endParaRPr lang="ru-RU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48" name="Объект 2"/>
          <p:cNvPicPr>
            <a:picLocks noChangeAspect="1"/>
          </p:cNvPicPr>
          <p:nvPr/>
        </p:nvPicPr>
        <p:blipFill>
          <a:blip r:embed="rId15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553" y="6314451"/>
            <a:ext cx="1208923" cy="407024"/>
          </a:xfrm>
          <a:prstGeom prst="rect">
            <a:avLst/>
          </a:prstGeom>
        </p:spPr>
      </p:pic>
      <p:sp>
        <p:nvSpPr>
          <p:cNvPr id="6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9206053" y="6335400"/>
            <a:ext cx="2743200" cy="365125"/>
          </a:xfrm>
        </p:spPr>
        <p:txBody>
          <a:bodyPr/>
          <a:lstStyle/>
          <a:p>
            <a:fld id="{DC501561-F62F-4F0D-92B5-B83715048182}" type="slidenum">
              <a:rPr lang="ru-RU" smtClean="0"/>
              <a:t>21</a:t>
            </a:fld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/>
              <p:cNvSpPr txBox="1"/>
              <p:nvPr/>
            </p:nvSpPr>
            <p:spPr>
              <a:xfrm>
                <a:off x="774406" y="2358380"/>
                <a:ext cx="1064318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1635"/>
                        </a:solidFill>
                        <a:latin typeface="Cambria Math" panose="02040503050406030204" pitchFamily="18" charset="0"/>
                      </a:rPr>
                      <m:t>𝑠𝑖𝑣</m:t>
                    </m:r>
                  </m:oMath>
                </a14:m>
                <a:r>
                  <a:rPr lang="en-US" dirty="0"/>
                  <a:t> flag is responsible for applying SIV (synthetic IV, BRS2002) construction to provide nonce misuse resistance </a:t>
                </a:r>
                <a:endParaRPr lang="ru-RU" dirty="0"/>
              </a:p>
            </p:txBody>
          </p:sp>
        </mc:Choice>
        <mc:Fallback xmlns="">
          <p:sp>
            <p:nvSpPr>
              <p:cNvPr id="64" name="Text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4406" y="2358380"/>
                <a:ext cx="10643189" cy="369332"/>
              </a:xfrm>
              <a:prstGeom prst="rect">
                <a:avLst/>
              </a:prstGeom>
              <a:blipFill>
                <a:blip r:embed="rId16"/>
                <a:stretch>
                  <a:fillRect t="-10000" b="-26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5" name="Скругленный прямоугольник 64"/>
          <p:cNvSpPr/>
          <p:nvPr/>
        </p:nvSpPr>
        <p:spPr>
          <a:xfrm>
            <a:off x="2012456" y="4672213"/>
            <a:ext cx="1098884" cy="64970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3882282" y="3661648"/>
            <a:ext cx="1098884" cy="64970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Прямоугольник 66"/>
              <p:cNvSpPr/>
              <p:nvPr/>
            </p:nvSpPr>
            <p:spPr>
              <a:xfrm>
                <a:off x="2178812" y="3801835"/>
                <a:ext cx="38568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ru-RU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7" name="Прямоугольник 6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8812" y="3801835"/>
                <a:ext cx="385682" cy="369332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Прямоугольник 67"/>
              <p:cNvSpPr/>
              <p:nvPr/>
            </p:nvSpPr>
            <p:spPr>
              <a:xfrm>
                <a:off x="4238788" y="2901244"/>
                <a:ext cx="38587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</m:oMath>
                  </m:oMathPara>
                </a14:m>
                <a:endParaRPr lang="ru-RU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8" name="Прямоугольник 6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8788" y="2901244"/>
                <a:ext cx="385875" cy="369332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Прямоугольник 68"/>
              <p:cNvSpPr/>
              <p:nvPr/>
            </p:nvSpPr>
            <p:spPr>
              <a:xfrm>
                <a:off x="4238787" y="4812400"/>
                <a:ext cx="38555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ru-RU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9" name="Прямоугольник 6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8787" y="4812400"/>
                <a:ext cx="385554" cy="369332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Прямоугольник 69"/>
              <p:cNvSpPr/>
              <p:nvPr/>
            </p:nvSpPr>
            <p:spPr>
              <a:xfrm>
                <a:off x="2371653" y="5663477"/>
                <a:ext cx="38048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ru-RU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0" name="Прямоугольник 6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71653" y="5663477"/>
                <a:ext cx="380489" cy="369332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Прямоугольник 70"/>
              <p:cNvSpPr/>
              <p:nvPr/>
            </p:nvSpPr>
            <p:spPr>
              <a:xfrm>
                <a:off x="2607034" y="3801835"/>
                <a:ext cx="41152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ru-RU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1" name="Прямоугольник 7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7034" y="3801835"/>
                <a:ext cx="411523" cy="369332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2" name="Прямая со стрелкой 71"/>
          <p:cNvCxnSpPr>
            <a:stCxn id="68" idx="2"/>
            <a:endCxn id="66" idx="0"/>
          </p:cNvCxnSpPr>
          <p:nvPr/>
        </p:nvCxnSpPr>
        <p:spPr>
          <a:xfrm flipH="1">
            <a:off x="4431725" y="3270576"/>
            <a:ext cx="1" cy="391072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Прямая со стрелкой 73"/>
          <p:cNvCxnSpPr>
            <a:stCxn id="65" idx="2"/>
          </p:cNvCxnSpPr>
          <p:nvPr/>
        </p:nvCxnSpPr>
        <p:spPr>
          <a:xfrm flipH="1">
            <a:off x="2561898" y="5321919"/>
            <a:ext cx="1" cy="341558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Прямая со стрелкой 74"/>
          <p:cNvCxnSpPr>
            <a:endCxn id="69" idx="0"/>
          </p:cNvCxnSpPr>
          <p:nvPr/>
        </p:nvCxnSpPr>
        <p:spPr>
          <a:xfrm flipH="1">
            <a:off x="4431564" y="4311354"/>
            <a:ext cx="160" cy="501046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Прямая со стрелкой 75"/>
          <p:cNvCxnSpPr>
            <a:stCxn id="69" idx="1"/>
            <a:endCxn id="65" idx="3"/>
          </p:cNvCxnSpPr>
          <p:nvPr/>
        </p:nvCxnSpPr>
        <p:spPr>
          <a:xfrm flipH="1">
            <a:off x="3111341" y="4997066"/>
            <a:ext cx="1127447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Прямая со стрелкой 76"/>
          <p:cNvCxnSpPr>
            <a:stCxn id="67" idx="2"/>
          </p:cNvCxnSpPr>
          <p:nvPr/>
        </p:nvCxnSpPr>
        <p:spPr>
          <a:xfrm>
            <a:off x="2371653" y="4171167"/>
            <a:ext cx="0" cy="48795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Прямоугольник 78"/>
          <p:cNvSpPr/>
          <p:nvPr/>
        </p:nvSpPr>
        <p:spPr>
          <a:xfrm>
            <a:off x="3964353" y="3803255"/>
            <a:ext cx="9344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CTR-KM</a:t>
            </a:r>
            <a:endParaRPr lang="ru-RU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80" name="Прямоугольник 79"/>
          <p:cNvSpPr/>
          <p:nvPr/>
        </p:nvSpPr>
        <p:spPr>
          <a:xfrm>
            <a:off x="2008602" y="4675589"/>
            <a:ext cx="110273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CTR-KM +</a:t>
            </a:r>
          </a:p>
          <a:p>
            <a:pPr algn="ctr"/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MultTag</a:t>
            </a:r>
            <a:endParaRPr lang="ru-RU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1" name="Прямоугольник 80"/>
              <p:cNvSpPr/>
              <p:nvPr/>
            </p:nvSpPr>
            <p:spPr>
              <a:xfrm>
                <a:off x="2960381" y="5912174"/>
                <a:ext cx="98007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FF1635"/>
                          </a:solidFill>
                          <a:latin typeface="Cambria Math" panose="02040503050406030204" pitchFamily="18" charset="0"/>
                        </a:rPr>
                        <m:t>𝑠𝑖𝑣</m:t>
                      </m:r>
                      <m:r>
                        <a:rPr lang="en-US" i="1">
                          <a:solidFill>
                            <a:srgbClr val="FF1635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ru-RU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81" name="Прямоугольник 8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60381" y="5912174"/>
                <a:ext cx="980076" cy="369332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2" name="Двойные круглые скобки 81"/>
          <p:cNvSpPr/>
          <p:nvPr/>
        </p:nvSpPr>
        <p:spPr>
          <a:xfrm>
            <a:off x="3483497" y="1332596"/>
            <a:ext cx="6178876" cy="700209"/>
          </a:xfrm>
          <a:prstGeom prst="bracketPair">
            <a:avLst>
              <a:gd name="adj" fmla="val 4270"/>
            </a:avLst>
          </a:prstGeom>
          <a:ln w="2222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  <p:sp>
        <p:nvSpPr>
          <p:cNvPr id="89" name="Полилиния 88"/>
          <p:cNvSpPr/>
          <p:nvPr/>
        </p:nvSpPr>
        <p:spPr>
          <a:xfrm rot="16200000" flipH="1">
            <a:off x="8330293" y="4101657"/>
            <a:ext cx="2352806" cy="1509499"/>
          </a:xfrm>
          <a:custGeom>
            <a:avLst/>
            <a:gdLst>
              <a:gd name="connsiteX0" fmla="*/ 28025 w 2292216"/>
              <a:gd name="connsiteY0" fmla="*/ 559040 h 3129201"/>
              <a:gd name="connsiteX1" fmla="*/ 224579 w 2292216"/>
              <a:gd name="connsiteY1" fmla="*/ 114659 h 3129201"/>
              <a:gd name="connsiteX2" fmla="*/ 1044975 w 2292216"/>
              <a:gd name="connsiteY2" fmla="*/ 3564 h 3129201"/>
              <a:gd name="connsiteX3" fmla="*/ 1797005 w 2292216"/>
              <a:gd name="connsiteY3" fmla="*/ 97567 h 3129201"/>
              <a:gd name="connsiteX4" fmla="*/ 2147382 w 2292216"/>
              <a:gd name="connsiteY4" fmla="*/ 721410 h 3129201"/>
              <a:gd name="connsiteX5" fmla="*/ 2215749 w 2292216"/>
              <a:gd name="connsiteY5" fmla="*/ 2635668 h 3129201"/>
              <a:gd name="connsiteX6" fmla="*/ 1087704 w 2292216"/>
              <a:gd name="connsiteY6" fmla="*/ 3071504 h 3129201"/>
              <a:gd name="connsiteX7" fmla="*/ 122029 w 2292216"/>
              <a:gd name="connsiteY7" fmla="*/ 2840767 h 3129201"/>
              <a:gd name="connsiteX8" fmla="*/ 28025 w 2292216"/>
              <a:gd name="connsiteY8" fmla="*/ 559040 h 3129201"/>
              <a:gd name="connsiteX0" fmla="*/ 28025 w 2357736"/>
              <a:gd name="connsiteY0" fmla="*/ 559363 h 3129524"/>
              <a:gd name="connsiteX1" fmla="*/ 224579 w 2357736"/>
              <a:gd name="connsiteY1" fmla="*/ 114982 h 3129524"/>
              <a:gd name="connsiteX2" fmla="*/ 1044975 w 2357736"/>
              <a:gd name="connsiteY2" fmla="*/ 3887 h 3129524"/>
              <a:gd name="connsiteX3" fmla="*/ 1797005 w 2357736"/>
              <a:gd name="connsiteY3" fmla="*/ 97890 h 3129524"/>
              <a:gd name="connsiteX4" fmla="*/ 2295797 w 2357736"/>
              <a:gd name="connsiteY4" fmla="*/ 731561 h 3129524"/>
              <a:gd name="connsiteX5" fmla="*/ 2215749 w 2357736"/>
              <a:gd name="connsiteY5" fmla="*/ 2635991 h 3129524"/>
              <a:gd name="connsiteX6" fmla="*/ 1087704 w 2357736"/>
              <a:gd name="connsiteY6" fmla="*/ 3071827 h 3129524"/>
              <a:gd name="connsiteX7" fmla="*/ 122029 w 2357736"/>
              <a:gd name="connsiteY7" fmla="*/ 2841090 h 3129524"/>
              <a:gd name="connsiteX8" fmla="*/ 28025 w 2357736"/>
              <a:gd name="connsiteY8" fmla="*/ 559363 h 3129524"/>
              <a:gd name="connsiteX0" fmla="*/ 28025 w 2341721"/>
              <a:gd name="connsiteY0" fmla="*/ 562792 h 3132953"/>
              <a:gd name="connsiteX1" fmla="*/ 224579 w 2341721"/>
              <a:gd name="connsiteY1" fmla="*/ 118411 h 3132953"/>
              <a:gd name="connsiteX2" fmla="*/ 1044975 w 2341721"/>
              <a:gd name="connsiteY2" fmla="*/ 7316 h 3132953"/>
              <a:gd name="connsiteX3" fmla="*/ 2049860 w 2341721"/>
              <a:gd name="connsiteY3" fmla="*/ 91491 h 3132953"/>
              <a:gd name="connsiteX4" fmla="*/ 2295797 w 2341721"/>
              <a:gd name="connsiteY4" fmla="*/ 734990 h 3132953"/>
              <a:gd name="connsiteX5" fmla="*/ 2215749 w 2341721"/>
              <a:gd name="connsiteY5" fmla="*/ 2639420 h 3132953"/>
              <a:gd name="connsiteX6" fmla="*/ 1087704 w 2341721"/>
              <a:gd name="connsiteY6" fmla="*/ 3075256 h 3132953"/>
              <a:gd name="connsiteX7" fmla="*/ 122029 w 2341721"/>
              <a:gd name="connsiteY7" fmla="*/ 2844519 h 3132953"/>
              <a:gd name="connsiteX8" fmla="*/ 28025 w 2341721"/>
              <a:gd name="connsiteY8" fmla="*/ 562792 h 3132953"/>
              <a:gd name="connsiteX0" fmla="*/ 28025 w 2329585"/>
              <a:gd name="connsiteY0" fmla="*/ 562792 h 3132953"/>
              <a:gd name="connsiteX1" fmla="*/ 224579 w 2329585"/>
              <a:gd name="connsiteY1" fmla="*/ 118411 h 3132953"/>
              <a:gd name="connsiteX2" fmla="*/ 1044975 w 2329585"/>
              <a:gd name="connsiteY2" fmla="*/ 7316 h 3132953"/>
              <a:gd name="connsiteX3" fmla="*/ 2049860 w 2329585"/>
              <a:gd name="connsiteY3" fmla="*/ 91491 h 3132953"/>
              <a:gd name="connsiteX4" fmla="*/ 2295797 w 2329585"/>
              <a:gd name="connsiteY4" fmla="*/ 734990 h 3132953"/>
              <a:gd name="connsiteX5" fmla="*/ 2193762 w 2329585"/>
              <a:gd name="connsiteY5" fmla="*/ 2894932 h 3132953"/>
              <a:gd name="connsiteX6" fmla="*/ 1087704 w 2329585"/>
              <a:gd name="connsiteY6" fmla="*/ 3075256 h 3132953"/>
              <a:gd name="connsiteX7" fmla="*/ 122029 w 2329585"/>
              <a:gd name="connsiteY7" fmla="*/ 2844519 h 3132953"/>
              <a:gd name="connsiteX8" fmla="*/ 28025 w 2329585"/>
              <a:gd name="connsiteY8" fmla="*/ 562792 h 3132953"/>
              <a:gd name="connsiteX0" fmla="*/ 26046 w 2327606"/>
              <a:gd name="connsiteY0" fmla="*/ 562792 h 3200124"/>
              <a:gd name="connsiteX1" fmla="*/ 222600 w 2327606"/>
              <a:gd name="connsiteY1" fmla="*/ 118411 h 3200124"/>
              <a:gd name="connsiteX2" fmla="*/ 1042996 w 2327606"/>
              <a:gd name="connsiteY2" fmla="*/ 7316 h 3200124"/>
              <a:gd name="connsiteX3" fmla="*/ 2047881 w 2327606"/>
              <a:gd name="connsiteY3" fmla="*/ 91491 h 3200124"/>
              <a:gd name="connsiteX4" fmla="*/ 2293818 w 2327606"/>
              <a:gd name="connsiteY4" fmla="*/ 734990 h 3200124"/>
              <a:gd name="connsiteX5" fmla="*/ 2191783 w 2327606"/>
              <a:gd name="connsiteY5" fmla="*/ 2894932 h 3200124"/>
              <a:gd name="connsiteX6" fmla="*/ 1085725 w 2327606"/>
              <a:gd name="connsiteY6" fmla="*/ 3173530 h 3200124"/>
              <a:gd name="connsiteX7" fmla="*/ 120050 w 2327606"/>
              <a:gd name="connsiteY7" fmla="*/ 2844519 h 3200124"/>
              <a:gd name="connsiteX8" fmla="*/ 26046 w 2327606"/>
              <a:gd name="connsiteY8" fmla="*/ 562792 h 3200124"/>
              <a:gd name="connsiteX0" fmla="*/ 22038 w 2334591"/>
              <a:gd name="connsiteY0" fmla="*/ 906750 h 3189678"/>
              <a:gd name="connsiteX1" fmla="*/ 229585 w 2334591"/>
              <a:gd name="connsiteY1" fmla="*/ 118411 h 3189678"/>
              <a:gd name="connsiteX2" fmla="*/ 1049981 w 2334591"/>
              <a:gd name="connsiteY2" fmla="*/ 7316 h 3189678"/>
              <a:gd name="connsiteX3" fmla="*/ 2054866 w 2334591"/>
              <a:gd name="connsiteY3" fmla="*/ 91491 h 3189678"/>
              <a:gd name="connsiteX4" fmla="*/ 2300803 w 2334591"/>
              <a:gd name="connsiteY4" fmla="*/ 734990 h 3189678"/>
              <a:gd name="connsiteX5" fmla="*/ 2198768 w 2334591"/>
              <a:gd name="connsiteY5" fmla="*/ 2894932 h 3189678"/>
              <a:gd name="connsiteX6" fmla="*/ 1092710 w 2334591"/>
              <a:gd name="connsiteY6" fmla="*/ 3173530 h 3189678"/>
              <a:gd name="connsiteX7" fmla="*/ 127035 w 2334591"/>
              <a:gd name="connsiteY7" fmla="*/ 2844519 h 3189678"/>
              <a:gd name="connsiteX8" fmla="*/ 22038 w 2334591"/>
              <a:gd name="connsiteY8" fmla="*/ 906750 h 3189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34591" h="3189678">
                <a:moveTo>
                  <a:pt x="22038" y="906750"/>
                </a:moveTo>
                <a:cubicBezTo>
                  <a:pt x="39130" y="452399"/>
                  <a:pt x="58261" y="268316"/>
                  <a:pt x="229585" y="118411"/>
                </a:cubicBezTo>
                <a:cubicBezTo>
                  <a:pt x="400909" y="-31494"/>
                  <a:pt x="745768" y="11803"/>
                  <a:pt x="1049981" y="7316"/>
                </a:cubicBezTo>
                <a:cubicBezTo>
                  <a:pt x="1354194" y="2829"/>
                  <a:pt x="1846396" y="-29788"/>
                  <a:pt x="2054866" y="91491"/>
                </a:cubicBezTo>
                <a:cubicBezTo>
                  <a:pt x="2263336" y="212770"/>
                  <a:pt x="2276819" y="267750"/>
                  <a:pt x="2300803" y="734990"/>
                </a:cubicBezTo>
                <a:cubicBezTo>
                  <a:pt x="2324787" y="1202230"/>
                  <a:pt x="2400117" y="2488509"/>
                  <a:pt x="2198768" y="2894932"/>
                </a:cubicBezTo>
                <a:cubicBezTo>
                  <a:pt x="1997419" y="3301355"/>
                  <a:pt x="1441663" y="3139347"/>
                  <a:pt x="1092710" y="3173530"/>
                </a:cubicBezTo>
                <a:cubicBezTo>
                  <a:pt x="743757" y="3207713"/>
                  <a:pt x="305480" y="3222316"/>
                  <a:pt x="127035" y="2844519"/>
                </a:cubicBezTo>
                <a:cubicBezTo>
                  <a:pt x="-51410" y="2466722"/>
                  <a:pt x="4946" y="1361101"/>
                  <a:pt x="22038" y="906750"/>
                </a:cubicBezTo>
                <a:close/>
              </a:path>
            </a:pathLst>
          </a:cu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7809974" y="5015579"/>
                <a:ext cx="92159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FF1635"/>
                          </a:solidFill>
                          <a:latin typeface="Cambria Math" panose="02040503050406030204" pitchFamily="18" charset="0"/>
                        </a:rPr>
                        <m:t>𝐼𝑉</m:t>
                      </m:r>
                      <m:r>
                        <a:rPr lang="en-US" b="0" i="1" smtClean="0">
                          <a:solidFill>
                            <a:srgbClr val="FF1635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FF1635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ru-RU" dirty="0">
                  <a:solidFill>
                    <a:srgbClr val="FF1635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09974" y="5015579"/>
                <a:ext cx="921599" cy="369332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3" name="Соединительная линия уступом 82"/>
          <p:cNvCxnSpPr/>
          <p:nvPr/>
        </p:nvCxnSpPr>
        <p:spPr>
          <a:xfrm>
            <a:off x="8047177" y="3085910"/>
            <a:ext cx="1584216" cy="1565839"/>
          </a:xfrm>
          <a:prstGeom prst="bentConnector3">
            <a:avLst>
              <a:gd name="adj1" fmla="val 100087"/>
            </a:avLst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Прямая со стрелкой 87"/>
          <p:cNvCxnSpPr/>
          <p:nvPr/>
        </p:nvCxnSpPr>
        <p:spPr>
          <a:xfrm flipH="1">
            <a:off x="7841414" y="3266977"/>
            <a:ext cx="1" cy="369332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 стрелкой 58">
            <a:extLst>
              <a:ext uri="{FF2B5EF4-FFF2-40B4-BE49-F238E27FC236}">
                <a16:creationId xmlns:a16="http://schemas.microsoft.com/office/drawing/2014/main" id="{9CD1B31F-19D0-457D-9A55-8F4EA90CC039}"/>
              </a:ext>
            </a:extLst>
          </p:cNvPr>
          <p:cNvCxnSpPr/>
          <p:nvPr/>
        </p:nvCxnSpPr>
        <p:spPr>
          <a:xfrm>
            <a:off x="3018556" y="3986501"/>
            <a:ext cx="863726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Прямая со стрелкой 77">
            <a:extLst>
              <a:ext uri="{FF2B5EF4-FFF2-40B4-BE49-F238E27FC236}">
                <a16:creationId xmlns:a16="http://schemas.microsoft.com/office/drawing/2014/main" id="{F40E1A4A-E0A6-4D78-BCB2-C6C32B6FA203}"/>
              </a:ext>
            </a:extLst>
          </p:cNvPr>
          <p:cNvCxnSpPr/>
          <p:nvPr/>
        </p:nvCxnSpPr>
        <p:spPr>
          <a:xfrm flipH="1">
            <a:off x="2803515" y="4172855"/>
            <a:ext cx="1" cy="501046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772912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Прямоугольник 5"/>
              <p:cNvSpPr/>
              <p:nvPr/>
            </p:nvSpPr>
            <p:spPr>
              <a:xfrm>
                <a:off x="2023032" y="1428370"/>
                <a:ext cx="146655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342900" indent="-34290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𝑠𝑀𝐺𝑀</m:t>
                      </m:r>
                    </m:oMath>
                  </m:oMathPara>
                </a14:m>
                <a:endParaRPr lang="ru-RU" sz="24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" name="Прямоугольник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23032" y="1428370"/>
                <a:ext cx="1466555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Прямоугольник 21"/>
              <p:cNvSpPr/>
              <p:nvPr/>
            </p:nvSpPr>
            <p:spPr>
              <a:xfrm>
                <a:off x="6337507" y="1428370"/>
                <a:ext cx="50199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342900" indent="-342900" algn="ctr"/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US" sz="2400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400" i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,</a:t>
                </a:r>
                <a:endParaRPr lang="ru-RU" sz="2400" i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2" name="Прямоугольник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37507" y="1428370"/>
                <a:ext cx="501996" cy="461665"/>
              </a:xfrm>
              <a:prstGeom prst="rect">
                <a:avLst/>
              </a:prstGeom>
              <a:blipFill>
                <a:blip r:embed="rId4"/>
                <a:stretch>
                  <a:fillRect l="-3659" t="-10526" r="-17073" b="-2894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Прямоугольник 22"/>
              <p:cNvSpPr/>
              <p:nvPr/>
            </p:nvSpPr>
            <p:spPr>
              <a:xfrm>
                <a:off x="4067875" y="1428370"/>
                <a:ext cx="46602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342900" indent="-342900" algn="ctr"/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US" sz="2400" i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,</a:t>
                </a:r>
                <a:endParaRPr lang="ru-RU" sz="2400" i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3" name="Прямоугольник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7875" y="1428370"/>
                <a:ext cx="466025" cy="461665"/>
              </a:xfrm>
              <a:prstGeom prst="rect">
                <a:avLst/>
              </a:prstGeom>
              <a:blipFill>
                <a:blip r:embed="rId5"/>
                <a:stretch>
                  <a:fillRect l="-2597" t="-10526" r="-18182" b="-2894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Прямоугольник 23"/>
              <p:cNvSpPr/>
              <p:nvPr/>
            </p:nvSpPr>
            <p:spPr>
              <a:xfrm>
                <a:off x="5228594" y="1428370"/>
                <a:ext cx="41421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342900" indent="-342900" algn="ctr"/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sz="2400" i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,</a:t>
                </a:r>
                <a:endParaRPr lang="ru-RU" sz="2400" i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4" name="Прямоугольник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8594" y="1428370"/>
                <a:ext cx="414216" cy="461665"/>
              </a:xfrm>
              <a:prstGeom prst="rect">
                <a:avLst/>
              </a:prstGeom>
              <a:blipFill>
                <a:blip r:embed="rId6"/>
                <a:stretch>
                  <a:fillRect t="-10526" r="-20588" b="-2894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Прямоугольник 24"/>
              <p:cNvSpPr/>
              <p:nvPr/>
            </p:nvSpPr>
            <p:spPr>
              <a:xfrm>
                <a:off x="7534203" y="1428370"/>
                <a:ext cx="36913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342900" indent="-342900" algn="ctr"/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𝑙</m:t>
                    </m:r>
                  </m:oMath>
                </a14:m>
                <a:r>
                  <a:rPr lang="en-US" sz="2400" i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,</a:t>
                </a:r>
                <a:endParaRPr lang="ru-RU" sz="2400" i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5" name="Прямоугольник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34203" y="1428370"/>
                <a:ext cx="369139" cy="461665"/>
              </a:xfrm>
              <a:prstGeom prst="rect">
                <a:avLst/>
              </a:prstGeom>
              <a:blipFill>
                <a:blip r:embed="rId7"/>
                <a:stretch>
                  <a:fillRect l="-5000" t="-10526" r="-23333" b="-2894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Прямоугольник 26"/>
              <p:cNvSpPr/>
              <p:nvPr/>
            </p:nvSpPr>
            <p:spPr>
              <a:xfrm>
                <a:off x="8598038" y="1428370"/>
                <a:ext cx="473175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indent="-34290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rgbClr val="FF1635"/>
                          </a:solidFill>
                          <a:latin typeface="Cambria Math" panose="02040503050406030204" pitchFamily="18" charset="0"/>
                        </a:rPr>
                        <m:t>𝑠𝑖𝑣</m:t>
                      </m:r>
                    </m:oMath>
                  </m:oMathPara>
                </a14:m>
                <a:endParaRPr lang="ru-RU" sz="2400" i="1" dirty="0">
                  <a:solidFill>
                    <a:srgbClr val="FF1635"/>
                  </a:solidFill>
                </a:endParaRPr>
              </a:p>
            </p:txBody>
          </p:sp>
        </mc:Choice>
        <mc:Fallback xmlns="">
          <p:sp>
            <p:nvSpPr>
              <p:cNvPr id="27" name="Прямоугольник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98038" y="1428370"/>
                <a:ext cx="473175" cy="461665"/>
              </a:xfrm>
              <a:prstGeom prst="rect">
                <a:avLst/>
              </a:prstGeom>
              <a:blipFill>
                <a:blip r:embed="rId8"/>
                <a:stretch>
                  <a:fillRect r="-435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Прямоугольник 45"/>
          <p:cNvSpPr/>
          <p:nvPr/>
        </p:nvSpPr>
        <p:spPr>
          <a:xfrm>
            <a:off x="3197195" y="480108"/>
            <a:ext cx="579761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 algn="ctr"/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sMGM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(strong MGM) – 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parametrizable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AEAD</a:t>
            </a:r>
            <a:endParaRPr lang="ru-RU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7050085" y="3639908"/>
            <a:ext cx="1098884" cy="64970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8889013" y="4659117"/>
            <a:ext cx="1098884" cy="64970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Прямоугольник 44"/>
              <p:cNvSpPr/>
              <p:nvPr/>
            </p:nvSpPr>
            <p:spPr>
              <a:xfrm>
                <a:off x="7196612" y="2906746"/>
                <a:ext cx="38568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ru-RU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5" name="Прямоугольник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6612" y="2906746"/>
                <a:ext cx="385682" cy="3693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Прямоугольник 48"/>
              <p:cNvSpPr/>
              <p:nvPr/>
            </p:nvSpPr>
            <p:spPr>
              <a:xfrm>
                <a:off x="9245518" y="3793594"/>
                <a:ext cx="38587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</m:oMath>
                  </m:oMathPara>
                </a14:m>
                <a:endParaRPr lang="ru-RU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9" name="Прямоугольник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45518" y="3793594"/>
                <a:ext cx="385875" cy="3693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Прямоугольник 49"/>
              <p:cNvSpPr/>
              <p:nvPr/>
            </p:nvSpPr>
            <p:spPr>
              <a:xfrm>
                <a:off x="9263350" y="5633847"/>
                <a:ext cx="38555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ru-RU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0" name="Прямоугольник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63350" y="5633847"/>
                <a:ext cx="385554" cy="36933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Прямоугольник 50"/>
              <p:cNvSpPr/>
              <p:nvPr/>
            </p:nvSpPr>
            <p:spPr>
              <a:xfrm>
                <a:off x="7429486" y="4799304"/>
                <a:ext cx="38048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ru-RU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1" name="Прямоугольник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29486" y="4799304"/>
                <a:ext cx="380489" cy="369332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Прямоугольник 51"/>
              <p:cNvSpPr/>
              <p:nvPr/>
            </p:nvSpPr>
            <p:spPr>
              <a:xfrm>
                <a:off x="7635654" y="2901244"/>
                <a:ext cx="41152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ru-RU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2" name="Прямоугольник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35654" y="2901244"/>
                <a:ext cx="411523" cy="369332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3" name="Прямая со стрелкой 52"/>
          <p:cNvCxnSpPr>
            <a:stCxn id="49" idx="2"/>
            <a:endCxn id="44" idx="0"/>
          </p:cNvCxnSpPr>
          <p:nvPr/>
        </p:nvCxnSpPr>
        <p:spPr>
          <a:xfrm>
            <a:off x="9438455" y="4162927"/>
            <a:ext cx="0" cy="496191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 стрелкой 53"/>
          <p:cNvCxnSpPr/>
          <p:nvPr/>
        </p:nvCxnSpPr>
        <p:spPr>
          <a:xfrm flipH="1">
            <a:off x="9456128" y="5299666"/>
            <a:ext cx="3799" cy="347034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 стрелкой 54"/>
          <p:cNvCxnSpPr>
            <a:stCxn id="51" idx="3"/>
          </p:cNvCxnSpPr>
          <p:nvPr/>
        </p:nvCxnSpPr>
        <p:spPr>
          <a:xfrm>
            <a:off x="7809974" y="4983970"/>
            <a:ext cx="1065092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 стрелкой 55"/>
          <p:cNvCxnSpPr>
            <a:endCxn id="51" idx="0"/>
          </p:cNvCxnSpPr>
          <p:nvPr/>
        </p:nvCxnSpPr>
        <p:spPr>
          <a:xfrm flipH="1">
            <a:off x="7619731" y="4289614"/>
            <a:ext cx="3149" cy="50969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 стрелкой 56"/>
          <p:cNvCxnSpPr>
            <a:stCxn id="45" idx="2"/>
          </p:cNvCxnSpPr>
          <p:nvPr/>
        </p:nvCxnSpPr>
        <p:spPr>
          <a:xfrm>
            <a:off x="7389453" y="3276078"/>
            <a:ext cx="0" cy="36383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 стрелкой 57"/>
          <p:cNvCxnSpPr/>
          <p:nvPr/>
        </p:nvCxnSpPr>
        <p:spPr>
          <a:xfrm flipH="1">
            <a:off x="8172321" y="3964761"/>
            <a:ext cx="1081951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 стрелкой 58"/>
          <p:cNvCxnSpPr/>
          <p:nvPr/>
        </p:nvCxnSpPr>
        <p:spPr>
          <a:xfrm flipH="1">
            <a:off x="7841414" y="3266977"/>
            <a:ext cx="1" cy="369332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Прямоугольник 59"/>
          <p:cNvSpPr/>
          <p:nvPr/>
        </p:nvSpPr>
        <p:spPr>
          <a:xfrm>
            <a:off x="7043546" y="3643284"/>
            <a:ext cx="110273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CTR-KM +</a:t>
            </a:r>
          </a:p>
          <a:p>
            <a:pPr algn="ctr"/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MultTag</a:t>
            </a:r>
            <a:endParaRPr lang="ru-RU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1" name="Прямоугольник 60"/>
              <p:cNvSpPr/>
              <p:nvPr/>
            </p:nvSpPr>
            <p:spPr>
              <a:xfrm>
                <a:off x="7852482" y="5912174"/>
                <a:ext cx="98007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FF1635"/>
                          </a:solidFill>
                          <a:latin typeface="Cambria Math" panose="02040503050406030204" pitchFamily="18" charset="0"/>
                        </a:rPr>
                        <m:t>𝑠𝑖𝑣</m:t>
                      </m:r>
                      <m:r>
                        <a:rPr lang="en-US" i="1">
                          <a:solidFill>
                            <a:srgbClr val="FF1635"/>
                          </a:solidFill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ru-RU" dirty="0">
                  <a:solidFill>
                    <a:srgbClr val="FF1635"/>
                  </a:solidFill>
                </a:endParaRPr>
              </a:p>
            </p:txBody>
          </p:sp>
        </mc:Choice>
        <mc:Fallback xmlns="">
          <p:sp>
            <p:nvSpPr>
              <p:cNvPr id="61" name="Прямоугольник 6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52482" y="5912174"/>
                <a:ext cx="980076" cy="369332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2" name="Прямоугольник 61"/>
          <p:cNvSpPr/>
          <p:nvPr/>
        </p:nvSpPr>
        <p:spPr>
          <a:xfrm>
            <a:off x="8971243" y="4803475"/>
            <a:ext cx="9344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CTR-KM</a:t>
            </a:r>
            <a:endParaRPr lang="ru-RU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48" name="Объект 2"/>
          <p:cNvPicPr>
            <a:picLocks noChangeAspect="1"/>
          </p:cNvPicPr>
          <p:nvPr/>
        </p:nvPicPr>
        <p:blipFill>
          <a:blip r:embed="rId15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553" y="6314451"/>
            <a:ext cx="1208923" cy="407024"/>
          </a:xfrm>
          <a:prstGeom prst="rect">
            <a:avLst/>
          </a:prstGeom>
        </p:spPr>
      </p:pic>
      <p:sp>
        <p:nvSpPr>
          <p:cNvPr id="6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9206053" y="6335400"/>
            <a:ext cx="2743200" cy="365125"/>
          </a:xfrm>
        </p:spPr>
        <p:txBody>
          <a:bodyPr/>
          <a:lstStyle/>
          <a:p>
            <a:fld id="{DC501561-F62F-4F0D-92B5-B83715048182}" type="slidenum">
              <a:rPr lang="ru-RU" smtClean="0"/>
              <a:t>22</a:t>
            </a:fld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/>
              <p:cNvSpPr txBox="1"/>
              <p:nvPr/>
            </p:nvSpPr>
            <p:spPr>
              <a:xfrm>
                <a:off x="774406" y="2358380"/>
                <a:ext cx="1064318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1635"/>
                        </a:solidFill>
                        <a:latin typeface="Cambria Math" panose="02040503050406030204" pitchFamily="18" charset="0"/>
                      </a:rPr>
                      <m:t>𝑠𝑖𝑣</m:t>
                    </m:r>
                  </m:oMath>
                </a14:m>
                <a:r>
                  <a:rPr lang="en-US" dirty="0"/>
                  <a:t> flag is responsible for applying SIV (synthetic IV, BRS2002) construction to provide nonce misuse resistance </a:t>
                </a:r>
                <a:endParaRPr lang="ru-RU" dirty="0"/>
              </a:p>
            </p:txBody>
          </p:sp>
        </mc:Choice>
        <mc:Fallback xmlns="">
          <p:sp>
            <p:nvSpPr>
              <p:cNvPr id="64" name="Text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4406" y="2358380"/>
                <a:ext cx="10643189" cy="369332"/>
              </a:xfrm>
              <a:prstGeom prst="rect">
                <a:avLst/>
              </a:prstGeom>
              <a:blipFill>
                <a:blip r:embed="rId16"/>
                <a:stretch>
                  <a:fillRect t="-10000" b="-26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5" name="Скругленный прямоугольник 64"/>
          <p:cNvSpPr/>
          <p:nvPr/>
        </p:nvSpPr>
        <p:spPr>
          <a:xfrm>
            <a:off x="2012456" y="4672213"/>
            <a:ext cx="1098884" cy="64970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3882282" y="3661648"/>
            <a:ext cx="1098884" cy="64970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Прямоугольник 66"/>
              <p:cNvSpPr/>
              <p:nvPr/>
            </p:nvSpPr>
            <p:spPr>
              <a:xfrm>
                <a:off x="2178812" y="3801835"/>
                <a:ext cx="38568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ru-RU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7" name="Прямоугольник 6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8812" y="3801835"/>
                <a:ext cx="385682" cy="369332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Прямоугольник 67"/>
              <p:cNvSpPr/>
              <p:nvPr/>
            </p:nvSpPr>
            <p:spPr>
              <a:xfrm>
                <a:off x="4238788" y="2901244"/>
                <a:ext cx="38587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</m:oMath>
                  </m:oMathPara>
                </a14:m>
                <a:endParaRPr lang="ru-RU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8" name="Прямоугольник 6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8788" y="2901244"/>
                <a:ext cx="385875" cy="369332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Прямоугольник 68"/>
              <p:cNvSpPr/>
              <p:nvPr/>
            </p:nvSpPr>
            <p:spPr>
              <a:xfrm>
                <a:off x="4238787" y="4812400"/>
                <a:ext cx="38555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ru-RU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9" name="Прямоугольник 6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8787" y="4812400"/>
                <a:ext cx="385554" cy="369332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Прямоугольник 69"/>
              <p:cNvSpPr/>
              <p:nvPr/>
            </p:nvSpPr>
            <p:spPr>
              <a:xfrm>
                <a:off x="2371653" y="5663477"/>
                <a:ext cx="38048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ru-RU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0" name="Прямоугольник 6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71653" y="5663477"/>
                <a:ext cx="380489" cy="369332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Прямоугольник 70"/>
              <p:cNvSpPr/>
              <p:nvPr/>
            </p:nvSpPr>
            <p:spPr>
              <a:xfrm>
                <a:off x="2607034" y="3801835"/>
                <a:ext cx="41152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ru-RU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1" name="Прямоугольник 7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7034" y="3801835"/>
                <a:ext cx="411523" cy="369332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2" name="Прямая со стрелкой 71"/>
          <p:cNvCxnSpPr>
            <a:stCxn id="68" idx="2"/>
            <a:endCxn id="66" idx="0"/>
          </p:cNvCxnSpPr>
          <p:nvPr/>
        </p:nvCxnSpPr>
        <p:spPr>
          <a:xfrm flipH="1">
            <a:off x="4431725" y="3270576"/>
            <a:ext cx="1" cy="391072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Прямая со стрелкой 73"/>
          <p:cNvCxnSpPr>
            <a:stCxn id="65" idx="2"/>
          </p:cNvCxnSpPr>
          <p:nvPr/>
        </p:nvCxnSpPr>
        <p:spPr>
          <a:xfrm flipH="1">
            <a:off x="2561898" y="5321919"/>
            <a:ext cx="1" cy="341558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Прямая со стрелкой 74"/>
          <p:cNvCxnSpPr>
            <a:endCxn id="69" idx="0"/>
          </p:cNvCxnSpPr>
          <p:nvPr/>
        </p:nvCxnSpPr>
        <p:spPr>
          <a:xfrm flipH="1">
            <a:off x="4431564" y="4311354"/>
            <a:ext cx="160" cy="501046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Прямая со стрелкой 75"/>
          <p:cNvCxnSpPr>
            <a:stCxn id="69" idx="1"/>
            <a:endCxn id="65" idx="3"/>
          </p:cNvCxnSpPr>
          <p:nvPr/>
        </p:nvCxnSpPr>
        <p:spPr>
          <a:xfrm flipH="1">
            <a:off x="3111341" y="4997066"/>
            <a:ext cx="1127447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Прямая со стрелкой 76"/>
          <p:cNvCxnSpPr>
            <a:stCxn id="67" idx="2"/>
          </p:cNvCxnSpPr>
          <p:nvPr/>
        </p:nvCxnSpPr>
        <p:spPr>
          <a:xfrm>
            <a:off x="2371653" y="4171167"/>
            <a:ext cx="0" cy="48795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Прямоугольник 78"/>
          <p:cNvSpPr/>
          <p:nvPr/>
        </p:nvSpPr>
        <p:spPr>
          <a:xfrm>
            <a:off x="3964353" y="3803255"/>
            <a:ext cx="9344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CTR-KM</a:t>
            </a:r>
            <a:endParaRPr lang="ru-RU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80" name="Прямоугольник 79"/>
          <p:cNvSpPr/>
          <p:nvPr/>
        </p:nvSpPr>
        <p:spPr>
          <a:xfrm>
            <a:off x="2008602" y="4675589"/>
            <a:ext cx="110273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CTR-KM +</a:t>
            </a:r>
          </a:p>
          <a:p>
            <a:pPr algn="ctr"/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MultTag</a:t>
            </a:r>
            <a:endParaRPr lang="ru-RU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1" name="Прямоугольник 80"/>
              <p:cNvSpPr/>
              <p:nvPr/>
            </p:nvSpPr>
            <p:spPr>
              <a:xfrm>
                <a:off x="2960381" y="5912174"/>
                <a:ext cx="98007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FF1635"/>
                          </a:solidFill>
                          <a:latin typeface="Cambria Math" panose="02040503050406030204" pitchFamily="18" charset="0"/>
                        </a:rPr>
                        <m:t>𝑠𝑖𝑣</m:t>
                      </m:r>
                      <m:r>
                        <a:rPr lang="en-US" i="1">
                          <a:solidFill>
                            <a:srgbClr val="FF1635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ru-RU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81" name="Прямоугольник 8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60381" y="5912174"/>
                <a:ext cx="980076" cy="369332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2" name="Двойные круглые скобки 81"/>
          <p:cNvSpPr/>
          <p:nvPr/>
        </p:nvSpPr>
        <p:spPr>
          <a:xfrm>
            <a:off x="3483497" y="1332596"/>
            <a:ext cx="6178876" cy="700209"/>
          </a:xfrm>
          <a:prstGeom prst="bracketPair">
            <a:avLst>
              <a:gd name="adj" fmla="val 4270"/>
            </a:avLst>
          </a:prstGeom>
          <a:ln w="2222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  <p:cxnSp>
        <p:nvCxnSpPr>
          <p:cNvPr id="86" name="Прямая со стрелкой 85"/>
          <p:cNvCxnSpPr/>
          <p:nvPr/>
        </p:nvCxnSpPr>
        <p:spPr>
          <a:xfrm>
            <a:off x="3018556" y="3986501"/>
            <a:ext cx="863726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Прямая со стрелкой 72"/>
          <p:cNvCxnSpPr/>
          <p:nvPr/>
        </p:nvCxnSpPr>
        <p:spPr>
          <a:xfrm flipH="1">
            <a:off x="2803515" y="4172855"/>
            <a:ext cx="1" cy="501046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Соединительная линия уступом 77"/>
          <p:cNvCxnSpPr/>
          <p:nvPr/>
        </p:nvCxnSpPr>
        <p:spPr>
          <a:xfrm>
            <a:off x="8047177" y="3085910"/>
            <a:ext cx="1584216" cy="1565839"/>
          </a:xfrm>
          <a:prstGeom prst="bentConnector3">
            <a:avLst>
              <a:gd name="adj1" fmla="val 100087"/>
            </a:avLst>
          </a:prstGeom>
          <a:ln w="12700">
            <a:solidFill>
              <a:srgbClr val="FF1635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59420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Прямоугольник 5"/>
              <p:cNvSpPr/>
              <p:nvPr/>
            </p:nvSpPr>
            <p:spPr>
              <a:xfrm>
                <a:off x="2023032" y="1428370"/>
                <a:ext cx="146655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342900" indent="-34290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𝑠𝑀𝐺𝑀</m:t>
                      </m:r>
                    </m:oMath>
                  </m:oMathPara>
                </a14:m>
                <a:endParaRPr lang="ru-RU" sz="24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" name="Прямоугольник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23032" y="1428370"/>
                <a:ext cx="1466555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Прямоугольник 21"/>
              <p:cNvSpPr/>
              <p:nvPr/>
            </p:nvSpPr>
            <p:spPr>
              <a:xfrm>
                <a:off x="6337507" y="1428370"/>
                <a:ext cx="50199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342900" indent="-342900" algn="ctr"/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solidFill>
                              <a:srgbClr val="FF1635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FF1635"/>
                            </a:solidFill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US" sz="2400" i="1">
                            <a:solidFill>
                              <a:srgbClr val="FF1635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400" i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,</a:t>
                </a:r>
                <a:endParaRPr lang="ru-RU" sz="2400" i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2" name="Прямоугольник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37507" y="1428370"/>
                <a:ext cx="501996" cy="461665"/>
              </a:xfrm>
              <a:prstGeom prst="rect">
                <a:avLst/>
              </a:prstGeom>
              <a:blipFill>
                <a:blip r:embed="rId4"/>
                <a:stretch>
                  <a:fillRect l="-3659" t="-10526" r="-17073" b="-2894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Прямоугольник 22"/>
              <p:cNvSpPr/>
              <p:nvPr/>
            </p:nvSpPr>
            <p:spPr>
              <a:xfrm>
                <a:off x="4067875" y="1428370"/>
                <a:ext cx="46602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342900" indent="-342900" algn="ctr"/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US" sz="2400" i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,</a:t>
                </a:r>
                <a:endParaRPr lang="ru-RU" sz="2400" i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3" name="Прямоугольник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7875" y="1428370"/>
                <a:ext cx="466025" cy="461665"/>
              </a:xfrm>
              <a:prstGeom prst="rect">
                <a:avLst/>
              </a:prstGeom>
              <a:blipFill>
                <a:blip r:embed="rId5"/>
                <a:stretch>
                  <a:fillRect l="-2597" t="-10526" r="-18182" b="-2894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Прямоугольник 23"/>
              <p:cNvSpPr/>
              <p:nvPr/>
            </p:nvSpPr>
            <p:spPr>
              <a:xfrm>
                <a:off x="5228594" y="1428370"/>
                <a:ext cx="41421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342900" indent="-342900" algn="ctr"/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sz="2400" i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,</a:t>
                </a:r>
                <a:endParaRPr lang="ru-RU" sz="2400" i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4" name="Прямоугольник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8594" y="1428370"/>
                <a:ext cx="414216" cy="461665"/>
              </a:xfrm>
              <a:prstGeom prst="rect">
                <a:avLst/>
              </a:prstGeom>
              <a:blipFill>
                <a:blip r:embed="rId6"/>
                <a:stretch>
                  <a:fillRect t="-10526" r="-20588" b="-2894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Прямоугольник 24"/>
              <p:cNvSpPr/>
              <p:nvPr/>
            </p:nvSpPr>
            <p:spPr>
              <a:xfrm>
                <a:off x="7534203" y="1428370"/>
                <a:ext cx="36913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342900" indent="-342900" algn="ctr"/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1635"/>
                        </a:solidFill>
                        <a:latin typeface="Cambria Math" panose="02040503050406030204" pitchFamily="18" charset="0"/>
                      </a:rPr>
                      <m:t>𝑙</m:t>
                    </m:r>
                  </m:oMath>
                </a14:m>
                <a:r>
                  <a:rPr lang="en-US" sz="2400" i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,</a:t>
                </a:r>
                <a:endParaRPr lang="ru-RU" sz="2400" i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5" name="Прямоугольник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34203" y="1428370"/>
                <a:ext cx="369139" cy="461665"/>
              </a:xfrm>
              <a:prstGeom prst="rect">
                <a:avLst/>
              </a:prstGeom>
              <a:blipFill>
                <a:blip r:embed="rId7"/>
                <a:stretch>
                  <a:fillRect l="-5000" t="-10526" r="-23333" b="-2894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Прямоугольник 26"/>
              <p:cNvSpPr/>
              <p:nvPr/>
            </p:nvSpPr>
            <p:spPr>
              <a:xfrm>
                <a:off x="8598038" y="1428370"/>
                <a:ext cx="473175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indent="-34290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𝑠𝑖𝑣</m:t>
                      </m:r>
                    </m:oMath>
                  </m:oMathPara>
                </a14:m>
                <a:endParaRPr lang="ru-RU" sz="2400" i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7" name="Прямоугольник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98038" y="1428370"/>
                <a:ext cx="473175" cy="461665"/>
              </a:xfrm>
              <a:prstGeom prst="rect">
                <a:avLst/>
              </a:prstGeom>
              <a:blipFill>
                <a:blip r:embed="rId8"/>
                <a:stretch>
                  <a:fillRect r="-435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Прямоугольник 45"/>
          <p:cNvSpPr/>
          <p:nvPr/>
        </p:nvSpPr>
        <p:spPr>
          <a:xfrm>
            <a:off x="3197195" y="480108"/>
            <a:ext cx="579761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 algn="ctr"/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sMGM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(strong MGM) – 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parametrizable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AEAD</a:t>
            </a:r>
            <a:endParaRPr lang="ru-RU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896679" y="3387395"/>
                <a:ext cx="10398642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solidFill>
                              <a:srgbClr val="FF1635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srgbClr val="FF1635"/>
                            </a:solidFill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1635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000" dirty="0"/>
                  <a:t> and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rgbClr val="FF1635"/>
                        </a:solidFill>
                        <a:latin typeface="Cambria Math" panose="02040503050406030204" pitchFamily="18" charset="0"/>
                      </a:rPr>
                      <m:t>𝑙</m:t>
                    </m:r>
                  </m:oMath>
                </a14:m>
                <a:r>
                  <a:rPr lang="en-US" sz="2000" dirty="0"/>
                  <a:t> </a:t>
                </a:r>
                <a:r>
                  <a:rPr 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parametrize the sizes of the initial and subsequent sections respectfully in the re-keying. Re-keying is incorporated within CTR-KM function for both tag generation </a:t>
                </a:r>
                <a:r>
                  <a:rPr lang="en-US" sz="200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and encryption</a:t>
                </a:r>
                <a:endParaRPr lang="ru-RU" sz="20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6679" y="3387395"/>
                <a:ext cx="10398642" cy="707886"/>
              </a:xfrm>
              <a:prstGeom prst="rect">
                <a:avLst/>
              </a:prstGeom>
              <a:blipFill>
                <a:blip r:embed="rId9"/>
                <a:stretch>
                  <a:fillRect l="-586" t="-5172" b="-1465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Правая фигурная скобка 3"/>
          <p:cNvSpPr/>
          <p:nvPr/>
        </p:nvSpPr>
        <p:spPr>
          <a:xfrm rot="5400000">
            <a:off x="7000411" y="1032432"/>
            <a:ext cx="171951" cy="1828799"/>
          </a:xfrm>
          <a:prstGeom prst="rightBrace">
            <a:avLst>
              <a:gd name="adj1" fmla="val 96481"/>
              <a:gd name="adj2" fmla="val 51563"/>
            </a:avLst>
          </a:prstGeom>
          <a:ln w="22225">
            <a:solidFill>
              <a:srgbClr val="FF163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5951285" y="2111371"/>
            <a:ext cx="21720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re-keying parameters</a:t>
            </a:r>
            <a:endParaRPr lang="ru-RU" dirty="0"/>
          </a:p>
        </p:txBody>
      </p:sp>
      <p:pic>
        <p:nvPicPr>
          <p:cNvPr id="94" name="Объект 2"/>
          <p:cNvPicPr>
            <a:picLocks noChangeAspect="1"/>
          </p:cNvPicPr>
          <p:nvPr/>
        </p:nvPicPr>
        <p:blipFill>
          <a:blip r:embed="rId10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553" y="6314451"/>
            <a:ext cx="1208923" cy="407024"/>
          </a:xfrm>
          <a:prstGeom prst="rect">
            <a:avLst/>
          </a:prstGeom>
        </p:spPr>
      </p:pic>
      <p:sp>
        <p:nvSpPr>
          <p:cNvPr id="95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9206053" y="6335400"/>
            <a:ext cx="2743200" cy="365125"/>
          </a:xfrm>
        </p:spPr>
        <p:txBody>
          <a:bodyPr/>
          <a:lstStyle/>
          <a:p>
            <a:fld id="{DC501561-F62F-4F0D-92B5-B83715048182}" type="slidenum">
              <a:rPr lang="ru-RU" smtClean="0"/>
              <a:t>23</a:t>
            </a:fld>
            <a:endParaRPr lang="ru-RU" dirty="0"/>
          </a:p>
        </p:txBody>
      </p:sp>
      <p:sp>
        <p:nvSpPr>
          <p:cNvPr id="96" name="Двойные круглые скобки 95"/>
          <p:cNvSpPr/>
          <p:nvPr/>
        </p:nvSpPr>
        <p:spPr>
          <a:xfrm>
            <a:off x="3483497" y="1332596"/>
            <a:ext cx="6178876" cy="700209"/>
          </a:xfrm>
          <a:prstGeom prst="bracketPair">
            <a:avLst>
              <a:gd name="adj" fmla="val 4270"/>
            </a:avLst>
          </a:prstGeom>
          <a:ln w="2222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120555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Прямоугольник 5"/>
              <p:cNvSpPr/>
              <p:nvPr/>
            </p:nvSpPr>
            <p:spPr>
              <a:xfrm>
                <a:off x="2023032" y="1428370"/>
                <a:ext cx="146655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342900" indent="-34290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𝑠𝑀𝐺𝑀</m:t>
                      </m:r>
                    </m:oMath>
                  </m:oMathPara>
                </a14:m>
                <a:endParaRPr lang="ru-RU" sz="24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" name="Прямоугольник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23032" y="1428370"/>
                <a:ext cx="1466555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Прямоугольник 21"/>
              <p:cNvSpPr/>
              <p:nvPr/>
            </p:nvSpPr>
            <p:spPr>
              <a:xfrm>
                <a:off x="6337507" y="1428370"/>
                <a:ext cx="50199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342900" indent="-342900" algn="ctr"/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solidFill>
                              <a:srgbClr val="FF1635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FF1635"/>
                            </a:solidFill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US" sz="2400" i="1">
                            <a:solidFill>
                              <a:srgbClr val="FF1635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400" i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,</a:t>
                </a:r>
                <a:endParaRPr lang="ru-RU" sz="2400" i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2" name="Прямоугольник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37507" y="1428370"/>
                <a:ext cx="501996" cy="461665"/>
              </a:xfrm>
              <a:prstGeom prst="rect">
                <a:avLst/>
              </a:prstGeom>
              <a:blipFill>
                <a:blip r:embed="rId4"/>
                <a:stretch>
                  <a:fillRect l="-3659" t="-10526" r="-17073" b="-2894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Прямоугольник 22"/>
              <p:cNvSpPr/>
              <p:nvPr/>
            </p:nvSpPr>
            <p:spPr>
              <a:xfrm>
                <a:off x="4067875" y="1428370"/>
                <a:ext cx="46602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342900" indent="-342900" algn="ctr"/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US" sz="2400" i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,</a:t>
                </a:r>
                <a:endParaRPr lang="ru-RU" sz="2400" i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3" name="Прямоугольник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7875" y="1428370"/>
                <a:ext cx="466025" cy="461665"/>
              </a:xfrm>
              <a:prstGeom prst="rect">
                <a:avLst/>
              </a:prstGeom>
              <a:blipFill>
                <a:blip r:embed="rId5"/>
                <a:stretch>
                  <a:fillRect l="-2597" t="-10526" r="-18182" b="-2894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Прямоугольник 23"/>
              <p:cNvSpPr/>
              <p:nvPr/>
            </p:nvSpPr>
            <p:spPr>
              <a:xfrm>
                <a:off x="5228594" y="1428370"/>
                <a:ext cx="41421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342900" indent="-342900" algn="ctr"/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sz="2400" i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,</a:t>
                </a:r>
                <a:endParaRPr lang="ru-RU" sz="2400" i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4" name="Прямоугольник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8594" y="1428370"/>
                <a:ext cx="414216" cy="461665"/>
              </a:xfrm>
              <a:prstGeom prst="rect">
                <a:avLst/>
              </a:prstGeom>
              <a:blipFill>
                <a:blip r:embed="rId6"/>
                <a:stretch>
                  <a:fillRect t="-10526" r="-20588" b="-2894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Прямоугольник 24"/>
              <p:cNvSpPr/>
              <p:nvPr/>
            </p:nvSpPr>
            <p:spPr>
              <a:xfrm>
                <a:off x="7534203" y="1428370"/>
                <a:ext cx="36913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342900" indent="-342900" algn="ctr"/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1635"/>
                        </a:solidFill>
                        <a:latin typeface="Cambria Math" panose="02040503050406030204" pitchFamily="18" charset="0"/>
                      </a:rPr>
                      <m:t>𝑙</m:t>
                    </m:r>
                  </m:oMath>
                </a14:m>
                <a:r>
                  <a:rPr lang="en-US" sz="2400" i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,</a:t>
                </a:r>
                <a:endParaRPr lang="ru-RU" sz="2400" i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5" name="Прямоугольник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34203" y="1428370"/>
                <a:ext cx="369139" cy="461665"/>
              </a:xfrm>
              <a:prstGeom prst="rect">
                <a:avLst/>
              </a:prstGeom>
              <a:blipFill>
                <a:blip r:embed="rId7"/>
                <a:stretch>
                  <a:fillRect l="-5000" t="-10526" r="-23333" b="-2894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Прямоугольник 26"/>
              <p:cNvSpPr/>
              <p:nvPr/>
            </p:nvSpPr>
            <p:spPr>
              <a:xfrm>
                <a:off x="8598038" y="1428370"/>
                <a:ext cx="473175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indent="-34290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𝑠𝑖𝑣</m:t>
                      </m:r>
                    </m:oMath>
                  </m:oMathPara>
                </a14:m>
                <a:endParaRPr lang="ru-RU" sz="2400" i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7" name="Прямоугольник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98038" y="1428370"/>
                <a:ext cx="473175" cy="461665"/>
              </a:xfrm>
              <a:prstGeom prst="rect">
                <a:avLst/>
              </a:prstGeom>
              <a:blipFill>
                <a:blip r:embed="rId8"/>
                <a:stretch>
                  <a:fillRect r="-435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Прямоугольник 45"/>
          <p:cNvSpPr/>
          <p:nvPr/>
        </p:nvSpPr>
        <p:spPr>
          <a:xfrm>
            <a:off x="3197195" y="480108"/>
            <a:ext cx="579761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 algn="ctr"/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sMGM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(strong MGM) – 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parametrizable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AEAD</a:t>
            </a:r>
            <a:endParaRPr lang="ru-RU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56" name="Объект 2"/>
          <p:cNvPicPr>
            <a:picLocks noChangeAspect="1"/>
          </p:cNvPicPr>
          <p:nvPr/>
        </p:nvPicPr>
        <p:blipFill>
          <a:blip r:embed="rId9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553" y="6314451"/>
            <a:ext cx="1208923" cy="407024"/>
          </a:xfrm>
          <a:prstGeom prst="rect">
            <a:avLst/>
          </a:prstGeom>
        </p:spPr>
      </p:pic>
      <p:sp>
        <p:nvSpPr>
          <p:cNvPr id="57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9206053" y="6335400"/>
            <a:ext cx="2743200" cy="365125"/>
          </a:xfrm>
        </p:spPr>
        <p:txBody>
          <a:bodyPr/>
          <a:lstStyle/>
          <a:p>
            <a:fld id="{DC501561-F62F-4F0D-92B5-B83715048182}" type="slidenum">
              <a:rPr lang="ru-RU" smtClean="0"/>
              <a:t>24</a:t>
            </a:fld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/>
              <p:cNvSpPr txBox="1">
                <a:spLocks noChangeAspect="1"/>
              </p:cNvSpPr>
              <p:nvPr/>
            </p:nvSpPr>
            <p:spPr>
              <a:xfrm>
                <a:off x="173977" y="3102209"/>
                <a:ext cx="139065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𝐼𝑉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+0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63" name="TextBox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977" y="3102209"/>
                <a:ext cx="1390650" cy="3693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4" name="Прямая со стрелкой 63"/>
          <p:cNvCxnSpPr>
            <a:cxnSpLocks noChangeAspect="1"/>
          </p:cNvCxnSpPr>
          <p:nvPr/>
        </p:nvCxnSpPr>
        <p:spPr>
          <a:xfrm>
            <a:off x="869302" y="3461612"/>
            <a:ext cx="0" cy="270001"/>
          </a:xfrm>
          <a:prstGeom prst="straightConnector1">
            <a:avLst/>
          </a:prstGeom>
          <a:ln w="15875" cap="rnd">
            <a:solidFill>
              <a:schemeClr val="tx1">
                <a:lumMod val="85000"/>
                <a:lumOff val="15000"/>
              </a:schemeClr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я со стрелкой 64"/>
          <p:cNvCxnSpPr>
            <a:cxnSpLocks noChangeAspect="1"/>
          </p:cNvCxnSpPr>
          <p:nvPr/>
        </p:nvCxnSpPr>
        <p:spPr>
          <a:xfrm>
            <a:off x="874064" y="4271611"/>
            <a:ext cx="0" cy="270429"/>
          </a:xfrm>
          <a:prstGeom prst="straightConnector1">
            <a:avLst/>
          </a:prstGeom>
          <a:ln w="15875" cap="rnd">
            <a:solidFill>
              <a:schemeClr val="tx1">
                <a:lumMod val="85000"/>
                <a:lumOff val="15000"/>
              </a:schemeClr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6" name="Блок-схема: процесс 65"/>
              <p:cNvSpPr>
                <a:spLocks noChangeAspect="1"/>
              </p:cNvSpPr>
              <p:nvPr/>
            </p:nvSpPr>
            <p:spPr>
              <a:xfrm>
                <a:off x="604064" y="3731612"/>
                <a:ext cx="540000" cy="540000"/>
              </a:xfrm>
              <a:prstGeom prst="flowChartProcess">
                <a:avLst/>
              </a:prstGeom>
              <a:solidFill>
                <a:schemeClr val="accent1">
                  <a:alpha val="50000"/>
                </a:schemeClr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66" name="Блок-схема: процесс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064" y="3731612"/>
                <a:ext cx="540000" cy="540000"/>
              </a:xfrm>
              <a:prstGeom prst="flowChartProcess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/>
              <p:cNvSpPr txBox="1">
                <a:spLocks noChangeAspect="1"/>
              </p:cNvSpPr>
              <p:nvPr/>
            </p:nvSpPr>
            <p:spPr>
              <a:xfrm>
                <a:off x="655725" y="4481952"/>
                <a:ext cx="47852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67" name="TextBox 6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5725" y="4481952"/>
                <a:ext cx="478528" cy="369332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3" name="TextBox 72"/>
              <p:cNvSpPr txBox="1">
                <a:spLocks noChangeAspect="1"/>
              </p:cNvSpPr>
              <p:nvPr/>
            </p:nvSpPr>
            <p:spPr>
              <a:xfrm>
                <a:off x="1144064" y="3102209"/>
                <a:ext cx="139065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𝐼𝑉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73" name="TextBox 7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4064" y="3102209"/>
                <a:ext cx="1390650" cy="369332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4" name="Прямая со стрелкой 73"/>
          <p:cNvCxnSpPr>
            <a:cxnSpLocks noChangeAspect="1"/>
          </p:cNvCxnSpPr>
          <p:nvPr/>
        </p:nvCxnSpPr>
        <p:spPr>
          <a:xfrm>
            <a:off x="1839389" y="3461612"/>
            <a:ext cx="0" cy="270001"/>
          </a:xfrm>
          <a:prstGeom prst="straightConnector1">
            <a:avLst/>
          </a:prstGeom>
          <a:ln w="15875" cap="rnd">
            <a:solidFill>
              <a:schemeClr val="tx1">
                <a:lumMod val="85000"/>
                <a:lumOff val="15000"/>
              </a:schemeClr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Прямая со стрелкой 74"/>
          <p:cNvCxnSpPr>
            <a:cxnSpLocks noChangeAspect="1"/>
          </p:cNvCxnSpPr>
          <p:nvPr/>
        </p:nvCxnSpPr>
        <p:spPr>
          <a:xfrm>
            <a:off x="1844151" y="4271611"/>
            <a:ext cx="0" cy="270429"/>
          </a:xfrm>
          <a:prstGeom prst="straightConnector1">
            <a:avLst/>
          </a:prstGeom>
          <a:ln w="15875" cap="rnd">
            <a:solidFill>
              <a:schemeClr val="tx1">
                <a:lumMod val="85000"/>
                <a:lumOff val="15000"/>
              </a:schemeClr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76"/>
              <p:cNvSpPr txBox="1">
                <a:spLocks noChangeAspect="1"/>
              </p:cNvSpPr>
              <p:nvPr/>
            </p:nvSpPr>
            <p:spPr>
              <a:xfrm>
                <a:off x="1625812" y="4481952"/>
                <a:ext cx="48385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77" name="TextBox 7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25812" y="4481952"/>
                <a:ext cx="483850" cy="369332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TextBox 77"/>
              <p:cNvSpPr txBox="1">
                <a:spLocks noChangeAspect="1"/>
              </p:cNvSpPr>
              <p:nvPr/>
            </p:nvSpPr>
            <p:spPr>
              <a:xfrm>
                <a:off x="2561972" y="3102209"/>
                <a:ext cx="139065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𝐼𝑉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𝑙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78" name="TextBox 7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61972" y="3102209"/>
                <a:ext cx="1390650" cy="369332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9" name="Прямая со стрелкой 78"/>
          <p:cNvCxnSpPr>
            <a:cxnSpLocks noChangeAspect="1"/>
          </p:cNvCxnSpPr>
          <p:nvPr/>
        </p:nvCxnSpPr>
        <p:spPr>
          <a:xfrm>
            <a:off x="3257297" y="3461612"/>
            <a:ext cx="0" cy="270001"/>
          </a:xfrm>
          <a:prstGeom prst="straightConnector1">
            <a:avLst/>
          </a:prstGeom>
          <a:ln w="15875" cap="rnd">
            <a:solidFill>
              <a:schemeClr val="tx1">
                <a:lumMod val="85000"/>
                <a:lumOff val="15000"/>
              </a:schemeClr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Прямая со стрелкой 79"/>
          <p:cNvCxnSpPr>
            <a:cxnSpLocks noChangeAspect="1"/>
          </p:cNvCxnSpPr>
          <p:nvPr/>
        </p:nvCxnSpPr>
        <p:spPr>
          <a:xfrm>
            <a:off x="3262059" y="4271611"/>
            <a:ext cx="0" cy="270429"/>
          </a:xfrm>
          <a:prstGeom prst="straightConnector1">
            <a:avLst/>
          </a:prstGeom>
          <a:ln w="15875" cap="rnd">
            <a:solidFill>
              <a:schemeClr val="tx1">
                <a:lumMod val="85000"/>
                <a:lumOff val="15000"/>
              </a:schemeClr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2" name="TextBox 81"/>
              <p:cNvSpPr txBox="1">
                <a:spLocks noChangeAspect="1"/>
              </p:cNvSpPr>
              <p:nvPr/>
            </p:nvSpPr>
            <p:spPr>
              <a:xfrm>
                <a:off x="3043721" y="4481952"/>
                <a:ext cx="534121" cy="3946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</m:sSub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82" name="TextBox 8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3721" y="4481952"/>
                <a:ext cx="534121" cy="394660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3" name="Группа 12"/>
          <p:cNvGrpSpPr/>
          <p:nvPr/>
        </p:nvGrpSpPr>
        <p:grpSpPr>
          <a:xfrm>
            <a:off x="523904" y="5022498"/>
            <a:ext cx="3083762" cy="369332"/>
            <a:chOff x="3314261" y="5873246"/>
            <a:chExt cx="2961606" cy="369332"/>
          </a:xfrm>
        </p:grpSpPr>
        <p:cxnSp>
          <p:nvCxnSpPr>
            <p:cNvPr id="9" name="Прямая соединительная линия 8"/>
            <p:cNvCxnSpPr/>
            <p:nvPr/>
          </p:nvCxnSpPr>
          <p:spPr>
            <a:xfrm flipV="1">
              <a:off x="3314261" y="6057912"/>
              <a:ext cx="2961606" cy="0"/>
            </a:xfrm>
            <a:prstGeom prst="line">
              <a:avLst/>
            </a:prstGeom>
            <a:ln w="15875">
              <a:solidFill>
                <a:schemeClr val="tx1">
                  <a:lumMod val="85000"/>
                  <a:lumOff val="15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/>
                <p:cNvSpPr txBox="1"/>
                <p:nvPr/>
              </p:nvSpPr>
              <p:spPr>
                <a:xfrm>
                  <a:off x="4603536" y="5873246"/>
                  <a:ext cx="383056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oMath>
                    </m:oMathPara>
                  </a14:m>
                  <a:endParaRPr lang="ru-RU" dirty="0"/>
                </a:p>
              </p:txBody>
            </p:sp>
          </mc:Choice>
          <mc:Fallback xmlns="">
            <p:sp>
              <p:nvSpPr>
                <p:cNvPr id="12" name="TextBox 1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03536" y="5873246"/>
                  <a:ext cx="383056" cy="369332"/>
                </a:xfrm>
                <a:prstGeom prst="rect">
                  <a:avLst/>
                </a:prstGeom>
                <a:blipFill>
                  <a:blip r:embed="rId1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15" name="Прямая соединительная линия 14"/>
          <p:cNvCxnSpPr/>
          <p:nvPr/>
        </p:nvCxnSpPr>
        <p:spPr>
          <a:xfrm>
            <a:off x="2265214" y="4001612"/>
            <a:ext cx="574297" cy="0"/>
          </a:xfrm>
          <a:prstGeom prst="line">
            <a:avLst/>
          </a:prstGeom>
          <a:ln w="38100" cap="rnd">
            <a:solidFill>
              <a:schemeClr val="tx1">
                <a:lumMod val="85000"/>
                <a:lumOff val="15000"/>
              </a:schemeClr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6" name="Правая фигурная скобка 175"/>
          <p:cNvSpPr/>
          <p:nvPr/>
        </p:nvSpPr>
        <p:spPr>
          <a:xfrm rot="5400000" flipH="1">
            <a:off x="2085432" y="1393721"/>
            <a:ext cx="204939" cy="3327997"/>
          </a:xfrm>
          <a:prstGeom prst="rightBrace">
            <a:avLst>
              <a:gd name="adj1" fmla="val 96481"/>
              <a:gd name="adj2" fmla="val 50132"/>
            </a:avLst>
          </a:prstGeom>
          <a:ln w="22225">
            <a:solidFill>
              <a:srgbClr val="FF163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2039155" y="2702158"/>
                <a:ext cx="266700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𝑙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9155" y="2702158"/>
                <a:ext cx="266700" cy="369332"/>
              </a:xfrm>
              <a:prstGeom prst="rect">
                <a:avLst/>
              </a:prstGeom>
              <a:blipFill>
                <a:blip r:embed="rId20"/>
                <a:stretch>
                  <a:fillRect r="-2093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3" name="Двойные круглые скобки 92"/>
          <p:cNvSpPr/>
          <p:nvPr/>
        </p:nvSpPr>
        <p:spPr>
          <a:xfrm>
            <a:off x="3483497" y="1332596"/>
            <a:ext cx="6178876" cy="700209"/>
          </a:xfrm>
          <a:prstGeom prst="bracketPair">
            <a:avLst>
              <a:gd name="adj" fmla="val 4270"/>
            </a:avLst>
          </a:prstGeom>
          <a:ln w="2222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Блок-схема: процесс 33"/>
              <p:cNvSpPr>
                <a:spLocks noChangeAspect="1"/>
              </p:cNvSpPr>
              <p:nvPr/>
            </p:nvSpPr>
            <p:spPr>
              <a:xfrm>
                <a:off x="1569389" y="3729777"/>
                <a:ext cx="540000" cy="540000"/>
              </a:xfrm>
              <a:prstGeom prst="flowChartProcess">
                <a:avLst/>
              </a:prstGeom>
              <a:solidFill>
                <a:schemeClr val="accent1">
                  <a:alpha val="50000"/>
                </a:schemeClr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34" name="Блок-схема: процесс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9389" y="3729777"/>
                <a:ext cx="540000" cy="540000"/>
              </a:xfrm>
              <a:prstGeom prst="flowChartProcess">
                <a:avLst/>
              </a:prstGeom>
              <a:blipFill>
                <a:blip r:embed="rId21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Блок-схема: процесс 34"/>
              <p:cNvSpPr>
                <a:spLocks noChangeAspect="1"/>
              </p:cNvSpPr>
              <p:nvPr/>
            </p:nvSpPr>
            <p:spPr>
              <a:xfrm>
                <a:off x="2995336" y="3726514"/>
                <a:ext cx="540000" cy="540000"/>
              </a:xfrm>
              <a:prstGeom prst="flowChartProcess">
                <a:avLst/>
              </a:prstGeom>
              <a:solidFill>
                <a:schemeClr val="accent1">
                  <a:alpha val="50000"/>
                </a:schemeClr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35" name="Блок-схема: процесс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5336" y="3726514"/>
                <a:ext cx="540000" cy="540000"/>
              </a:xfrm>
              <a:prstGeom prst="flowChartProcess">
                <a:avLst/>
              </a:prstGeom>
              <a:blipFill>
                <a:blip r:embed="rId2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5520779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Прямоугольник 5"/>
              <p:cNvSpPr/>
              <p:nvPr/>
            </p:nvSpPr>
            <p:spPr>
              <a:xfrm>
                <a:off x="2023032" y="1428370"/>
                <a:ext cx="146655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342900" indent="-34290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𝑠𝑀𝐺𝑀</m:t>
                      </m:r>
                    </m:oMath>
                  </m:oMathPara>
                </a14:m>
                <a:endParaRPr lang="ru-RU" sz="24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" name="Прямоугольник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23032" y="1428370"/>
                <a:ext cx="1466555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Прямоугольник 21"/>
              <p:cNvSpPr/>
              <p:nvPr/>
            </p:nvSpPr>
            <p:spPr>
              <a:xfrm>
                <a:off x="6337507" y="1428370"/>
                <a:ext cx="50199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342900" indent="-342900" algn="ctr"/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solidFill>
                              <a:srgbClr val="FF1635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FF1635"/>
                            </a:solidFill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US" sz="2400" i="1">
                            <a:solidFill>
                              <a:srgbClr val="FF1635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400" i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,</a:t>
                </a:r>
                <a:endParaRPr lang="ru-RU" sz="2400" i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2" name="Прямоугольник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37507" y="1428370"/>
                <a:ext cx="501996" cy="461665"/>
              </a:xfrm>
              <a:prstGeom prst="rect">
                <a:avLst/>
              </a:prstGeom>
              <a:blipFill>
                <a:blip r:embed="rId4"/>
                <a:stretch>
                  <a:fillRect l="-3659" t="-10526" r="-17073" b="-2894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Прямоугольник 22"/>
              <p:cNvSpPr/>
              <p:nvPr/>
            </p:nvSpPr>
            <p:spPr>
              <a:xfrm>
                <a:off x="4067875" y="1428370"/>
                <a:ext cx="46602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342900" indent="-342900" algn="ctr"/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US" sz="2400" i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,</a:t>
                </a:r>
                <a:endParaRPr lang="ru-RU" sz="2400" i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3" name="Прямоугольник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7875" y="1428370"/>
                <a:ext cx="466025" cy="461665"/>
              </a:xfrm>
              <a:prstGeom prst="rect">
                <a:avLst/>
              </a:prstGeom>
              <a:blipFill>
                <a:blip r:embed="rId5"/>
                <a:stretch>
                  <a:fillRect l="-2597" t="-10526" r="-18182" b="-2894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Прямоугольник 23"/>
              <p:cNvSpPr/>
              <p:nvPr/>
            </p:nvSpPr>
            <p:spPr>
              <a:xfrm>
                <a:off x="5228594" y="1428370"/>
                <a:ext cx="41421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342900" indent="-342900" algn="ctr"/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sz="2400" i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,</a:t>
                </a:r>
                <a:endParaRPr lang="ru-RU" sz="2400" i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4" name="Прямоугольник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8594" y="1428370"/>
                <a:ext cx="414216" cy="461665"/>
              </a:xfrm>
              <a:prstGeom prst="rect">
                <a:avLst/>
              </a:prstGeom>
              <a:blipFill>
                <a:blip r:embed="rId6"/>
                <a:stretch>
                  <a:fillRect t="-10526" r="-20588" b="-2894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Прямоугольник 24"/>
              <p:cNvSpPr/>
              <p:nvPr/>
            </p:nvSpPr>
            <p:spPr>
              <a:xfrm>
                <a:off x="7534203" y="1428370"/>
                <a:ext cx="36913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342900" indent="-342900" algn="ctr"/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1635"/>
                        </a:solidFill>
                        <a:latin typeface="Cambria Math" panose="02040503050406030204" pitchFamily="18" charset="0"/>
                      </a:rPr>
                      <m:t>𝑙</m:t>
                    </m:r>
                  </m:oMath>
                </a14:m>
                <a:r>
                  <a:rPr lang="en-US" sz="2400" i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,</a:t>
                </a:r>
                <a:endParaRPr lang="ru-RU" sz="2400" i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5" name="Прямоугольник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34203" y="1428370"/>
                <a:ext cx="369139" cy="461665"/>
              </a:xfrm>
              <a:prstGeom prst="rect">
                <a:avLst/>
              </a:prstGeom>
              <a:blipFill>
                <a:blip r:embed="rId7"/>
                <a:stretch>
                  <a:fillRect l="-5000" t="-10526" r="-23333" b="-2894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Прямоугольник 26"/>
              <p:cNvSpPr/>
              <p:nvPr/>
            </p:nvSpPr>
            <p:spPr>
              <a:xfrm>
                <a:off x="8598038" y="1428370"/>
                <a:ext cx="473175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indent="-34290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𝑠𝑖𝑣</m:t>
                      </m:r>
                    </m:oMath>
                  </m:oMathPara>
                </a14:m>
                <a:endParaRPr lang="ru-RU" sz="2400" i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7" name="Прямоугольник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98038" y="1428370"/>
                <a:ext cx="473175" cy="461665"/>
              </a:xfrm>
              <a:prstGeom prst="rect">
                <a:avLst/>
              </a:prstGeom>
              <a:blipFill>
                <a:blip r:embed="rId8"/>
                <a:stretch>
                  <a:fillRect r="-435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Прямоугольник 45"/>
          <p:cNvSpPr/>
          <p:nvPr/>
        </p:nvSpPr>
        <p:spPr>
          <a:xfrm>
            <a:off x="3197195" y="480108"/>
            <a:ext cx="579761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 algn="ctr"/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sMGM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(strong MGM) – 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parametrizable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AEAD</a:t>
            </a:r>
            <a:endParaRPr lang="ru-RU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56" name="Объект 2"/>
          <p:cNvPicPr>
            <a:picLocks noChangeAspect="1"/>
          </p:cNvPicPr>
          <p:nvPr/>
        </p:nvPicPr>
        <p:blipFill>
          <a:blip r:embed="rId9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553" y="6314451"/>
            <a:ext cx="1208923" cy="407024"/>
          </a:xfrm>
          <a:prstGeom prst="rect">
            <a:avLst/>
          </a:prstGeom>
        </p:spPr>
      </p:pic>
      <p:sp>
        <p:nvSpPr>
          <p:cNvPr id="57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9206053" y="6335400"/>
            <a:ext cx="2743200" cy="365125"/>
          </a:xfrm>
        </p:spPr>
        <p:txBody>
          <a:bodyPr/>
          <a:lstStyle/>
          <a:p>
            <a:fld id="{DC501561-F62F-4F0D-92B5-B83715048182}" type="slidenum">
              <a:rPr lang="ru-RU" smtClean="0"/>
              <a:t>25</a:t>
            </a:fld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/>
              <p:cNvSpPr txBox="1">
                <a:spLocks noChangeAspect="1"/>
              </p:cNvSpPr>
              <p:nvPr/>
            </p:nvSpPr>
            <p:spPr>
              <a:xfrm>
                <a:off x="173977" y="3102209"/>
                <a:ext cx="139065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𝐼𝑉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+0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63" name="TextBox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977" y="3102209"/>
                <a:ext cx="1390650" cy="3693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4" name="Прямая со стрелкой 63"/>
          <p:cNvCxnSpPr>
            <a:cxnSpLocks noChangeAspect="1"/>
          </p:cNvCxnSpPr>
          <p:nvPr/>
        </p:nvCxnSpPr>
        <p:spPr>
          <a:xfrm>
            <a:off x="869302" y="3461612"/>
            <a:ext cx="0" cy="270001"/>
          </a:xfrm>
          <a:prstGeom prst="straightConnector1">
            <a:avLst/>
          </a:prstGeom>
          <a:ln w="15875" cap="rnd">
            <a:solidFill>
              <a:schemeClr val="tx1">
                <a:lumMod val="85000"/>
                <a:lumOff val="15000"/>
              </a:schemeClr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я со стрелкой 64"/>
          <p:cNvCxnSpPr>
            <a:cxnSpLocks noChangeAspect="1"/>
          </p:cNvCxnSpPr>
          <p:nvPr/>
        </p:nvCxnSpPr>
        <p:spPr>
          <a:xfrm>
            <a:off x="874064" y="4271611"/>
            <a:ext cx="0" cy="270429"/>
          </a:xfrm>
          <a:prstGeom prst="straightConnector1">
            <a:avLst/>
          </a:prstGeom>
          <a:ln w="15875" cap="rnd">
            <a:solidFill>
              <a:schemeClr val="tx1">
                <a:lumMod val="85000"/>
                <a:lumOff val="15000"/>
              </a:schemeClr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/>
              <p:cNvSpPr txBox="1">
                <a:spLocks noChangeAspect="1"/>
              </p:cNvSpPr>
              <p:nvPr/>
            </p:nvSpPr>
            <p:spPr>
              <a:xfrm>
                <a:off x="655725" y="4481952"/>
                <a:ext cx="47852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67" name="TextBox 6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5725" y="4481952"/>
                <a:ext cx="478528" cy="369332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3" name="TextBox 72"/>
              <p:cNvSpPr txBox="1">
                <a:spLocks noChangeAspect="1"/>
              </p:cNvSpPr>
              <p:nvPr/>
            </p:nvSpPr>
            <p:spPr>
              <a:xfrm>
                <a:off x="1144064" y="3102209"/>
                <a:ext cx="139065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𝐼𝑉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73" name="TextBox 7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4064" y="3102209"/>
                <a:ext cx="1390650" cy="369332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4" name="Прямая со стрелкой 73"/>
          <p:cNvCxnSpPr>
            <a:cxnSpLocks noChangeAspect="1"/>
          </p:cNvCxnSpPr>
          <p:nvPr/>
        </p:nvCxnSpPr>
        <p:spPr>
          <a:xfrm>
            <a:off x="1839389" y="3461612"/>
            <a:ext cx="0" cy="270001"/>
          </a:xfrm>
          <a:prstGeom prst="straightConnector1">
            <a:avLst/>
          </a:prstGeom>
          <a:ln w="15875" cap="rnd">
            <a:solidFill>
              <a:schemeClr val="tx1">
                <a:lumMod val="85000"/>
                <a:lumOff val="15000"/>
              </a:schemeClr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Прямая со стрелкой 74"/>
          <p:cNvCxnSpPr>
            <a:cxnSpLocks noChangeAspect="1"/>
          </p:cNvCxnSpPr>
          <p:nvPr/>
        </p:nvCxnSpPr>
        <p:spPr>
          <a:xfrm>
            <a:off x="1844151" y="4271611"/>
            <a:ext cx="0" cy="270429"/>
          </a:xfrm>
          <a:prstGeom prst="straightConnector1">
            <a:avLst/>
          </a:prstGeom>
          <a:ln w="15875" cap="rnd">
            <a:solidFill>
              <a:schemeClr val="tx1">
                <a:lumMod val="85000"/>
                <a:lumOff val="15000"/>
              </a:schemeClr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76"/>
              <p:cNvSpPr txBox="1">
                <a:spLocks noChangeAspect="1"/>
              </p:cNvSpPr>
              <p:nvPr/>
            </p:nvSpPr>
            <p:spPr>
              <a:xfrm>
                <a:off x="1625812" y="4481952"/>
                <a:ext cx="48385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77" name="TextBox 7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25812" y="4481952"/>
                <a:ext cx="483850" cy="369332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TextBox 77"/>
              <p:cNvSpPr txBox="1">
                <a:spLocks noChangeAspect="1"/>
              </p:cNvSpPr>
              <p:nvPr/>
            </p:nvSpPr>
            <p:spPr>
              <a:xfrm>
                <a:off x="2561972" y="3102209"/>
                <a:ext cx="139065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𝐼𝑉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𝑙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78" name="TextBox 7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61972" y="3102209"/>
                <a:ext cx="1390650" cy="369332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9" name="Прямая со стрелкой 78"/>
          <p:cNvCxnSpPr>
            <a:cxnSpLocks noChangeAspect="1"/>
          </p:cNvCxnSpPr>
          <p:nvPr/>
        </p:nvCxnSpPr>
        <p:spPr>
          <a:xfrm>
            <a:off x="3257297" y="3461612"/>
            <a:ext cx="0" cy="270001"/>
          </a:xfrm>
          <a:prstGeom prst="straightConnector1">
            <a:avLst/>
          </a:prstGeom>
          <a:ln w="15875" cap="rnd">
            <a:solidFill>
              <a:schemeClr val="tx1">
                <a:lumMod val="85000"/>
                <a:lumOff val="15000"/>
              </a:schemeClr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Прямая со стрелкой 79"/>
          <p:cNvCxnSpPr>
            <a:cxnSpLocks noChangeAspect="1"/>
          </p:cNvCxnSpPr>
          <p:nvPr/>
        </p:nvCxnSpPr>
        <p:spPr>
          <a:xfrm>
            <a:off x="3262059" y="4271611"/>
            <a:ext cx="0" cy="270429"/>
          </a:xfrm>
          <a:prstGeom prst="straightConnector1">
            <a:avLst/>
          </a:prstGeom>
          <a:ln w="15875" cap="rnd">
            <a:solidFill>
              <a:schemeClr val="tx1">
                <a:lumMod val="85000"/>
                <a:lumOff val="15000"/>
              </a:schemeClr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2" name="TextBox 81"/>
              <p:cNvSpPr txBox="1">
                <a:spLocks noChangeAspect="1"/>
              </p:cNvSpPr>
              <p:nvPr/>
            </p:nvSpPr>
            <p:spPr>
              <a:xfrm>
                <a:off x="3043721" y="4481952"/>
                <a:ext cx="534121" cy="3946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</m:sSub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82" name="TextBox 8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3721" y="4481952"/>
                <a:ext cx="534121" cy="394660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Блок-схема: процесс 48"/>
              <p:cNvSpPr/>
              <p:nvPr/>
            </p:nvSpPr>
            <p:spPr>
              <a:xfrm>
                <a:off x="3607665" y="4937164"/>
                <a:ext cx="900000" cy="540000"/>
              </a:xfrm>
              <a:prstGeom prst="flowChartProcess">
                <a:avLst/>
              </a:prstGeom>
              <a:solidFill>
                <a:schemeClr val="accent6">
                  <a:alpha val="50000"/>
                </a:schemeClr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𝐾𝑀</m:t>
                      </m:r>
                    </m:oMath>
                  </m:oMathPara>
                </a14:m>
                <a:endParaRPr lang="en-US" i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9" name="Блок-схема: процесс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07665" y="4937164"/>
                <a:ext cx="900000" cy="540000"/>
              </a:xfrm>
              <a:prstGeom prst="flowChartProcess">
                <a:avLst/>
              </a:prstGeom>
              <a:blipFill>
                <a:blip r:embed="rId20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Прямая соединительная линия 14"/>
          <p:cNvCxnSpPr/>
          <p:nvPr/>
        </p:nvCxnSpPr>
        <p:spPr>
          <a:xfrm>
            <a:off x="2265214" y="4001612"/>
            <a:ext cx="574297" cy="0"/>
          </a:xfrm>
          <a:prstGeom prst="line">
            <a:avLst/>
          </a:prstGeom>
          <a:ln w="38100" cap="rnd">
            <a:solidFill>
              <a:schemeClr val="tx1">
                <a:lumMod val="85000"/>
                <a:lumOff val="15000"/>
              </a:schemeClr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 стрелкой 59"/>
          <p:cNvCxnSpPr>
            <a:cxnSpLocks noChangeAspect="1"/>
            <a:stCxn id="49" idx="2"/>
          </p:cNvCxnSpPr>
          <p:nvPr/>
        </p:nvCxnSpPr>
        <p:spPr>
          <a:xfrm>
            <a:off x="4057665" y="5477164"/>
            <a:ext cx="0" cy="334794"/>
          </a:xfrm>
          <a:prstGeom prst="straightConnector1">
            <a:avLst/>
          </a:prstGeom>
          <a:ln w="15875" cap="rnd">
            <a:solidFill>
              <a:schemeClr val="tx1">
                <a:lumMod val="85000"/>
                <a:lumOff val="15000"/>
              </a:schemeClr>
            </a:solidFill>
            <a:round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/>
              <p:cNvSpPr txBox="1">
                <a:spLocks noChangeAspect="1"/>
              </p:cNvSpPr>
              <p:nvPr/>
            </p:nvSpPr>
            <p:spPr>
              <a:xfrm>
                <a:off x="3851903" y="5778586"/>
                <a:ext cx="41152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68" name="TextBox 6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1903" y="5778586"/>
                <a:ext cx="411523" cy="369332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0" name="Прямая соединительная линия 69"/>
          <p:cNvCxnSpPr>
            <a:endCxn id="71" idx="1"/>
          </p:cNvCxnSpPr>
          <p:nvPr/>
        </p:nvCxnSpPr>
        <p:spPr>
          <a:xfrm flipV="1">
            <a:off x="4507665" y="5217923"/>
            <a:ext cx="1013893" cy="1"/>
          </a:xfrm>
          <a:prstGeom prst="line">
            <a:avLst/>
          </a:prstGeom>
          <a:ln w="15875">
            <a:solidFill>
              <a:schemeClr val="tx1">
                <a:lumMod val="85000"/>
                <a:lumOff val="1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/>
              <p:cNvSpPr txBox="1"/>
              <p:nvPr/>
            </p:nvSpPr>
            <p:spPr>
              <a:xfrm>
                <a:off x="5521558" y="5033257"/>
                <a:ext cx="368884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71" name="TextBox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1558" y="5033257"/>
                <a:ext cx="368884" cy="369332"/>
              </a:xfrm>
              <a:prstGeom prst="rect">
                <a:avLst/>
              </a:prstGeom>
              <a:blipFill>
                <a:blip r:embed="rId22"/>
                <a:stretch>
                  <a:fillRect r="-50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6" name="Правая фигурная скобка 175"/>
          <p:cNvSpPr/>
          <p:nvPr/>
        </p:nvSpPr>
        <p:spPr>
          <a:xfrm rot="5400000" flipH="1">
            <a:off x="2085432" y="1393721"/>
            <a:ext cx="204939" cy="3327997"/>
          </a:xfrm>
          <a:prstGeom prst="rightBrace">
            <a:avLst>
              <a:gd name="adj1" fmla="val 96481"/>
              <a:gd name="adj2" fmla="val 50132"/>
            </a:avLst>
          </a:prstGeom>
          <a:ln w="22225">
            <a:solidFill>
              <a:srgbClr val="FF163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2039155" y="2702158"/>
                <a:ext cx="266700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𝑙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9155" y="2702158"/>
                <a:ext cx="266700" cy="369332"/>
              </a:xfrm>
              <a:prstGeom prst="rect">
                <a:avLst/>
              </a:prstGeom>
              <a:blipFill>
                <a:blip r:embed="rId23"/>
                <a:stretch>
                  <a:fillRect r="-2093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4" name="Двойные круглые скобки 183"/>
          <p:cNvSpPr/>
          <p:nvPr/>
        </p:nvSpPr>
        <p:spPr>
          <a:xfrm>
            <a:off x="3483497" y="1332596"/>
            <a:ext cx="6178876" cy="700209"/>
          </a:xfrm>
          <a:prstGeom prst="bracketPair">
            <a:avLst>
              <a:gd name="adj" fmla="val 4270"/>
            </a:avLst>
          </a:prstGeom>
          <a:ln w="2222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Блок-схема: процесс 37"/>
              <p:cNvSpPr>
                <a:spLocks noChangeAspect="1"/>
              </p:cNvSpPr>
              <p:nvPr/>
            </p:nvSpPr>
            <p:spPr>
              <a:xfrm>
                <a:off x="604064" y="3731612"/>
                <a:ext cx="540000" cy="540000"/>
              </a:xfrm>
              <a:prstGeom prst="flowChartProcess">
                <a:avLst/>
              </a:prstGeom>
              <a:solidFill>
                <a:schemeClr val="accent1">
                  <a:alpha val="50000"/>
                </a:schemeClr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38" name="Блок-схема: процесс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064" y="3731612"/>
                <a:ext cx="540000" cy="540000"/>
              </a:xfrm>
              <a:prstGeom prst="flowChartProcess">
                <a:avLst/>
              </a:prstGeom>
              <a:blipFill>
                <a:blip r:embed="rId2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9" name="Группа 38"/>
          <p:cNvGrpSpPr/>
          <p:nvPr/>
        </p:nvGrpSpPr>
        <p:grpSpPr>
          <a:xfrm>
            <a:off x="523904" y="5022498"/>
            <a:ext cx="3083762" cy="369332"/>
            <a:chOff x="3314261" y="5873246"/>
            <a:chExt cx="2961606" cy="369332"/>
          </a:xfrm>
        </p:grpSpPr>
        <p:cxnSp>
          <p:nvCxnSpPr>
            <p:cNvPr id="40" name="Прямая соединительная линия 39"/>
            <p:cNvCxnSpPr/>
            <p:nvPr/>
          </p:nvCxnSpPr>
          <p:spPr>
            <a:xfrm flipV="1">
              <a:off x="3314261" y="6057912"/>
              <a:ext cx="2961606" cy="0"/>
            </a:xfrm>
            <a:prstGeom prst="line">
              <a:avLst/>
            </a:prstGeom>
            <a:ln w="15875">
              <a:solidFill>
                <a:schemeClr val="tx1">
                  <a:lumMod val="85000"/>
                  <a:lumOff val="1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TextBox 40"/>
                <p:cNvSpPr txBox="1"/>
                <p:nvPr/>
              </p:nvSpPr>
              <p:spPr>
                <a:xfrm>
                  <a:off x="4603536" y="5873246"/>
                  <a:ext cx="383056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oMath>
                    </m:oMathPara>
                  </a14:m>
                  <a:endParaRPr lang="ru-RU" dirty="0"/>
                </a:p>
              </p:txBody>
            </p:sp>
          </mc:Choice>
          <mc:Fallback xmlns="">
            <p:sp>
              <p:nvSpPr>
                <p:cNvPr id="41" name="TextBox 4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03536" y="5873246"/>
                  <a:ext cx="383056" cy="369332"/>
                </a:xfrm>
                <a:prstGeom prst="rect">
                  <a:avLst/>
                </a:prstGeom>
                <a:blipFill>
                  <a:blip r:embed="rId2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Блок-схема: процесс 41"/>
              <p:cNvSpPr>
                <a:spLocks noChangeAspect="1"/>
              </p:cNvSpPr>
              <p:nvPr/>
            </p:nvSpPr>
            <p:spPr>
              <a:xfrm>
                <a:off x="1569389" y="3729777"/>
                <a:ext cx="540000" cy="540000"/>
              </a:xfrm>
              <a:prstGeom prst="flowChartProcess">
                <a:avLst/>
              </a:prstGeom>
              <a:solidFill>
                <a:schemeClr val="accent1">
                  <a:alpha val="50000"/>
                </a:schemeClr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42" name="Блок-схема: процесс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9389" y="3729777"/>
                <a:ext cx="540000" cy="540000"/>
              </a:xfrm>
              <a:prstGeom prst="flowChartProcess">
                <a:avLst/>
              </a:prstGeom>
              <a:blipFill>
                <a:blip r:embed="rId2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Блок-схема: процесс 42"/>
              <p:cNvSpPr>
                <a:spLocks noChangeAspect="1"/>
              </p:cNvSpPr>
              <p:nvPr/>
            </p:nvSpPr>
            <p:spPr>
              <a:xfrm>
                <a:off x="2995336" y="3726514"/>
                <a:ext cx="540000" cy="540000"/>
              </a:xfrm>
              <a:prstGeom prst="flowChartProcess">
                <a:avLst/>
              </a:prstGeom>
              <a:solidFill>
                <a:schemeClr val="accent1">
                  <a:alpha val="50000"/>
                </a:schemeClr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43" name="Блок-схема: процесс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5336" y="3726514"/>
                <a:ext cx="540000" cy="540000"/>
              </a:xfrm>
              <a:prstGeom prst="flowChartProcess">
                <a:avLst/>
              </a:prstGeom>
              <a:blipFill>
                <a:blip r:embed="rId2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9496322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Прямоугольник 5"/>
              <p:cNvSpPr/>
              <p:nvPr/>
            </p:nvSpPr>
            <p:spPr>
              <a:xfrm>
                <a:off x="2023032" y="1428370"/>
                <a:ext cx="146655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342900" indent="-34290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𝑠𝑀𝐺𝑀</m:t>
                      </m:r>
                    </m:oMath>
                  </m:oMathPara>
                </a14:m>
                <a:endParaRPr lang="ru-RU" sz="24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" name="Прямоугольник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23032" y="1428370"/>
                <a:ext cx="1466555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Прямоугольник 21"/>
              <p:cNvSpPr/>
              <p:nvPr/>
            </p:nvSpPr>
            <p:spPr>
              <a:xfrm>
                <a:off x="6337507" y="1428370"/>
                <a:ext cx="50199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342900" indent="-342900" algn="ctr"/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solidFill>
                              <a:srgbClr val="FF1635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FF1635"/>
                            </a:solidFill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US" sz="2400" i="1">
                            <a:solidFill>
                              <a:srgbClr val="FF1635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400" i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,</a:t>
                </a:r>
                <a:endParaRPr lang="ru-RU" sz="2400" i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2" name="Прямоугольник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37507" y="1428370"/>
                <a:ext cx="501996" cy="461665"/>
              </a:xfrm>
              <a:prstGeom prst="rect">
                <a:avLst/>
              </a:prstGeom>
              <a:blipFill>
                <a:blip r:embed="rId4"/>
                <a:stretch>
                  <a:fillRect l="-3659" t="-10526" r="-17073" b="-2894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Прямоугольник 22"/>
              <p:cNvSpPr/>
              <p:nvPr/>
            </p:nvSpPr>
            <p:spPr>
              <a:xfrm>
                <a:off x="4067875" y="1428370"/>
                <a:ext cx="46602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342900" indent="-342900" algn="ctr"/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US" sz="2400" i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,</a:t>
                </a:r>
                <a:endParaRPr lang="ru-RU" sz="2400" i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3" name="Прямоугольник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7875" y="1428370"/>
                <a:ext cx="466025" cy="461665"/>
              </a:xfrm>
              <a:prstGeom prst="rect">
                <a:avLst/>
              </a:prstGeom>
              <a:blipFill>
                <a:blip r:embed="rId5"/>
                <a:stretch>
                  <a:fillRect l="-2597" t="-10526" r="-18182" b="-2894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Прямоугольник 23"/>
              <p:cNvSpPr/>
              <p:nvPr/>
            </p:nvSpPr>
            <p:spPr>
              <a:xfrm>
                <a:off x="5228594" y="1428370"/>
                <a:ext cx="41421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342900" indent="-342900" algn="ctr"/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sz="2400" i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,</a:t>
                </a:r>
                <a:endParaRPr lang="ru-RU" sz="2400" i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4" name="Прямоугольник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8594" y="1428370"/>
                <a:ext cx="414216" cy="461665"/>
              </a:xfrm>
              <a:prstGeom prst="rect">
                <a:avLst/>
              </a:prstGeom>
              <a:blipFill>
                <a:blip r:embed="rId6"/>
                <a:stretch>
                  <a:fillRect t="-10526" r="-20588" b="-2894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Прямоугольник 24"/>
              <p:cNvSpPr/>
              <p:nvPr/>
            </p:nvSpPr>
            <p:spPr>
              <a:xfrm>
                <a:off x="7534203" y="1428370"/>
                <a:ext cx="36913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342900" indent="-342900" algn="ctr"/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1635"/>
                        </a:solidFill>
                        <a:latin typeface="Cambria Math" panose="02040503050406030204" pitchFamily="18" charset="0"/>
                      </a:rPr>
                      <m:t>𝑙</m:t>
                    </m:r>
                  </m:oMath>
                </a14:m>
                <a:r>
                  <a:rPr lang="en-US" sz="2400" i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,</a:t>
                </a:r>
                <a:endParaRPr lang="ru-RU" sz="2400" i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5" name="Прямоугольник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34203" y="1428370"/>
                <a:ext cx="369139" cy="461665"/>
              </a:xfrm>
              <a:prstGeom prst="rect">
                <a:avLst/>
              </a:prstGeom>
              <a:blipFill>
                <a:blip r:embed="rId7"/>
                <a:stretch>
                  <a:fillRect l="-5000" t="-10526" r="-23333" b="-2894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Прямоугольник 26"/>
              <p:cNvSpPr/>
              <p:nvPr/>
            </p:nvSpPr>
            <p:spPr>
              <a:xfrm>
                <a:off x="8598038" y="1428370"/>
                <a:ext cx="473175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indent="-34290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𝑠𝑖𝑣</m:t>
                      </m:r>
                    </m:oMath>
                  </m:oMathPara>
                </a14:m>
                <a:endParaRPr lang="ru-RU" sz="2400" i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7" name="Прямоугольник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98038" y="1428370"/>
                <a:ext cx="473175" cy="461665"/>
              </a:xfrm>
              <a:prstGeom prst="rect">
                <a:avLst/>
              </a:prstGeom>
              <a:blipFill>
                <a:blip r:embed="rId8"/>
                <a:stretch>
                  <a:fillRect r="-435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Прямоугольник 45"/>
          <p:cNvSpPr/>
          <p:nvPr/>
        </p:nvSpPr>
        <p:spPr>
          <a:xfrm>
            <a:off x="3197195" y="480108"/>
            <a:ext cx="579761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 algn="ctr"/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sMGM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(strong MGM) – 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parametrizable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AEAD</a:t>
            </a:r>
            <a:endParaRPr lang="ru-RU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56" name="Объект 2"/>
          <p:cNvPicPr>
            <a:picLocks noChangeAspect="1"/>
          </p:cNvPicPr>
          <p:nvPr/>
        </p:nvPicPr>
        <p:blipFill>
          <a:blip r:embed="rId9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553" y="6314451"/>
            <a:ext cx="1208923" cy="407024"/>
          </a:xfrm>
          <a:prstGeom prst="rect">
            <a:avLst/>
          </a:prstGeom>
        </p:spPr>
      </p:pic>
      <p:sp>
        <p:nvSpPr>
          <p:cNvPr id="57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9206053" y="6335400"/>
            <a:ext cx="2743200" cy="365125"/>
          </a:xfrm>
        </p:spPr>
        <p:txBody>
          <a:bodyPr/>
          <a:lstStyle/>
          <a:p>
            <a:fld id="{DC501561-F62F-4F0D-92B5-B83715048182}" type="slidenum">
              <a:rPr lang="ru-RU" smtClean="0"/>
              <a:t>26</a:t>
            </a:fld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/>
              <p:cNvSpPr txBox="1">
                <a:spLocks noChangeAspect="1"/>
              </p:cNvSpPr>
              <p:nvPr/>
            </p:nvSpPr>
            <p:spPr>
              <a:xfrm>
                <a:off x="173977" y="3102209"/>
                <a:ext cx="139065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𝐼𝑉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+0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63" name="TextBox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977" y="3102209"/>
                <a:ext cx="1390650" cy="3693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4" name="Прямая со стрелкой 63"/>
          <p:cNvCxnSpPr>
            <a:cxnSpLocks noChangeAspect="1"/>
          </p:cNvCxnSpPr>
          <p:nvPr/>
        </p:nvCxnSpPr>
        <p:spPr>
          <a:xfrm>
            <a:off x="869302" y="3461612"/>
            <a:ext cx="0" cy="270001"/>
          </a:xfrm>
          <a:prstGeom prst="straightConnector1">
            <a:avLst/>
          </a:prstGeom>
          <a:ln w="15875" cap="rnd">
            <a:solidFill>
              <a:schemeClr val="tx1">
                <a:lumMod val="85000"/>
                <a:lumOff val="15000"/>
              </a:schemeClr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я со стрелкой 64"/>
          <p:cNvCxnSpPr>
            <a:cxnSpLocks noChangeAspect="1"/>
          </p:cNvCxnSpPr>
          <p:nvPr/>
        </p:nvCxnSpPr>
        <p:spPr>
          <a:xfrm>
            <a:off x="874064" y="4271611"/>
            <a:ext cx="0" cy="270429"/>
          </a:xfrm>
          <a:prstGeom prst="straightConnector1">
            <a:avLst/>
          </a:prstGeom>
          <a:ln w="15875" cap="rnd">
            <a:solidFill>
              <a:schemeClr val="tx1">
                <a:lumMod val="85000"/>
                <a:lumOff val="15000"/>
              </a:schemeClr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/>
              <p:cNvSpPr txBox="1">
                <a:spLocks noChangeAspect="1"/>
              </p:cNvSpPr>
              <p:nvPr/>
            </p:nvSpPr>
            <p:spPr>
              <a:xfrm>
                <a:off x="655725" y="4481952"/>
                <a:ext cx="47852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67" name="TextBox 6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5725" y="4481952"/>
                <a:ext cx="478528" cy="369332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3" name="TextBox 72"/>
              <p:cNvSpPr txBox="1">
                <a:spLocks noChangeAspect="1"/>
              </p:cNvSpPr>
              <p:nvPr/>
            </p:nvSpPr>
            <p:spPr>
              <a:xfrm>
                <a:off x="1144064" y="3102209"/>
                <a:ext cx="139065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𝐼𝑉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73" name="TextBox 7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4064" y="3102209"/>
                <a:ext cx="1390650" cy="369332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4" name="Прямая со стрелкой 73"/>
          <p:cNvCxnSpPr>
            <a:cxnSpLocks noChangeAspect="1"/>
          </p:cNvCxnSpPr>
          <p:nvPr/>
        </p:nvCxnSpPr>
        <p:spPr>
          <a:xfrm>
            <a:off x="1839389" y="3461612"/>
            <a:ext cx="0" cy="270001"/>
          </a:xfrm>
          <a:prstGeom prst="straightConnector1">
            <a:avLst/>
          </a:prstGeom>
          <a:ln w="15875" cap="rnd">
            <a:solidFill>
              <a:schemeClr val="tx1">
                <a:lumMod val="85000"/>
                <a:lumOff val="15000"/>
              </a:schemeClr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Прямая со стрелкой 74"/>
          <p:cNvCxnSpPr>
            <a:cxnSpLocks noChangeAspect="1"/>
          </p:cNvCxnSpPr>
          <p:nvPr/>
        </p:nvCxnSpPr>
        <p:spPr>
          <a:xfrm>
            <a:off x="1844151" y="4271611"/>
            <a:ext cx="0" cy="270429"/>
          </a:xfrm>
          <a:prstGeom prst="straightConnector1">
            <a:avLst/>
          </a:prstGeom>
          <a:ln w="15875" cap="rnd">
            <a:solidFill>
              <a:schemeClr val="tx1">
                <a:lumMod val="85000"/>
                <a:lumOff val="15000"/>
              </a:schemeClr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76"/>
              <p:cNvSpPr txBox="1">
                <a:spLocks noChangeAspect="1"/>
              </p:cNvSpPr>
              <p:nvPr/>
            </p:nvSpPr>
            <p:spPr>
              <a:xfrm>
                <a:off x="1625812" y="4481952"/>
                <a:ext cx="48385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77" name="TextBox 7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25812" y="4481952"/>
                <a:ext cx="483850" cy="369332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TextBox 77"/>
              <p:cNvSpPr txBox="1">
                <a:spLocks noChangeAspect="1"/>
              </p:cNvSpPr>
              <p:nvPr/>
            </p:nvSpPr>
            <p:spPr>
              <a:xfrm>
                <a:off x="2561972" y="3102209"/>
                <a:ext cx="139065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𝐼𝑉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𝑙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78" name="TextBox 7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61972" y="3102209"/>
                <a:ext cx="1390650" cy="369332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9" name="Прямая со стрелкой 78"/>
          <p:cNvCxnSpPr>
            <a:cxnSpLocks noChangeAspect="1"/>
          </p:cNvCxnSpPr>
          <p:nvPr/>
        </p:nvCxnSpPr>
        <p:spPr>
          <a:xfrm>
            <a:off x="3257297" y="3461612"/>
            <a:ext cx="0" cy="270001"/>
          </a:xfrm>
          <a:prstGeom prst="straightConnector1">
            <a:avLst/>
          </a:prstGeom>
          <a:ln w="15875" cap="rnd">
            <a:solidFill>
              <a:schemeClr val="tx1">
                <a:lumMod val="85000"/>
                <a:lumOff val="15000"/>
              </a:schemeClr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Прямая со стрелкой 79"/>
          <p:cNvCxnSpPr>
            <a:cxnSpLocks noChangeAspect="1"/>
          </p:cNvCxnSpPr>
          <p:nvPr/>
        </p:nvCxnSpPr>
        <p:spPr>
          <a:xfrm>
            <a:off x="3262059" y="4271611"/>
            <a:ext cx="0" cy="270429"/>
          </a:xfrm>
          <a:prstGeom prst="straightConnector1">
            <a:avLst/>
          </a:prstGeom>
          <a:ln w="15875" cap="rnd">
            <a:solidFill>
              <a:schemeClr val="tx1">
                <a:lumMod val="85000"/>
                <a:lumOff val="15000"/>
              </a:schemeClr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2" name="TextBox 81"/>
              <p:cNvSpPr txBox="1">
                <a:spLocks noChangeAspect="1"/>
              </p:cNvSpPr>
              <p:nvPr/>
            </p:nvSpPr>
            <p:spPr>
              <a:xfrm>
                <a:off x="3043721" y="4481952"/>
                <a:ext cx="534121" cy="3946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</m:sSub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82" name="TextBox 8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3721" y="4481952"/>
                <a:ext cx="534121" cy="394660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3" name="TextBox 82"/>
              <p:cNvSpPr txBox="1">
                <a:spLocks noChangeAspect="1"/>
              </p:cNvSpPr>
              <p:nvPr/>
            </p:nvSpPr>
            <p:spPr>
              <a:xfrm>
                <a:off x="4166068" y="3102209"/>
                <a:ext cx="139065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𝐼𝑉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𝑙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83" name="TextBox 8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6068" y="3102209"/>
                <a:ext cx="1390650" cy="369332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4" name="Прямая со стрелкой 83"/>
          <p:cNvCxnSpPr>
            <a:cxnSpLocks noChangeAspect="1"/>
          </p:cNvCxnSpPr>
          <p:nvPr/>
        </p:nvCxnSpPr>
        <p:spPr>
          <a:xfrm>
            <a:off x="4861393" y="3461612"/>
            <a:ext cx="0" cy="270001"/>
          </a:xfrm>
          <a:prstGeom prst="straightConnector1">
            <a:avLst/>
          </a:prstGeom>
          <a:ln w="15875" cap="rnd">
            <a:solidFill>
              <a:schemeClr val="tx1">
                <a:lumMod val="85000"/>
                <a:lumOff val="15000"/>
              </a:schemeClr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Прямая со стрелкой 84"/>
          <p:cNvCxnSpPr>
            <a:cxnSpLocks noChangeAspect="1"/>
          </p:cNvCxnSpPr>
          <p:nvPr/>
        </p:nvCxnSpPr>
        <p:spPr>
          <a:xfrm>
            <a:off x="4866155" y="4271611"/>
            <a:ext cx="0" cy="270429"/>
          </a:xfrm>
          <a:prstGeom prst="straightConnector1">
            <a:avLst/>
          </a:prstGeom>
          <a:ln w="15875" cap="rnd">
            <a:solidFill>
              <a:schemeClr val="tx1">
                <a:lumMod val="85000"/>
                <a:lumOff val="15000"/>
              </a:schemeClr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6" name="Блок-схема: процесс 85"/>
              <p:cNvSpPr>
                <a:spLocks noChangeAspect="1"/>
              </p:cNvSpPr>
              <p:nvPr/>
            </p:nvSpPr>
            <p:spPr>
              <a:xfrm>
                <a:off x="4596155" y="3731612"/>
                <a:ext cx="540000" cy="540000"/>
              </a:xfrm>
              <a:prstGeom prst="flowChartProcess">
                <a:avLst/>
              </a:prstGeom>
              <a:solidFill>
                <a:schemeClr val="accent1">
                  <a:alpha val="50000"/>
                </a:schemeClr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b>
                      </m:sSub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86" name="Блок-схема: процесс 8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6155" y="3731612"/>
                <a:ext cx="540000" cy="540000"/>
              </a:xfrm>
              <a:prstGeom prst="flowChartProcess">
                <a:avLst/>
              </a:prstGeom>
              <a:blipFill>
                <a:blip r:embed="rId20"/>
                <a:stretch>
                  <a:fillRect l="-112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7" name="TextBox 86"/>
              <p:cNvSpPr txBox="1">
                <a:spLocks noChangeAspect="1"/>
              </p:cNvSpPr>
              <p:nvPr/>
            </p:nvSpPr>
            <p:spPr>
              <a:xfrm>
                <a:off x="4647816" y="4481952"/>
                <a:ext cx="753732" cy="3946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87" name="TextBox 8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7816" y="4481952"/>
                <a:ext cx="753732" cy="394660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8" name="TextBox 87"/>
              <p:cNvSpPr txBox="1">
                <a:spLocks noChangeAspect="1"/>
              </p:cNvSpPr>
              <p:nvPr/>
            </p:nvSpPr>
            <p:spPr>
              <a:xfrm>
                <a:off x="5498434" y="3109481"/>
                <a:ext cx="165955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𝐼𝑉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𝑙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𝑙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88" name="TextBox 8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8434" y="3109481"/>
                <a:ext cx="1659559" cy="369332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9" name="Прямая со стрелкой 88"/>
          <p:cNvCxnSpPr>
            <a:cxnSpLocks noChangeAspect="1"/>
          </p:cNvCxnSpPr>
          <p:nvPr/>
        </p:nvCxnSpPr>
        <p:spPr>
          <a:xfrm>
            <a:off x="6328213" y="3461612"/>
            <a:ext cx="0" cy="270001"/>
          </a:xfrm>
          <a:prstGeom prst="straightConnector1">
            <a:avLst/>
          </a:prstGeom>
          <a:ln w="15875" cap="rnd">
            <a:solidFill>
              <a:schemeClr val="tx1">
                <a:lumMod val="85000"/>
                <a:lumOff val="15000"/>
              </a:schemeClr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Прямая со стрелкой 89"/>
          <p:cNvCxnSpPr>
            <a:cxnSpLocks noChangeAspect="1"/>
          </p:cNvCxnSpPr>
          <p:nvPr/>
        </p:nvCxnSpPr>
        <p:spPr>
          <a:xfrm>
            <a:off x="6332975" y="4271611"/>
            <a:ext cx="0" cy="270429"/>
          </a:xfrm>
          <a:prstGeom prst="straightConnector1">
            <a:avLst/>
          </a:prstGeom>
          <a:ln w="15875" cap="rnd">
            <a:solidFill>
              <a:schemeClr val="tx1">
                <a:lumMod val="85000"/>
                <a:lumOff val="15000"/>
              </a:schemeClr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1" name="Блок-схема: процесс 90"/>
              <p:cNvSpPr>
                <a:spLocks noChangeAspect="1"/>
              </p:cNvSpPr>
              <p:nvPr/>
            </p:nvSpPr>
            <p:spPr>
              <a:xfrm>
                <a:off x="6062975" y="3731612"/>
                <a:ext cx="540000" cy="540000"/>
              </a:xfrm>
              <a:prstGeom prst="flowChartProcess">
                <a:avLst/>
              </a:prstGeom>
              <a:solidFill>
                <a:schemeClr val="accent1">
                  <a:alpha val="50000"/>
                </a:schemeClr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b>
                      </m:sSub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91" name="Блок-схема: процесс 9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62975" y="3731612"/>
                <a:ext cx="540000" cy="540000"/>
              </a:xfrm>
              <a:prstGeom prst="flowChartProcess">
                <a:avLst/>
              </a:prstGeom>
              <a:blipFill>
                <a:blip r:embed="rId23"/>
                <a:stretch>
                  <a:fillRect l="-113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2" name="TextBox 91"/>
              <p:cNvSpPr txBox="1">
                <a:spLocks noChangeAspect="1"/>
              </p:cNvSpPr>
              <p:nvPr/>
            </p:nvSpPr>
            <p:spPr>
              <a:xfrm>
                <a:off x="6114637" y="4481952"/>
                <a:ext cx="721031" cy="3946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𝑙</m:t>
                          </m:r>
                        </m:sub>
                      </m:sSub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92" name="TextBox 9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4637" y="4481952"/>
                <a:ext cx="721031" cy="394660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3" name="Группа 12"/>
          <p:cNvGrpSpPr/>
          <p:nvPr/>
        </p:nvGrpSpPr>
        <p:grpSpPr>
          <a:xfrm>
            <a:off x="523904" y="5022498"/>
            <a:ext cx="3083762" cy="369332"/>
            <a:chOff x="3314261" y="5873246"/>
            <a:chExt cx="2961606" cy="369332"/>
          </a:xfrm>
        </p:grpSpPr>
        <p:cxnSp>
          <p:nvCxnSpPr>
            <p:cNvPr id="9" name="Прямая соединительная линия 8"/>
            <p:cNvCxnSpPr/>
            <p:nvPr/>
          </p:nvCxnSpPr>
          <p:spPr>
            <a:xfrm flipV="1">
              <a:off x="3314261" y="6057912"/>
              <a:ext cx="2961606" cy="0"/>
            </a:xfrm>
            <a:prstGeom prst="line">
              <a:avLst/>
            </a:prstGeom>
            <a:ln w="15875">
              <a:solidFill>
                <a:schemeClr val="tx1">
                  <a:lumMod val="85000"/>
                  <a:lumOff val="1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/>
                <p:cNvSpPr txBox="1"/>
                <p:nvPr/>
              </p:nvSpPr>
              <p:spPr>
                <a:xfrm>
                  <a:off x="4603536" y="5873246"/>
                  <a:ext cx="383056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oMath>
                    </m:oMathPara>
                  </a14:m>
                  <a:endParaRPr lang="ru-RU" dirty="0"/>
                </a:p>
              </p:txBody>
            </p:sp>
          </mc:Choice>
          <mc:Fallback xmlns="">
            <p:sp>
              <p:nvSpPr>
                <p:cNvPr id="12" name="TextBox 1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03536" y="5873246"/>
                  <a:ext cx="383056" cy="369332"/>
                </a:xfrm>
                <a:prstGeom prst="rect">
                  <a:avLst/>
                </a:prstGeom>
                <a:blipFill>
                  <a:blip r:embed="rId2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Блок-схема: процесс 48"/>
              <p:cNvSpPr/>
              <p:nvPr/>
            </p:nvSpPr>
            <p:spPr>
              <a:xfrm>
                <a:off x="3607665" y="4937164"/>
                <a:ext cx="900000" cy="540000"/>
              </a:xfrm>
              <a:prstGeom prst="flowChartProcess">
                <a:avLst/>
              </a:prstGeom>
              <a:solidFill>
                <a:schemeClr val="accent6">
                  <a:alpha val="50000"/>
                </a:schemeClr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𝐾𝑀</m:t>
                      </m:r>
                    </m:oMath>
                  </m:oMathPara>
                </a14:m>
                <a:endParaRPr lang="en-US" i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9" name="Блок-схема: процесс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07665" y="4937164"/>
                <a:ext cx="900000" cy="540000"/>
              </a:xfrm>
              <a:prstGeom prst="flowChartProcess">
                <a:avLst/>
              </a:prstGeom>
              <a:blipFill>
                <a:blip r:embed="rId2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Прямая соединительная линия 14"/>
          <p:cNvCxnSpPr/>
          <p:nvPr/>
        </p:nvCxnSpPr>
        <p:spPr>
          <a:xfrm>
            <a:off x="2265214" y="4001612"/>
            <a:ext cx="574297" cy="0"/>
          </a:xfrm>
          <a:prstGeom prst="line">
            <a:avLst/>
          </a:prstGeom>
          <a:ln w="38100" cap="rnd">
            <a:solidFill>
              <a:schemeClr val="tx1">
                <a:lumMod val="85000"/>
                <a:lumOff val="15000"/>
              </a:schemeClr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единительная линия 53"/>
          <p:cNvCxnSpPr/>
          <p:nvPr/>
        </p:nvCxnSpPr>
        <p:spPr>
          <a:xfrm>
            <a:off x="5316145" y="4001612"/>
            <a:ext cx="574297" cy="0"/>
          </a:xfrm>
          <a:prstGeom prst="line">
            <a:avLst/>
          </a:prstGeom>
          <a:ln w="38100" cap="rnd">
            <a:solidFill>
              <a:schemeClr val="tx1">
                <a:lumMod val="85000"/>
                <a:lumOff val="15000"/>
              </a:schemeClr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 стрелкой 59"/>
          <p:cNvCxnSpPr>
            <a:cxnSpLocks noChangeAspect="1"/>
            <a:stCxn id="49" idx="2"/>
          </p:cNvCxnSpPr>
          <p:nvPr/>
        </p:nvCxnSpPr>
        <p:spPr>
          <a:xfrm>
            <a:off x="4057665" y="5477164"/>
            <a:ext cx="0" cy="334794"/>
          </a:xfrm>
          <a:prstGeom prst="straightConnector1">
            <a:avLst/>
          </a:prstGeom>
          <a:ln w="15875" cap="rnd">
            <a:solidFill>
              <a:schemeClr val="tx1">
                <a:lumMod val="85000"/>
                <a:lumOff val="15000"/>
              </a:schemeClr>
            </a:solidFill>
            <a:round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/>
              <p:cNvSpPr txBox="1">
                <a:spLocks noChangeAspect="1"/>
              </p:cNvSpPr>
              <p:nvPr/>
            </p:nvSpPr>
            <p:spPr>
              <a:xfrm>
                <a:off x="3851903" y="5778586"/>
                <a:ext cx="41152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68" name="TextBox 6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1903" y="5778586"/>
                <a:ext cx="411523" cy="369332"/>
              </a:xfrm>
              <a:prstGeom prst="rect">
                <a:avLst/>
              </a:prstGeom>
              <a:blipFill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9" name="Группа 68"/>
          <p:cNvGrpSpPr/>
          <p:nvPr/>
        </p:nvGrpSpPr>
        <p:grpSpPr>
          <a:xfrm>
            <a:off x="4507665" y="5033257"/>
            <a:ext cx="2328003" cy="369332"/>
            <a:chOff x="3314261" y="5873246"/>
            <a:chExt cx="2961606" cy="369332"/>
          </a:xfrm>
        </p:grpSpPr>
        <p:cxnSp>
          <p:nvCxnSpPr>
            <p:cNvPr id="70" name="Прямая соединительная линия 69"/>
            <p:cNvCxnSpPr/>
            <p:nvPr/>
          </p:nvCxnSpPr>
          <p:spPr>
            <a:xfrm flipV="1">
              <a:off x="3314261" y="6057912"/>
              <a:ext cx="2961606" cy="0"/>
            </a:xfrm>
            <a:prstGeom prst="line">
              <a:avLst/>
            </a:prstGeom>
            <a:ln w="15875">
              <a:solidFill>
                <a:schemeClr val="tx1">
                  <a:lumMod val="85000"/>
                  <a:lumOff val="15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1" name="TextBox 70"/>
                <p:cNvSpPr txBox="1"/>
                <p:nvPr/>
              </p:nvSpPr>
              <p:spPr>
                <a:xfrm>
                  <a:off x="4604101" y="5873246"/>
                  <a:ext cx="469282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ru-RU" dirty="0"/>
                </a:p>
              </p:txBody>
            </p:sp>
          </mc:Choice>
          <mc:Fallback xmlns="">
            <p:sp>
              <p:nvSpPr>
                <p:cNvPr id="71" name="TextBox 7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04101" y="5873246"/>
                  <a:ext cx="469282" cy="369332"/>
                </a:xfrm>
                <a:prstGeom prst="rect">
                  <a:avLst/>
                </a:prstGeom>
                <a:blipFill>
                  <a:blip r:embed="rId28"/>
                  <a:stretch>
                    <a:fillRect r="-5000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76" name="Правая фигурная скобка 175"/>
          <p:cNvSpPr/>
          <p:nvPr/>
        </p:nvSpPr>
        <p:spPr>
          <a:xfrm rot="5400000" flipH="1">
            <a:off x="2085432" y="1393721"/>
            <a:ext cx="204939" cy="3327997"/>
          </a:xfrm>
          <a:prstGeom prst="rightBrace">
            <a:avLst>
              <a:gd name="adj1" fmla="val 96481"/>
              <a:gd name="adj2" fmla="val 50132"/>
            </a:avLst>
          </a:prstGeom>
          <a:ln w="22225">
            <a:solidFill>
              <a:srgbClr val="FF163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2039155" y="2702158"/>
                <a:ext cx="266700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𝑙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9155" y="2702158"/>
                <a:ext cx="266700" cy="369332"/>
              </a:xfrm>
              <a:prstGeom prst="rect">
                <a:avLst/>
              </a:prstGeom>
              <a:blipFill>
                <a:blip r:embed="rId29"/>
                <a:stretch>
                  <a:fillRect r="-2093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8" name="Правая фигурная скобка 177"/>
          <p:cNvSpPr/>
          <p:nvPr/>
        </p:nvSpPr>
        <p:spPr>
          <a:xfrm rot="5400000" flipH="1">
            <a:off x="5711910" y="1705009"/>
            <a:ext cx="199497" cy="2692668"/>
          </a:xfrm>
          <a:prstGeom prst="rightBrace">
            <a:avLst>
              <a:gd name="adj1" fmla="val 96481"/>
              <a:gd name="adj2" fmla="val 50132"/>
            </a:avLst>
          </a:prstGeom>
          <a:ln w="22225">
            <a:solidFill>
              <a:srgbClr val="FF163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9" name="TextBox 178"/>
              <p:cNvSpPr txBox="1"/>
              <p:nvPr/>
            </p:nvSpPr>
            <p:spPr>
              <a:xfrm>
                <a:off x="5698867" y="2721208"/>
                <a:ext cx="218805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𝑙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79" name="TextBox 17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8867" y="2721208"/>
                <a:ext cx="218805" cy="369332"/>
              </a:xfrm>
              <a:prstGeom prst="rect">
                <a:avLst/>
              </a:prstGeom>
              <a:blipFill>
                <a:blip r:embed="rId30"/>
                <a:stretch>
                  <a:fillRect r="-1388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3" name="Двойные круглые скобки 92"/>
          <p:cNvSpPr/>
          <p:nvPr/>
        </p:nvSpPr>
        <p:spPr>
          <a:xfrm>
            <a:off x="3483497" y="1332596"/>
            <a:ext cx="6178876" cy="700209"/>
          </a:xfrm>
          <a:prstGeom prst="bracketPair">
            <a:avLst>
              <a:gd name="adj" fmla="val 4270"/>
            </a:avLst>
          </a:prstGeom>
          <a:ln w="2222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Блок-схема: процесс 51"/>
              <p:cNvSpPr>
                <a:spLocks noChangeAspect="1"/>
              </p:cNvSpPr>
              <p:nvPr/>
            </p:nvSpPr>
            <p:spPr>
              <a:xfrm>
                <a:off x="604064" y="3731612"/>
                <a:ext cx="540000" cy="540000"/>
              </a:xfrm>
              <a:prstGeom prst="flowChartProcess">
                <a:avLst/>
              </a:prstGeom>
              <a:solidFill>
                <a:schemeClr val="accent1">
                  <a:alpha val="50000"/>
                </a:schemeClr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52" name="Блок-схема: процесс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064" y="3731612"/>
                <a:ext cx="540000" cy="540000"/>
              </a:xfrm>
              <a:prstGeom prst="flowChartProcess">
                <a:avLst/>
              </a:prstGeom>
              <a:blipFill>
                <a:blip r:embed="rId31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3" name="Группа 52"/>
          <p:cNvGrpSpPr/>
          <p:nvPr/>
        </p:nvGrpSpPr>
        <p:grpSpPr>
          <a:xfrm>
            <a:off x="523904" y="5022498"/>
            <a:ext cx="3083762" cy="369332"/>
            <a:chOff x="3314261" y="5873246"/>
            <a:chExt cx="2961606" cy="369332"/>
          </a:xfrm>
        </p:grpSpPr>
        <p:cxnSp>
          <p:nvCxnSpPr>
            <p:cNvPr id="55" name="Прямая соединительная линия 54"/>
            <p:cNvCxnSpPr/>
            <p:nvPr/>
          </p:nvCxnSpPr>
          <p:spPr>
            <a:xfrm flipV="1">
              <a:off x="3314261" y="6057912"/>
              <a:ext cx="2961606" cy="0"/>
            </a:xfrm>
            <a:prstGeom prst="line">
              <a:avLst/>
            </a:prstGeom>
            <a:ln w="15875">
              <a:solidFill>
                <a:schemeClr val="tx1">
                  <a:lumMod val="85000"/>
                  <a:lumOff val="1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8" name="TextBox 57"/>
                <p:cNvSpPr txBox="1"/>
                <p:nvPr/>
              </p:nvSpPr>
              <p:spPr>
                <a:xfrm>
                  <a:off x="4603536" y="5873246"/>
                  <a:ext cx="383056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oMath>
                    </m:oMathPara>
                  </a14:m>
                  <a:endParaRPr lang="ru-RU" dirty="0"/>
                </a:p>
              </p:txBody>
            </p:sp>
          </mc:Choice>
          <mc:Fallback xmlns="">
            <p:sp>
              <p:nvSpPr>
                <p:cNvPr id="58" name="TextBox 5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03536" y="5873246"/>
                  <a:ext cx="383056" cy="369332"/>
                </a:xfrm>
                <a:prstGeom prst="rect">
                  <a:avLst/>
                </a:prstGeom>
                <a:blipFill>
                  <a:blip r:embed="rId3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9" name="Блок-схема: процесс 58"/>
              <p:cNvSpPr>
                <a:spLocks noChangeAspect="1"/>
              </p:cNvSpPr>
              <p:nvPr/>
            </p:nvSpPr>
            <p:spPr>
              <a:xfrm>
                <a:off x="1569389" y="3729777"/>
                <a:ext cx="540000" cy="540000"/>
              </a:xfrm>
              <a:prstGeom prst="flowChartProcess">
                <a:avLst/>
              </a:prstGeom>
              <a:solidFill>
                <a:schemeClr val="accent1">
                  <a:alpha val="50000"/>
                </a:schemeClr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59" name="Блок-схема: процесс 5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9389" y="3729777"/>
                <a:ext cx="540000" cy="540000"/>
              </a:xfrm>
              <a:prstGeom prst="flowChartProcess">
                <a:avLst/>
              </a:prstGeom>
              <a:blipFill>
                <a:blip r:embed="rId3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Блок-схема: процесс 60"/>
              <p:cNvSpPr>
                <a:spLocks noChangeAspect="1"/>
              </p:cNvSpPr>
              <p:nvPr/>
            </p:nvSpPr>
            <p:spPr>
              <a:xfrm>
                <a:off x="2995336" y="3726514"/>
                <a:ext cx="540000" cy="540000"/>
              </a:xfrm>
              <a:prstGeom prst="flowChartProcess">
                <a:avLst/>
              </a:prstGeom>
              <a:solidFill>
                <a:schemeClr val="accent1">
                  <a:alpha val="50000"/>
                </a:schemeClr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61" name="Блок-схема: процесс 6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5336" y="3726514"/>
                <a:ext cx="540000" cy="540000"/>
              </a:xfrm>
              <a:prstGeom prst="flowChartProcess">
                <a:avLst/>
              </a:prstGeom>
              <a:blipFill>
                <a:blip r:embed="rId2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174736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Прямоугольник 5"/>
              <p:cNvSpPr/>
              <p:nvPr/>
            </p:nvSpPr>
            <p:spPr>
              <a:xfrm>
                <a:off x="2023032" y="1428370"/>
                <a:ext cx="146655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342900" indent="-34290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𝑠𝑀𝐺𝑀</m:t>
                      </m:r>
                    </m:oMath>
                  </m:oMathPara>
                </a14:m>
                <a:endParaRPr lang="ru-RU" sz="24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" name="Прямоугольник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23032" y="1428370"/>
                <a:ext cx="1466555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Прямоугольник 21"/>
              <p:cNvSpPr/>
              <p:nvPr/>
            </p:nvSpPr>
            <p:spPr>
              <a:xfrm>
                <a:off x="6337507" y="1428370"/>
                <a:ext cx="50199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342900" indent="-342900" algn="ctr"/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solidFill>
                              <a:srgbClr val="FF1635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FF1635"/>
                            </a:solidFill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US" sz="2400" i="1">
                            <a:solidFill>
                              <a:srgbClr val="FF1635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400" i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,</a:t>
                </a:r>
                <a:endParaRPr lang="ru-RU" sz="2400" i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2" name="Прямоугольник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37507" y="1428370"/>
                <a:ext cx="501996" cy="461665"/>
              </a:xfrm>
              <a:prstGeom prst="rect">
                <a:avLst/>
              </a:prstGeom>
              <a:blipFill>
                <a:blip r:embed="rId4"/>
                <a:stretch>
                  <a:fillRect l="-3659" t="-10526" r="-17073" b="-2894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Прямоугольник 22"/>
              <p:cNvSpPr/>
              <p:nvPr/>
            </p:nvSpPr>
            <p:spPr>
              <a:xfrm>
                <a:off x="4067875" y="1428370"/>
                <a:ext cx="46602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342900" indent="-342900" algn="ctr"/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US" sz="2400" i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,</a:t>
                </a:r>
                <a:endParaRPr lang="ru-RU" sz="2400" i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3" name="Прямоугольник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7875" y="1428370"/>
                <a:ext cx="466025" cy="461665"/>
              </a:xfrm>
              <a:prstGeom prst="rect">
                <a:avLst/>
              </a:prstGeom>
              <a:blipFill>
                <a:blip r:embed="rId5"/>
                <a:stretch>
                  <a:fillRect l="-2597" t="-10526" r="-18182" b="-2894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Прямоугольник 23"/>
              <p:cNvSpPr/>
              <p:nvPr/>
            </p:nvSpPr>
            <p:spPr>
              <a:xfrm>
                <a:off x="5228594" y="1428370"/>
                <a:ext cx="41421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342900" indent="-342900" algn="ctr"/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sz="2400" i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,</a:t>
                </a:r>
                <a:endParaRPr lang="ru-RU" sz="2400" i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4" name="Прямоугольник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8594" y="1428370"/>
                <a:ext cx="414216" cy="461665"/>
              </a:xfrm>
              <a:prstGeom prst="rect">
                <a:avLst/>
              </a:prstGeom>
              <a:blipFill>
                <a:blip r:embed="rId6"/>
                <a:stretch>
                  <a:fillRect t="-10526" r="-20588" b="-2894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Прямоугольник 24"/>
              <p:cNvSpPr/>
              <p:nvPr/>
            </p:nvSpPr>
            <p:spPr>
              <a:xfrm>
                <a:off x="7534203" y="1428370"/>
                <a:ext cx="36913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342900" indent="-342900" algn="ctr"/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1635"/>
                        </a:solidFill>
                        <a:latin typeface="Cambria Math" panose="02040503050406030204" pitchFamily="18" charset="0"/>
                      </a:rPr>
                      <m:t>𝑙</m:t>
                    </m:r>
                  </m:oMath>
                </a14:m>
                <a:r>
                  <a:rPr lang="en-US" sz="2400" i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,</a:t>
                </a:r>
                <a:endParaRPr lang="ru-RU" sz="2400" i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5" name="Прямоугольник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34203" y="1428370"/>
                <a:ext cx="369139" cy="461665"/>
              </a:xfrm>
              <a:prstGeom prst="rect">
                <a:avLst/>
              </a:prstGeom>
              <a:blipFill>
                <a:blip r:embed="rId7"/>
                <a:stretch>
                  <a:fillRect l="-5000" t="-10526" r="-23333" b="-2894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Прямоугольник 26"/>
              <p:cNvSpPr/>
              <p:nvPr/>
            </p:nvSpPr>
            <p:spPr>
              <a:xfrm>
                <a:off x="8598038" y="1428370"/>
                <a:ext cx="473175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indent="-34290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𝑠𝑖𝑣</m:t>
                      </m:r>
                    </m:oMath>
                  </m:oMathPara>
                </a14:m>
                <a:endParaRPr lang="ru-RU" sz="2400" i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7" name="Прямоугольник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98038" y="1428370"/>
                <a:ext cx="473175" cy="461665"/>
              </a:xfrm>
              <a:prstGeom prst="rect">
                <a:avLst/>
              </a:prstGeom>
              <a:blipFill>
                <a:blip r:embed="rId8"/>
                <a:stretch>
                  <a:fillRect r="-435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Прямоугольник 45"/>
          <p:cNvSpPr/>
          <p:nvPr/>
        </p:nvSpPr>
        <p:spPr>
          <a:xfrm>
            <a:off x="3197195" y="480108"/>
            <a:ext cx="579761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 algn="ctr"/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sMGM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(strong MGM) – 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parametrizable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AEAD</a:t>
            </a:r>
            <a:endParaRPr lang="ru-RU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56" name="Объект 2"/>
          <p:cNvPicPr>
            <a:picLocks noChangeAspect="1"/>
          </p:cNvPicPr>
          <p:nvPr/>
        </p:nvPicPr>
        <p:blipFill>
          <a:blip r:embed="rId9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553" y="6314451"/>
            <a:ext cx="1208923" cy="407024"/>
          </a:xfrm>
          <a:prstGeom prst="rect">
            <a:avLst/>
          </a:prstGeom>
        </p:spPr>
      </p:pic>
      <p:sp>
        <p:nvSpPr>
          <p:cNvPr id="57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9206053" y="6335400"/>
            <a:ext cx="2743200" cy="365125"/>
          </a:xfrm>
        </p:spPr>
        <p:txBody>
          <a:bodyPr/>
          <a:lstStyle/>
          <a:p>
            <a:fld id="{DC501561-F62F-4F0D-92B5-B83715048182}" type="slidenum">
              <a:rPr lang="ru-RU" smtClean="0"/>
              <a:t>27</a:t>
            </a:fld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/>
              <p:cNvSpPr txBox="1">
                <a:spLocks noChangeAspect="1"/>
              </p:cNvSpPr>
              <p:nvPr/>
            </p:nvSpPr>
            <p:spPr>
              <a:xfrm>
                <a:off x="173977" y="3102209"/>
                <a:ext cx="139065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𝐼𝑉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+0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63" name="TextBox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977" y="3102209"/>
                <a:ext cx="1390650" cy="3693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4" name="Прямая со стрелкой 63"/>
          <p:cNvCxnSpPr>
            <a:cxnSpLocks noChangeAspect="1"/>
          </p:cNvCxnSpPr>
          <p:nvPr/>
        </p:nvCxnSpPr>
        <p:spPr>
          <a:xfrm>
            <a:off x="869302" y="3461612"/>
            <a:ext cx="0" cy="270001"/>
          </a:xfrm>
          <a:prstGeom prst="straightConnector1">
            <a:avLst/>
          </a:prstGeom>
          <a:ln w="15875" cap="rnd">
            <a:solidFill>
              <a:schemeClr val="tx1">
                <a:lumMod val="85000"/>
                <a:lumOff val="15000"/>
              </a:schemeClr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я со стрелкой 64"/>
          <p:cNvCxnSpPr>
            <a:cxnSpLocks noChangeAspect="1"/>
          </p:cNvCxnSpPr>
          <p:nvPr/>
        </p:nvCxnSpPr>
        <p:spPr>
          <a:xfrm>
            <a:off x="874064" y="4271611"/>
            <a:ext cx="0" cy="270429"/>
          </a:xfrm>
          <a:prstGeom prst="straightConnector1">
            <a:avLst/>
          </a:prstGeom>
          <a:ln w="15875" cap="rnd">
            <a:solidFill>
              <a:schemeClr val="tx1">
                <a:lumMod val="85000"/>
                <a:lumOff val="15000"/>
              </a:schemeClr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/>
              <p:cNvSpPr txBox="1">
                <a:spLocks noChangeAspect="1"/>
              </p:cNvSpPr>
              <p:nvPr/>
            </p:nvSpPr>
            <p:spPr>
              <a:xfrm>
                <a:off x="655725" y="4481952"/>
                <a:ext cx="47852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67" name="TextBox 6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5725" y="4481952"/>
                <a:ext cx="478528" cy="369332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3" name="TextBox 72"/>
              <p:cNvSpPr txBox="1">
                <a:spLocks noChangeAspect="1"/>
              </p:cNvSpPr>
              <p:nvPr/>
            </p:nvSpPr>
            <p:spPr>
              <a:xfrm>
                <a:off x="1144064" y="3102209"/>
                <a:ext cx="139065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𝐼𝑉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73" name="TextBox 7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4064" y="3102209"/>
                <a:ext cx="1390650" cy="369332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4" name="Прямая со стрелкой 73"/>
          <p:cNvCxnSpPr>
            <a:cxnSpLocks noChangeAspect="1"/>
          </p:cNvCxnSpPr>
          <p:nvPr/>
        </p:nvCxnSpPr>
        <p:spPr>
          <a:xfrm>
            <a:off x="1839389" y="3461612"/>
            <a:ext cx="0" cy="270001"/>
          </a:xfrm>
          <a:prstGeom prst="straightConnector1">
            <a:avLst/>
          </a:prstGeom>
          <a:ln w="15875" cap="rnd">
            <a:solidFill>
              <a:schemeClr val="tx1">
                <a:lumMod val="85000"/>
                <a:lumOff val="15000"/>
              </a:schemeClr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Прямая со стрелкой 74"/>
          <p:cNvCxnSpPr>
            <a:cxnSpLocks noChangeAspect="1"/>
          </p:cNvCxnSpPr>
          <p:nvPr/>
        </p:nvCxnSpPr>
        <p:spPr>
          <a:xfrm>
            <a:off x="1844151" y="4271611"/>
            <a:ext cx="0" cy="270429"/>
          </a:xfrm>
          <a:prstGeom prst="straightConnector1">
            <a:avLst/>
          </a:prstGeom>
          <a:ln w="15875" cap="rnd">
            <a:solidFill>
              <a:schemeClr val="tx1">
                <a:lumMod val="85000"/>
                <a:lumOff val="15000"/>
              </a:schemeClr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76"/>
              <p:cNvSpPr txBox="1">
                <a:spLocks noChangeAspect="1"/>
              </p:cNvSpPr>
              <p:nvPr/>
            </p:nvSpPr>
            <p:spPr>
              <a:xfrm>
                <a:off x="1625812" y="4481952"/>
                <a:ext cx="48385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77" name="TextBox 7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25812" y="4481952"/>
                <a:ext cx="483850" cy="369332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TextBox 77"/>
              <p:cNvSpPr txBox="1">
                <a:spLocks noChangeAspect="1"/>
              </p:cNvSpPr>
              <p:nvPr/>
            </p:nvSpPr>
            <p:spPr>
              <a:xfrm>
                <a:off x="2561972" y="3102209"/>
                <a:ext cx="139065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𝐼𝑉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𝑙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78" name="TextBox 7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61972" y="3102209"/>
                <a:ext cx="1390650" cy="369332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9" name="Прямая со стрелкой 78"/>
          <p:cNvCxnSpPr>
            <a:cxnSpLocks noChangeAspect="1"/>
          </p:cNvCxnSpPr>
          <p:nvPr/>
        </p:nvCxnSpPr>
        <p:spPr>
          <a:xfrm>
            <a:off x="3257297" y="3461612"/>
            <a:ext cx="0" cy="270001"/>
          </a:xfrm>
          <a:prstGeom prst="straightConnector1">
            <a:avLst/>
          </a:prstGeom>
          <a:ln w="15875" cap="rnd">
            <a:solidFill>
              <a:schemeClr val="tx1">
                <a:lumMod val="85000"/>
                <a:lumOff val="15000"/>
              </a:schemeClr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Прямая со стрелкой 79"/>
          <p:cNvCxnSpPr>
            <a:cxnSpLocks noChangeAspect="1"/>
          </p:cNvCxnSpPr>
          <p:nvPr/>
        </p:nvCxnSpPr>
        <p:spPr>
          <a:xfrm>
            <a:off x="3262059" y="4271611"/>
            <a:ext cx="0" cy="270429"/>
          </a:xfrm>
          <a:prstGeom prst="straightConnector1">
            <a:avLst/>
          </a:prstGeom>
          <a:ln w="15875" cap="rnd">
            <a:solidFill>
              <a:schemeClr val="tx1">
                <a:lumMod val="85000"/>
                <a:lumOff val="15000"/>
              </a:schemeClr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2" name="TextBox 81"/>
              <p:cNvSpPr txBox="1">
                <a:spLocks noChangeAspect="1"/>
              </p:cNvSpPr>
              <p:nvPr/>
            </p:nvSpPr>
            <p:spPr>
              <a:xfrm>
                <a:off x="3043721" y="4481952"/>
                <a:ext cx="534121" cy="3946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</m:sSub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82" name="TextBox 8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3721" y="4481952"/>
                <a:ext cx="534121" cy="394660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3" name="TextBox 82"/>
              <p:cNvSpPr txBox="1">
                <a:spLocks noChangeAspect="1"/>
              </p:cNvSpPr>
              <p:nvPr/>
            </p:nvSpPr>
            <p:spPr>
              <a:xfrm>
                <a:off x="4166068" y="3102209"/>
                <a:ext cx="139065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𝐼𝑉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𝑙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83" name="TextBox 8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6068" y="3102209"/>
                <a:ext cx="1390650" cy="369332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4" name="Прямая со стрелкой 83"/>
          <p:cNvCxnSpPr>
            <a:cxnSpLocks noChangeAspect="1"/>
          </p:cNvCxnSpPr>
          <p:nvPr/>
        </p:nvCxnSpPr>
        <p:spPr>
          <a:xfrm>
            <a:off x="4861393" y="3461612"/>
            <a:ext cx="0" cy="270001"/>
          </a:xfrm>
          <a:prstGeom prst="straightConnector1">
            <a:avLst/>
          </a:prstGeom>
          <a:ln w="15875" cap="rnd">
            <a:solidFill>
              <a:schemeClr val="tx1">
                <a:lumMod val="85000"/>
                <a:lumOff val="15000"/>
              </a:schemeClr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Прямая со стрелкой 84"/>
          <p:cNvCxnSpPr>
            <a:cxnSpLocks noChangeAspect="1"/>
          </p:cNvCxnSpPr>
          <p:nvPr/>
        </p:nvCxnSpPr>
        <p:spPr>
          <a:xfrm>
            <a:off x="4866155" y="4271611"/>
            <a:ext cx="0" cy="270429"/>
          </a:xfrm>
          <a:prstGeom prst="straightConnector1">
            <a:avLst/>
          </a:prstGeom>
          <a:ln w="15875" cap="rnd">
            <a:solidFill>
              <a:schemeClr val="tx1">
                <a:lumMod val="85000"/>
                <a:lumOff val="15000"/>
              </a:schemeClr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6" name="Блок-схема: процесс 85"/>
              <p:cNvSpPr>
                <a:spLocks noChangeAspect="1"/>
              </p:cNvSpPr>
              <p:nvPr/>
            </p:nvSpPr>
            <p:spPr>
              <a:xfrm>
                <a:off x="4596155" y="3731612"/>
                <a:ext cx="540000" cy="540000"/>
              </a:xfrm>
              <a:prstGeom prst="flowChartProcess">
                <a:avLst/>
              </a:prstGeom>
              <a:solidFill>
                <a:schemeClr val="accent1">
                  <a:alpha val="50000"/>
                </a:schemeClr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b>
                      </m:sSub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86" name="Блок-схема: процесс 8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6155" y="3731612"/>
                <a:ext cx="540000" cy="540000"/>
              </a:xfrm>
              <a:prstGeom prst="flowChartProcess">
                <a:avLst/>
              </a:prstGeom>
              <a:blipFill>
                <a:blip r:embed="rId20"/>
                <a:stretch>
                  <a:fillRect l="-112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7" name="TextBox 86"/>
              <p:cNvSpPr txBox="1">
                <a:spLocks noChangeAspect="1"/>
              </p:cNvSpPr>
              <p:nvPr/>
            </p:nvSpPr>
            <p:spPr>
              <a:xfrm>
                <a:off x="4647816" y="4481952"/>
                <a:ext cx="753732" cy="3946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87" name="TextBox 8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7816" y="4481952"/>
                <a:ext cx="753732" cy="394660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8" name="TextBox 87"/>
              <p:cNvSpPr txBox="1">
                <a:spLocks noChangeAspect="1"/>
              </p:cNvSpPr>
              <p:nvPr/>
            </p:nvSpPr>
            <p:spPr>
              <a:xfrm>
                <a:off x="5498434" y="3109481"/>
                <a:ext cx="165955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𝐼𝑉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𝑙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𝑙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88" name="TextBox 8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8434" y="3109481"/>
                <a:ext cx="1659559" cy="369332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9" name="Прямая со стрелкой 88"/>
          <p:cNvCxnSpPr>
            <a:cxnSpLocks noChangeAspect="1"/>
          </p:cNvCxnSpPr>
          <p:nvPr/>
        </p:nvCxnSpPr>
        <p:spPr>
          <a:xfrm>
            <a:off x="6328213" y="3461612"/>
            <a:ext cx="0" cy="270001"/>
          </a:xfrm>
          <a:prstGeom prst="straightConnector1">
            <a:avLst/>
          </a:prstGeom>
          <a:ln w="15875" cap="rnd">
            <a:solidFill>
              <a:schemeClr val="tx1">
                <a:lumMod val="85000"/>
                <a:lumOff val="15000"/>
              </a:schemeClr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Прямая со стрелкой 89"/>
          <p:cNvCxnSpPr>
            <a:cxnSpLocks noChangeAspect="1"/>
          </p:cNvCxnSpPr>
          <p:nvPr/>
        </p:nvCxnSpPr>
        <p:spPr>
          <a:xfrm>
            <a:off x="6332975" y="4271611"/>
            <a:ext cx="0" cy="270429"/>
          </a:xfrm>
          <a:prstGeom prst="straightConnector1">
            <a:avLst/>
          </a:prstGeom>
          <a:ln w="15875" cap="rnd">
            <a:solidFill>
              <a:schemeClr val="tx1">
                <a:lumMod val="85000"/>
                <a:lumOff val="15000"/>
              </a:schemeClr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1" name="Блок-схема: процесс 90"/>
              <p:cNvSpPr>
                <a:spLocks noChangeAspect="1"/>
              </p:cNvSpPr>
              <p:nvPr/>
            </p:nvSpPr>
            <p:spPr>
              <a:xfrm>
                <a:off x="6062975" y="3731612"/>
                <a:ext cx="540000" cy="540000"/>
              </a:xfrm>
              <a:prstGeom prst="flowChartProcess">
                <a:avLst/>
              </a:prstGeom>
              <a:solidFill>
                <a:schemeClr val="accent1">
                  <a:alpha val="50000"/>
                </a:schemeClr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b>
                      </m:sSub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91" name="Блок-схема: процесс 9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62975" y="3731612"/>
                <a:ext cx="540000" cy="540000"/>
              </a:xfrm>
              <a:prstGeom prst="flowChartProcess">
                <a:avLst/>
              </a:prstGeom>
              <a:blipFill>
                <a:blip r:embed="rId23"/>
                <a:stretch>
                  <a:fillRect l="-113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2" name="TextBox 91"/>
              <p:cNvSpPr txBox="1">
                <a:spLocks noChangeAspect="1"/>
              </p:cNvSpPr>
              <p:nvPr/>
            </p:nvSpPr>
            <p:spPr>
              <a:xfrm>
                <a:off x="6114637" y="4481952"/>
                <a:ext cx="721031" cy="3946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𝑙</m:t>
                          </m:r>
                        </m:sub>
                      </m:sSub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92" name="TextBox 9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4637" y="4481952"/>
                <a:ext cx="721031" cy="394660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Блок-схема: процесс 48"/>
              <p:cNvSpPr/>
              <p:nvPr/>
            </p:nvSpPr>
            <p:spPr>
              <a:xfrm>
                <a:off x="3607665" y="4937164"/>
                <a:ext cx="900000" cy="540000"/>
              </a:xfrm>
              <a:prstGeom prst="flowChartProcess">
                <a:avLst/>
              </a:prstGeom>
              <a:solidFill>
                <a:schemeClr val="accent6">
                  <a:alpha val="50000"/>
                </a:schemeClr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𝐾𝑀</m:t>
                      </m:r>
                    </m:oMath>
                  </m:oMathPara>
                </a14:m>
                <a:endParaRPr lang="en-US" i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9" name="Блок-схема: процесс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07665" y="4937164"/>
                <a:ext cx="900000" cy="540000"/>
              </a:xfrm>
              <a:prstGeom prst="flowChartProcess">
                <a:avLst/>
              </a:prstGeom>
              <a:blipFill>
                <a:blip r:embed="rId2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4" name="Прямая соединительная линия 53"/>
          <p:cNvCxnSpPr/>
          <p:nvPr/>
        </p:nvCxnSpPr>
        <p:spPr>
          <a:xfrm>
            <a:off x="5316145" y="4001612"/>
            <a:ext cx="574297" cy="0"/>
          </a:xfrm>
          <a:prstGeom prst="line">
            <a:avLst/>
          </a:prstGeom>
          <a:ln w="38100" cap="rnd">
            <a:solidFill>
              <a:schemeClr val="tx1">
                <a:lumMod val="85000"/>
                <a:lumOff val="15000"/>
              </a:schemeClr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 стрелкой 59"/>
          <p:cNvCxnSpPr>
            <a:cxnSpLocks noChangeAspect="1"/>
            <a:stCxn id="49" idx="2"/>
          </p:cNvCxnSpPr>
          <p:nvPr/>
        </p:nvCxnSpPr>
        <p:spPr>
          <a:xfrm>
            <a:off x="4057665" y="5477164"/>
            <a:ext cx="0" cy="334794"/>
          </a:xfrm>
          <a:prstGeom prst="straightConnector1">
            <a:avLst/>
          </a:prstGeom>
          <a:ln w="15875" cap="rnd">
            <a:solidFill>
              <a:schemeClr val="tx1">
                <a:lumMod val="85000"/>
                <a:lumOff val="15000"/>
              </a:schemeClr>
            </a:solidFill>
            <a:round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/>
              <p:cNvSpPr txBox="1">
                <a:spLocks noChangeAspect="1"/>
              </p:cNvSpPr>
              <p:nvPr/>
            </p:nvSpPr>
            <p:spPr>
              <a:xfrm>
                <a:off x="3851903" y="5778586"/>
                <a:ext cx="41152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68" name="TextBox 6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1903" y="5778586"/>
                <a:ext cx="411523" cy="369332"/>
              </a:xfrm>
              <a:prstGeom prst="rect">
                <a:avLst/>
              </a:prstGeom>
              <a:blipFill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9" name="Группа 68"/>
          <p:cNvGrpSpPr/>
          <p:nvPr/>
        </p:nvGrpSpPr>
        <p:grpSpPr>
          <a:xfrm>
            <a:off x="4507665" y="5033257"/>
            <a:ext cx="2328003" cy="369332"/>
            <a:chOff x="3314261" y="5873246"/>
            <a:chExt cx="2961606" cy="369332"/>
          </a:xfrm>
        </p:grpSpPr>
        <p:cxnSp>
          <p:nvCxnSpPr>
            <p:cNvPr id="70" name="Прямая соединительная линия 69"/>
            <p:cNvCxnSpPr/>
            <p:nvPr/>
          </p:nvCxnSpPr>
          <p:spPr>
            <a:xfrm flipV="1">
              <a:off x="3314261" y="6057912"/>
              <a:ext cx="2961606" cy="0"/>
            </a:xfrm>
            <a:prstGeom prst="line">
              <a:avLst/>
            </a:prstGeom>
            <a:ln w="15875">
              <a:solidFill>
                <a:schemeClr val="tx1">
                  <a:lumMod val="85000"/>
                  <a:lumOff val="1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1" name="TextBox 70"/>
                <p:cNvSpPr txBox="1"/>
                <p:nvPr/>
              </p:nvSpPr>
              <p:spPr>
                <a:xfrm>
                  <a:off x="4604101" y="5873246"/>
                  <a:ext cx="469282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ru-RU" dirty="0"/>
                </a:p>
              </p:txBody>
            </p:sp>
          </mc:Choice>
          <mc:Fallback xmlns="">
            <p:sp>
              <p:nvSpPr>
                <p:cNvPr id="71" name="TextBox 7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04101" y="5873246"/>
                  <a:ext cx="469282" cy="369332"/>
                </a:xfrm>
                <a:prstGeom prst="rect">
                  <a:avLst/>
                </a:prstGeom>
                <a:blipFill>
                  <a:blip r:embed="rId28"/>
                  <a:stretch>
                    <a:fillRect r="-5000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96" name="Блок-схема: процесс 95"/>
              <p:cNvSpPr/>
              <p:nvPr/>
            </p:nvSpPr>
            <p:spPr>
              <a:xfrm>
                <a:off x="6835458" y="4937164"/>
                <a:ext cx="900000" cy="540000"/>
              </a:xfrm>
              <a:prstGeom prst="flowChartProcess">
                <a:avLst/>
              </a:prstGeom>
              <a:solidFill>
                <a:schemeClr val="accent6">
                  <a:alpha val="50000"/>
                </a:schemeClr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𝐾𝑀</m:t>
                      </m:r>
                    </m:oMath>
                  </m:oMathPara>
                </a14:m>
                <a:endParaRPr lang="en-US" i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96" name="Блок-схема: процесс 9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458" y="4937164"/>
                <a:ext cx="900000" cy="540000"/>
              </a:xfrm>
              <a:prstGeom prst="flowChartProcess">
                <a:avLst/>
              </a:prstGeom>
              <a:blipFill>
                <a:blip r:embed="rId29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7" name="Прямая со стрелкой 96"/>
          <p:cNvCxnSpPr>
            <a:cxnSpLocks noChangeAspect="1"/>
            <a:stCxn id="96" idx="2"/>
          </p:cNvCxnSpPr>
          <p:nvPr/>
        </p:nvCxnSpPr>
        <p:spPr>
          <a:xfrm>
            <a:off x="7285458" y="5477164"/>
            <a:ext cx="0" cy="334794"/>
          </a:xfrm>
          <a:prstGeom prst="straightConnector1">
            <a:avLst/>
          </a:prstGeom>
          <a:ln w="15875" cap="rnd">
            <a:solidFill>
              <a:schemeClr val="tx1">
                <a:lumMod val="85000"/>
                <a:lumOff val="15000"/>
              </a:schemeClr>
            </a:solidFill>
            <a:round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8" name="TextBox 97"/>
              <p:cNvSpPr txBox="1">
                <a:spLocks noChangeAspect="1"/>
              </p:cNvSpPr>
              <p:nvPr/>
            </p:nvSpPr>
            <p:spPr>
              <a:xfrm>
                <a:off x="7079696" y="5811958"/>
                <a:ext cx="41152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98" name="TextBox 9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79696" y="5811958"/>
                <a:ext cx="411523" cy="369332"/>
              </a:xfrm>
              <a:prstGeom prst="rect">
                <a:avLst/>
              </a:prstGeom>
              <a:blipFill>
                <a:blip r:embed="rId3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0" name="TextBox 99"/>
              <p:cNvSpPr txBox="1">
                <a:spLocks noChangeAspect="1"/>
              </p:cNvSpPr>
              <p:nvPr/>
            </p:nvSpPr>
            <p:spPr>
              <a:xfrm>
                <a:off x="7393651" y="3112968"/>
                <a:ext cx="139065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𝐼𝑉</m:t>
                      </m:r>
                      <m:r>
                        <a:rPr lang="en-US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𝑙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𝑙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00" name="TextBox 9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93651" y="3112968"/>
                <a:ext cx="1390650" cy="369332"/>
              </a:xfrm>
              <a:prstGeom prst="rect">
                <a:avLst/>
              </a:prstGeom>
              <a:blipFill>
                <a:blip r:embed="rId3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1" name="Прямая со стрелкой 100"/>
          <p:cNvCxnSpPr>
            <a:cxnSpLocks noChangeAspect="1"/>
          </p:cNvCxnSpPr>
          <p:nvPr/>
        </p:nvCxnSpPr>
        <p:spPr>
          <a:xfrm>
            <a:off x="8088976" y="3472371"/>
            <a:ext cx="0" cy="270001"/>
          </a:xfrm>
          <a:prstGeom prst="straightConnector1">
            <a:avLst/>
          </a:prstGeom>
          <a:ln w="15875" cap="rnd">
            <a:solidFill>
              <a:schemeClr val="tx1">
                <a:lumMod val="85000"/>
                <a:lumOff val="15000"/>
              </a:schemeClr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Прямая со стрелкой 101"/>
          <p:cNvCxnSpPr>
            <a:cxnSpLocks noChangeAspect="1"/>
          </p:cNvCxnSpPr>
          <p:nvPr/>
        </p:nvCxnSpPr>
        <p:spPr>
          <a:xfrm>
            <a:off x="8093738" y="4282370"/>
            <a:ext cx="0" cy="270429"/>
          </a:xfrm>
          <a:prstGeom prst="straightConnector1">
            <a:avLst/>
          </a:prstGeom>
          <a:ln w="15875" cap="rnd">
            <a:solidFill>
              <a:schemeClr val="tx1">
                <a:lumMod val="85000"/>
                <a:lumOff val="15000"/>
              </a:schemeClr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3" name="Блок-схема: процесс 102"/>
              <p:cNvSpPr>
                <a:spLocks noChangeAspect="1"/>
              </p:cNvSpPr>
              <p:nvPr/>
            </p:nvSpPr>
            <p:spPr>
              <a:xfrm>
                <a:off x="7823738" y="3742371"/>
                <a:ext cx="540000" cy="540000"/>
              </a:xfrm>
              <a:prstGeom prst="flowChartProcess">
                <a:avLst/>
              </a:prstGeom>
              <a:solidFill>
                <a:schemeClr val="accent1">
                  <a:alpha val="50000"/>
                </a:schemeClr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b>
                      </m:sSub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03" name="Блок-схема: процесс 10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3738" y="3742371"/>
                <a:ext cx="540000" cy="540000"/>
              </a:xfrm>
              <a:prstGeom prst="flowChartProcess">
                <a:avLst/>
              </a:prstGeom>
              <a:blipFill>
                <a:blip r:embed="rId3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4" name="TextBox 103"/>
              <p:cNvSpPr txBox="1">
                <a:spLocks noChangeAspect="1"/>
              </p:cNvSpPr>
              <p:nvPr/>
            </p:nvSpPr>
            <p:spPr>
              <a:xfrm>
                <a:off x="7875399" y="4492711"/>
                <a:ext cx="940642" cy="3946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𝑙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04" name="TextBox 10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75399" y="4492711"/>
                <a:ext cx="940642" cy="394660"/>
              </a:xfrm>
              <a:prstGeom prst="rect">
                <a:avLst/>
              </a:prstGeom>
              <a:blipFill>
                <a:blip r:embed="rId3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5" name="TextBox 104"/>
              <p:cNvSpPr txBox="1">
                <a:spLocks noChangeAspect="1"/>
              </p:cNvSpPr>
              <p:nvPr/>
            </p:nvSpPr>
            <p:spPr>
              <a:xfrm>
                <a:off x="8966314" y="3120240"/>
                <a:ext cx="178723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𝐼𝑉</m:t>
                      </m:r>
                      <m:r>
                        <a:rPr lang="en-US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𝑙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𝑙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05" name="TextBox 10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66314" y="3120240"/>
                <a:ext cx="1787234" cy="369332"/>
              </a:xfrm>
              <a:prstGeom prst="rect">
                <a:avLst/>
              </a:prstGeom>
              <a:blipFill>
                <a:blip r:embed="rId3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6" name="Прямая со стрелкой 105"/>
          <p:cNvCxnSpPr>
            <a:cxnSpLocks noChangeAspect="1"/>
          </p:cNvCxnSpPr>
          <p:nvPr/>
        </p:nvCxnSpPr>
        <p:spPr>
          <a:xfrm>
            <a:off x="9796093" y="3472371"/>
            <a:ext cx="0" cy="270001"/>
          </a:xfrm>
          <a:prstGeom prst="straightConnector1">
            <a:avLst/>
          </a:prstGeom>
          <a:ln w="15875" cap="rnd">
            <a:solidFill>
              <a:schemeClr val="tx1">
                <a:lumMod val="85000"/>
                <a:lumOff val="15000"/>
              </a:schemeClr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Прямая со стрелкой 106"/>
          <p:cNvCxnSpPr>
            <a:cxnSpLocks noChangeAspect="1"/>
          </p:cNvCxnSpPr>
          <p:nvPr/>
        </p:nvCxnSpPr>
        <p:spPr>
          <a:xfrm>
            <a:off x="9800855" y="4282370"/>
            <a:ext cx="0" cy="270429"/>
          </a:xfrm>
          <a:prstGeom prst="straightConnector1">
            <a:avLst/>
          </a:prstGeom>
          <a:ln w="15875" cap="rnd">
            <a:solidFill>
              <a:schemeClr val="tx1">
                <a:lumMod val="85000"/>
                <a:lumOff val="15000"/>
              </a:schemeClr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Блок-схема: процесс 107"/>
              <p:cNvSpPr>
                <a:spLocks noChangeAspect="1"/>
              </p:cNvSpPr>
              <p:nvPr/>
            </p:nvSpPr>
            <p:spPr>
              <a:xfrm>
                <a:off x="9530855" y="3742371"/>
                <a:ext cx="540000" cy="540000"/>
              </a:xfrm>
              <a:prstGeom prst="flowChartProcess">
                <a:avLst/>
              </a:prstGeom>
              <a:solidFill>
                <a:schemeClr val="accent1">
                  <a:alpha val="50000"/>
                </a:schemeClr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b>
                      </m:sSub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08" name="Блок-схема: процесс 10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30855" y="3742371"/>
                <a:ext cx="540000" cy="540000"/>
              </a:xfrm>
              <a:prstGeom prst="flowChartProcess">
                <a:avLst/>
              </a:prstGeom>
              <a:blipFill>
                <a:blip r:embed="rId3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9" name="TextBox 108"/>
              <p:cNvSpPr txBox="1">
                <a:spLocks noChangeAspect="1"/>
              </p:cNvSpPr>
              <p:nvPr/>
            </p:nvSpPr>
            <p:spPr>
              <a:xfrm>
                <a:off x="9582517" y="4492711"/>
                <a:ext cx="818814" cy="3946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𝑙</m:t>
                          </m:r>
                        </m:sub>
                      </m:sSub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09" name="TextBox 10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82517" y="4492711"/>
                <a:ext cx="818814" cy="394660"/>
              </a:xfrm>
              <a:prstGeom prst="rect">
                <a:avLst/>
              </a:prstGeom>
              <a:blipFill>
                <a:blip r:embed="rId3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0" name="Прямая соединительная линия 109"/>
          <p:cNvCxnSpPr/>
          <p:nvPr/>
        </p:nvCxnSpPr>
        <p:spPr>
          <a:xfrm flipV="1">
            <a:off x="8505628" y="4001612"/>
            <a:ext cx="928366" cy="10760"/>
          </a:xfrm>
          <a:prstGeom prst="line">
            <a:avLst/>
          </a:prstGeom>
          <a:ln w="38100" cap="rnd">
            <a:solidFill>
              <a:schemeClr val="tx1">
                <a:lumMod val="85000"/>
                <a:lumOff val="15000"/>
              </a:schemeClr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1" name="Группа 110"/>
          <p:cNvGrpSpPr/>
          <p:nvPr/>
        </p:nvGrpSpPr>
        <p:grpSpPr>
          <a:xfrm>
            <a:off x="7735248" y="5044016"/>
            <a:ext cx="2510883" cy="369332"/>
            <a:chOff x="3314261" y="5873246"/>
            <a:chExt cx="2961606" cy="369332"/>
          </a:xfrm>
        </p:grpSpPr>
        <p:cxnSp>
          <p:nvCxnSpPr>
            <p:cNvPr id="112" name="Прямая соединительная линия 111"/>
            <p:cNvCxnSpPr/>
            <p:nvPr/>
          </p:nvCxnSpPr>
          <p:spPr>
            <a:xfrm flipV="1">
              <a:off x="3314261" y="6057912"/>
              <a:ext cx="2961606" cy="0"/>
            </a:xfrm>
            <a:prstGeom prst="line">
              <a:avLst/>
            </a:prstGeom>
            <a:ln w="15875">
              <a:solidFill>
                <a:schemeClr val="tx1">
                  <a:lumMod val="85000"/>
                  <a:lumOff val="1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3" name="TextBox 112"/>
                <p:cNvSpPr txBox="1"/>
                <p:nvPr/>
              </p:nvSpPr>
              <p:spPr>
                <a:xfrm>
                  <a:off x="4604101" y="5873246"/>
                  <a:ext cx="469282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ru-RU" dirty="0"/>
                </a:p>
              </p:txBody>
            </p:sp>
          </mc:Choice>
          <mc:Fallback xmlns="">
            <p:sp>
              <p:nvSpPr>
                <p:cNvPr id="113" name="TextBox 11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04101" y="5873246"/>
                  <a:ext cx="469282" cy="369332"/>
                </a:xfrm>
                <a:prstGeom prst="rect">
                  <a:avLst/>
                </a:prstGeom>
                <a:blipFill>
                  <a:blip r:embed="rId3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14" name="Блок-схема: процесс 113"/>
              <p:cNvSpPr/>
              <p:nvPr/>
            </p:nvSpPr>
            <p:spPr>
              <a:xfrm>
                <a:off x="10246131" y="4937164"/>
                <a:ext cx="900000" cy="540000"/>
              </a:xfrm>
              <a:prstGeom prst="flowChartProcess">
                <a:avLst/>
              </a:prstGeom>
              <a:solidFill>
                <a:schemeClr val="accent6">
                  <a:alpha val="50000"/>
                </a:schemeClr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𝐾𝑀</m:t>
                      </m:r>
                    </m:oMath>
                  </m:oMathPara>
                </a14:m>
                <a:endParaRPr lang="en-US" i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14" name="Блок-схема: процесс 1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46131" y="4937164"/>
                <a:ext cx="900000" cy="540000"/>
              </a:xfrm>
              <a:prstGeom prst="flowChartProcess">
                <a:avLst/>
              </a:prstGeom>
              <a:blipFill>
                <a:blip r:embed="rId3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5" name="Прямая со стрелкой 114"/>
          <p:cNvCxnSpPr>
            <a:cxnSpLocks noChangeAspect="1"/>
            <a:stCxn id="114" idx="2"/>
          </p:cNvCxnSpPr>
          <p:nvPr/>
        </p:nvCxnSpPr>
        <p:spPr>
          <a:xfrm>
            <a:off x="10696131" y="5477164"/>
            <a:ext cx="0" cy="334794"/>
          </a:xfrm>
          <a:prstGeom prst="straightConnector1">
            <a:avLst/>
          </a:prstGeom>
          <a:ln w="15875" cap="rnd">
            <a:solidFill>
              <a:schemeClr val="tx1">
                <a:lumMod val="85000"/>
                <a:lumOff val="15000"/>
              </a:schemeClr>
            </a:solidFill>
            <a:round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6" name="TextBox 115"/>
              <p:cNvSpPr txBox="1">
                <a:spLocks noChangeAspect="1"/>
              </p:cNvSpPr>
              <p:nvPr/>
            </p:nvSpPr>
            <p:spPr>
              <a:xfrm>
                <a:off x="10490369" y="5778586"/>
                <a:ext cx="41152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16" name="TextBox 1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90369" y="5778586"/>
                <a:ext cx="411523" cy="369332"/>
              </a:xfrm>
              <a:prstGeom prst="rect">
                <a:avLst/>
              </a:prstGeom>
              <a:blipFill>
                <a:blip r:embed="rId3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6" name="Правая фигурная скобка 175"/>
          <p:cNvSpPr/>
          <p:nvPr/>
        </p:nvSpPr>
        <p:spPr>
          <a:xfrm rot="5400000" flipH="1">
            <a:off x="2085432" y="1393721"/>
            <a:ext cx="204939" cy="3327997"/>
          </a:xfrm>
          <a:prstGeom prst="rightBrace">
            <a:avLst>
              <a:gd name="adj1" fmla="val 96481"/>
              <a:gd name="adj2" fmla="val 50132"/>
            </a:avLst>
          </a:prstGeom>
          <a:ln w="22225">
            <a:solidFill>
              <a:srgbClr val="FF163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2039155" y="2702158"/>
                <a:ext cx="266700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𝑙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9155" y="2702158"/>
                <a:ext cx="266700" cy="369332"/>
              </a:xfrm>
              <a:prstGeom prst="rect">
                <a:avLst/>
              </a:prstGeom>
              <a:blipFill>
                <a:blip r:embed="rId40"/>
                <a:stretch>
                  <a:fillRect r="-2093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8" name="Правая фигурная скобка 177"/>
          <p:cNvSpPr/>
          <p:nvPr/>
        </p:nvSpPr>
        <p:spPr>
          <a:xfrm rot="5400000" flipH="1">
            <a:off x="5711910" y="1705009"/>
            <a:ext cx="199497" cy="2692668"/>
          </a:xfrm>
          <a:prstGeom prst="rightBrace">
            <a:avLst>
              <a:gd name="adj1" fmla="val 96481"/>
              <a:gd name="adj2" fmla="val 50132"/>
            </a:avLst>
          </a:prstGeom>
          <a:ln w="22225">
            <a:solidFill>
              <a:srgbClr val="FF163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9" name="TextBox 178"/>
              <p:cNvSpPr txBox="1"/>
              <p:nvPr/>
            </p:nvSpPr>
            <p:spPr>
              <a:xfrm>
                <a:off x="5698867" y="2721208"/>
                <a:ext cx="218805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𝑙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79" name="TextBox 17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8867" y="2721208"/>
                <a:ext cx="218805" cy="369332"/>
              </a:xfrm>
              <a:prstGeom prst="rect">
                <a:avLst/>
              </a:prstGeom>
              <a:blipFill>
                <a:blip r:embed="rId41"/>
                <a:stretch>
                  <a:fillRect r="-1388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0" name="Правая фигурная скобка 179"/>
          <p:cNvSpPr/>
          <p:nvPr/>
        </p:nvSpPr>
        <p:spPr>
          <a:xfrm rot="5400000" flipH="1">
            <a:off x="9036954" y="1405858"/>
            <a:ext cx="170858" cy="3262330"/>
          </a:xfrm>
          <a:prstGeom prst="rightBrace">
            <a:avLst>
              <a:gd name="adj1" fmla="val 96481"/>
              <a:gd name="adj2" fmla="val 50132"/>
            </a:avLst>
          </a:prstGeom>
          <a:ln w="22225">
            <a:solidFill>
              <a:srgbClr val="FF163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1" name="TextBox 180"/>
              <p:cNvSpPr txBox="1"/>
              <p:nvPr/>
            </p:nvSpPr>
            <p:spPr>
              <a:xfrm>
                <a:off x="8979203" y="2702158"/>
                <a:ext cx="265095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𝑙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81" name="TextBox 18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79203" y="2702158"/>
                <a:ext cx="265095" cy="369332"/>
              </a:xfrm>
              <a:prstGeom prst="rect">
                <a:avLst/>
              </a:prstGeom>
              <a:blipFill>
                <a:blip r:embed="rId4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2" name="Прямая соединительная линия 181"/>
          <p:cNvCxnSpPr/>
          <p:nvPr/>
        </p:nvCxnSpPr>
        <p:spPr>
          <a:xfrm>
            <a:off x="11172325" y="5204240"/>
            <a:ext cx="622006" cy="2924"/>
          </a:xfrm>
          <a:prstGeom prst="line">
            <a:avLst/>
          </a:prstGeom>
          <a:ln w="38100" cap="rnd">
            <a:solidFill>
              <a:schemeClr val="tx1">
                <a:lumMod val="85000"/>
                <a:lumOff val="15000"/>
              </a:schemeClr>
            </a:solidFill>
            <a:prstDash val="sysDot"/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3" name="Прямая соединительная линия 182"/>
          <p:cNvCxnSpPr/>
          <p:nvPr/>
        </p:nvCxnSpPr>
        <p:spPr>
          <a:xfrm>
            <a:off x="11146131" y="4012371"/>
            <a:ext cx="622006" cy="0"/>
          </a:xfrm>
          <a:prstGeom prst="line">
            <a:avLst/>
          </a:prstGeom>
          <a:ln w="38100" cap="rnd">
            <a:solidFill>
              <a:schemeClr val="tx1">
                <a:lumMod val="85000"/>
                <a:lumOff val="15000"/>
              </a:schemeClr>
            </a:solidFill>
            <a:prstDash val="sysDot"/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Двойные круглые скобки 92"/>
          <p:cNvSpPr/>
          <p:nvPr/>
        </p:nvSpPr>
        <p:spPr>
          <a:xfrm>
            <a:off x="3483497" y="1332596"/>
            <a:ext cx="6178876" cy="700209"/>
          </a:xfrm>
          <a:prstGeom prst="bracketPair">
            <a:avLst>
              <a:gd name="adj" fmla="val 4270"/>
            </a:avLst>
          </a:prstGeom>
          <a:ln w="2222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4" name="Блок-схема: процесс 93"/>
              <p:cNvSpPr>
                <a:spLocks noChangeAspect="1"/>
              </p:cNvSpPr>
              <p:nvPr/>
            </p:nvSpPr>
            <p:spPr>
              <a:xfrm>
                <a:off x="604064" y="3731612"/>
                <a:ext cx="540000" cy="540000"/>
              </a:xfrm>
              <a:prstGeom prst="flowChartProcess">
                <a:avLst/>
              </a:prstGeom>
              <a:solidFill>
                <a:schemeClr val="accent1">
                  <a:alpha val="50000"/>
                </a:schemeClr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94" name="Блок-схема: процесс 9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064" y="3731612"/>
                <a:ext cx="540000" cy="540000"/>
              </a:xfrm>
              <a:prstGeom prst="flowChartProcess">
                <a:avLst/>
              </a:prstGeom>
              <a:blipFill>
                <a:blip r:embed="rId4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5" name="Группа 94"/>
          <p:cNvGrpSpPr/>
          <p:nvPr/>
        </p:nvGrpSpPr>
        <p:grpSpPr>
          <a:xfrm>
            <a:off x="523904" y="5022498"/>
            <a:ext cx="3083762" cy="369332"/>
            <a:chOff x="3314261" y="5873246"/>
            <a:chExt cx="2961606" cy="369332"/>
          </a:xfrm>
        </p:grpSpPr>
        <p:cxnSp>
          <p:nvCxnSpPr>
            <p:cNvPr id="99" name="Прямая соединительная линия 98"/>
            <p:cNvCxnSpPr/>
            <p:nvPr/>
          </p:nvCxnSpPr>
          <p:spPr>
            <a:xfrm flipV="1">
              <a:off x="3314261" y="6057912"/>
              <a:ext cx="2961606" cy="0"/>
            </a:xfrm>
            <a:prstGeom prst="line">
              <a:avLst/>
            </a:prstGeom>
            <a:ln w="15875">
              <a:solidFill>
                <a:schemeClr val="tx1">
                  <a:lumMod val="85000"/>
                  <a:lumOff val="1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7" name="TextBox 116"/>
                <p:cNvSpPr txBox="1"/>
                <p:nvPr/>
              </p:nvSpPr>
              <p:spPr>
                <a:xfrm>
                  <a:off x="4603536" y="5873246"/>
                  <a:ext cx="383056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oMath>
                    </m:oMathPara>
                  </a14:m>
                  <a:endParaRPr lang="ru-RU" dirty="0"/>
                </a:p>
              </p:txBody>
            </p:sp>
          </mc:Choice>
          <mc:Fallback xmlns="">
            <p:sp>
              <p:nvSpPr>
                <p:cNvPr id="117" name="TextBox 11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03536" y="5873246"/>
                  <a:ext cx="383056" cy="369332"/>
                </a:xfrm>
                <a:prstGeom prst="rect">
                  <a:avLst/>
                </a:prstGeom>
                <a:blipFill>
                  <a:blip r:embed="rId4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18" name="Блок-схема: процесс 117"/>
              <p:cNvSpPr>
                <a:spLocks noChangeAspect="1"/>
              </p:cNvSpPr>
              <p:nvPr/>
            </p:nvSpPr>
            <p:spPr>
              <a:xfrm>
                <a:off x="1569389" y="3729777"/>
                <a:ext cx="540000" cy="540000"/>
              </a:xfrm>
              <a:prstGeom prst="flowChartProcess">
                <a:avLst/>
              </a:prstGeom>
              <a:solidFill>
                <a:schemeClr val="accent1">
                  <a:alpha val="50000"/>
                </a:schemeClr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18" name="Блок-схема: процесс 1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9389" y="3729777"/>
                <a:ext cx="540000" cy="540000"/>
              </a:xfrm>
              <a:prstGeom prst="flowChartProcess">
                <a:avLst/>
              </a:prstGeom>
              <a:blipFill>
                <a:blip r:embed="rId4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9" name="Блок-схема: процесс 118"/>
              <p:cNvSpPr>
                <a:spLocks noChangeAspect="1"/>
              </p:cNvSpPr>
              <p:nvPr/>
            </p:nvSpPr>
            <p:spPr>
              <a:xfrm>
                <a:off x="2995336" y="3726514"/>
                <a:ext cx="540000" cy="540000"/>
              </a:xfrm>
              <a:prstGeom prst="flowChartProcess">
                <a:avLst/>
              </a:prstGeom>
              <a:solidFill>
                <a:schemeClr val="accent1">
                  <a:alpha val="50000"/>
                </a:schemeClr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19" name="Блок-схема: процесс 1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5336" y="3726514"/>
                <a:ext cx="540000" cy="540000"/>
              </a:xfrm>
              <a:prstGeom prst="flowChartProcess">
                <a:avLst/>
              </a:prstGeom>
              <a:blipFill>
                <a:blip r:embed="rId4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6" name="Прямая соединительная линия 75"/>
          <p:cNvCxnSpPr/>
          <p:nvPr/>
        </p:nvCxnSpPr>
        <p:spPr>
          <a:xfrm>
            <a:off x="2265214" y="4001612"/>
            <a:ext cx="574297" cy="0"/>
          </a:xfrm>
          <a:prstGeom prst="line">
            <a:avLst/>
          </a:prstGeom>
          <a:ln w="38100" cap="rnd">
            <a:solidFill>
              <a:schemeClr val="tx1">
                <a:lumMod val="85000"/>
                <a:lumOff val="15000"/>
              </a:schemeClr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568020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Прямоугольник 5"/>
              <p:cNvSpPr/>
              <p:nvPr/>
            </p:nvSpPr>
            <p:spPr>
              <a:xfrm>
                <a:off x="2023032" y="1428370"/>
                <a:ext cx="146655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342900" indent="-34290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𝑠𝑀𝐺𝑀</m:t>
                      </m:r>
                    </m:oMath>
                  </m:oMathPara>
                </a14:m>
                <a:endParaRPr lang="ru-RU" sz="24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" name="Прямоугольник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23032" y="1428370"/>
                <a:ext cx="1466555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Прямоугольник 21"/>
              <p:cNvSpPr/>
              <p:nvPr/>
            </p:nvSpPr>
            <p:spPr>
              <a:xfrm>
                <a:off x="6337507" y="1428370"/>
                <a:ext cx="50199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342900" indent="-342900" algn="ctr"/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solidFill>
                              <a:srgbClr val="FF1635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FF1635"/>
                            </a:solidFill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US" sz="2400" i="1">
                            <a:solidFill>
                              <a:srgbClr val="FF1635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400" i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,</a:t>
                </a:r>
                <a:endParaRPr lang="ru-RU" sz="2400" i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2" name="Прямоугольник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37507" y="1428370"/>
                <a:ext cx="501996" cy="461665"/>
              </a:xfrm>
              <a:prstGeom prst="rect">
                <a:avLst/>
              </a:prstGeom>
              <a:blipFill>
                <a:blip r:embed="rId4"/>
                <a:stretch>
                  <a:fillRect l="-3659" t="-10526" r="-17073" b="-2894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Прямоугольник 22"/>
              <p:cNvSpPr/>
              <p:nvPr/>
            </p:nvSpPr>
            <p:spPr>
              <a:xfrm>
                <a:off x="4067875" y="1428370"/>
                <a:ext cx="46602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342900" indent="-342900" algn="ctr"/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US" sz="2400" i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,</a:t>
                </a:r>
                <a:endParaRPr lang="ru-RU" sz="2400" i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3" name="Прямоугольник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7875" y="1428370"/>
                <a:ext cx="466025" cy="461665"/>
              </a:xfrm>
              <a:prstGeom prst="rect">
                <a:avLst/>
              </a:prstGeom>
              <a:blipFill>
                <a:blip r:embed="rId5"/>
                <a:stretch>
                  <a:fillRect l="-2597" t="-10526" r="-18182" b="-2894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Прямоугольник 23"/>
              <p:cNvSpPr/>
              <p:nvPr/>
            </p:nvSpPr>
            <p:spPr>
              <a:xfrm>
                <a:off x="5228594" y="1428370"/>
                <a:ext cx="41421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342900" indent="-342900" algn="ctr"/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sz="2400" i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,</a:t>
                </a:r>
                <a:endParaRPr lang="ru-RU" sz="2400" i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4" name="Прямоугольник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8594" y="1428370"/>
                <a:ext cx="414216" cy="461665"/>
              </a:xfrm>
              <a:prstGeom prst="rect">
                <a:avLst/>
              </a:prstGeom>
              <a:blipFill>
                <a:blip r:embed="rId6"/>
                <a:stretch>
                  <a:fillRect t="-10526" r="-20588" b="-2894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Прямоугольник 24"/>
              <p:cNvSpPr/>
              <p:nvPr/>
            </p:nvSpPr>
            <p:spPr>
              <a:xfrm>
                <a:off x="7534203" y="1428370"/>
                <a:ext cx="36913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342900" indent="-342900" algn="ctr"/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1635"/>
                        </a:solidFill>
                        <a:latin typeface="Cambria Math" panose="02040503050406030204" pitchFamily="18" charset="0"/>
                      </a:rPr>
                      <m:t>𝑙</m:t>
                    </m:r>
                  </m:oMath>
                </a14:m>
                <a:r>
                  <a:rPr lang="en-US" sz="2400" i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,</a:t>
                </a:r>
                <a:endParaRPr lang="ru-RU" sz="2400" i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5" name="Прямоугольник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34203" y="1428370"/>
                <a:ext cx="369139" cy="461665"/>
              </a:xfrm>
              <a:prstGeom prst="rect">
                <a:avLst/>
              </a:prstGeom>
              <a:blipFill>
                <a:blip r:embed="rId7"/>
                <a:stretch>
                  <a:fillRect l="-5000" t="-10526" r="-23333" b="-2894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Прямоугольник 26"/>
              <p:cNvSpPr/>
              <p:nvPr/>
            </p:nvSpPr>
            <p:spPr>
              <a:xfrm>
                <a:off x="8598038" y="1428370"/>
                <a:ext cx="473175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indent="-34290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𝑠𝑖𝑣</m:t>
                      </m:r>
                    </m:oMath>
                  </m:oMathPara>
                </a14:m>
                <a:endParaRPr lang="ru-RU" sz="2400" i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7" name="Прямоугольник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98038" y="1428370"/>
                <a:ext cx="473175" cy="461665"/>
              </a:xfrm>
              <a:prstGeom prst="rect">
                <a:avLst/>
              </a:prstGeom>
              <a:blipFill>
                <a:blip r:embed="rId8"/>
                <a:stretch>
                  <a:fillRect r="-435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Прямоугольник 45"/>
          <p:cNvSpPr/>
          <p:nvPr/>
        </p:nvSpPr>
        <p:spPr>
          <a:xfrm>
            <a:off x="3197195" y="480108"/>
            <a:ext cx="579761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 algn="ctr"/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sMGM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(strong MGM) – 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parametrizable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AEAD</a:t>
            </a:r>
            <a:endParaRPr lang="ru-RU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56" name="Объект 2"/>
          <p:cNvPicPr>
            <a:picLocks noChangeAspect="1"/>
          </p:cNvPicPr>
          <p:nvPr/>
        </p:nvPicPr>
        <p:blipFill>
          <a:blip r:embed="rId9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553" y="6314451"/>
            <a:ext cx="1208923" cy="407024"/>
          </a:xfrm>
          <a:prstGeom prst="rect">
            <a:avLst/>
          </a:prstGeom>
        </p:spPr>
      </p:pic>
      <p:sp>
        <p:nvSpPr>
          <p:cNvPr id="57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9206053" y="6335400"/>
            <a:ext cx="2743200" cy="365125"/>
          </a:xfrm>
        </p:spPr>
        <p:txBody>
          <a:bodyPr/>
          <a:lstStyle/>
          <a:p>
            <a:fld id="{DC501561-F62F-4F0D-92B5-B83715048182}" type="slidenum">
              <a:rPr lang="ru-RU" smtClean="0"/>
              <a:t>28</a:t>
            </a:fld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3" name="TextBox 92"/>
              <p:cNvSpPr txBox="1"/>
              <p:nvPr/>
            </p:nvSpPr>
            <p:spPr>
              <a:xfrm>
                <a:off x="896679" y="2925802"/>
                <a:ext cx="10398642" cy="16312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/>
                  <a:t>It is easy to see, that one can turn off re-keying by setting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solidFill>
                              <a:srgbClr val="FF1635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solidFill>
                              <a:srgbClr val="FF1635"/>
                            </a:solidFill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rgbClr val="FF1635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000" dirty="0"/>
                  <a:t> to the maximum possible total length of plaintexts and associated data.</a:t>
                </a:r>
              </a:p>
              <a:p>
                <a:endParaRPr lang="en-US" sz="2000" dirty="0"/>
              </a:p>
              <a:p>
                <a:r>
                  <a:rPr lang="en-US" sz="2000" dirty="0"/>
                  <a:t>Moreover, by setting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000" dirty="0"/>
                  <a:t> to zero the main key will be used only to generate the first key of the re-keying chain.</a:t>
                </a:r>
              </a:p>
            </p:txBody>
          </p:sp>
        </mc:Choice>
        <mc:Fallback xmlns="">
          <p:sp>
            <p:nvSpPr>
              <p:cNvPr id="93" name="TextBox 9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6679" y="2925802"/>
                <a:ext cx="10398642" cy="1631216"/>
              </a:xfrm>
              <a:prstGeom prst="rect">
                <a:avLst/>
              </a:prstGeom>
              <a:blipFill>
                <a:blip r:embed="rId10"/>
                <a:stretch>
                  <a:fillRect l="-586" t="-2239" b="-559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4" name="Двойные круглые скобки 93"/>
          <p:cNvSpPr/>
          <p:nvPr/>
        </p:nvSpPr>
        <p:spPr>
          <a:xfrm>
            <a:off x="3483497" y="1332596"/>
            <a:ext cx="6178876" cy="700209"/>
          </a:xfrm>
          <a:prstGeom prst="bracketPair">
            <a:avLst>
              <a:gd name="adj" fmla="val 4270"/>
            </a:avLst>
          </a:prstGeom>
          <a:ln w="2222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115441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Прямоугольник 5"/>
              <p:cNvSpPr/>
              <p:nvPr/>
            </p:nvSpPr>
            <p:spPr>
              <a:xfrm>
                <a:off x="2023032" y="1428370"/>
                <a:ext cx="146655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342900" indent="-34290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𝑠𝑀𝐺𝑀</m:t>
                      </m:r>
                    </m:oMath>
                  </m:oMathPara>
                </a14:m>
                <a:endParaRPr lang="ru-RU" sz="24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" name="Прямоугольник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23032" y="1428370"/>
                <a:ext cx="1466555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Прямоугольник 21"/>
              <p:cNvSpPr/>
              <p:nvPr/>
            </p:nvSpPr>
            <p:spPr>
              <a:xfrm>
                <a:off x="6337507" y="1428370"/>
                <a:ext cx="50199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342900" indent="-342900" algn="ctr"/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solidFill>
                              <a:srgbClr val="FF1635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FF1635"/>
                            </a:solidFill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US" sz="2400" i="1">
                            <a:solidFill>
                              <a:srgbClr val="FF1635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400" i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,</a:t>
                </a:r>
                <a:endParaRPr lang="ru-RU" sz="2400" i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2" name="Прямоугольник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37507" y="1428370"/>
                <a:ext cx="501996" cy="461665"/>
              </a:xfrm>
              <a:prstGeom prst="rect">
                <a:avLst/>
              </a:prstGeom>
              <a:blipFill>
                <a:blip r:embed="rId4"/>
                <a:stretch>
                  <a:fillRect l="-3659" t="-10526" r="-17073" b="-2894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Прямоугольник 22"/>
              <p:cNvSpPr/>
              <p:nvPr/>
            </p:nvSpPr>
            <p:spPr>
              <a:xfrm>
                <a:off x="4067875" y="1428370"/>
                <a:ext cx="46602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342900" indent="-342900" algn="ctr"/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US" sz="2400" i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,</a:t>
                </a:r>
                <a:endParaRPr lang="ru-RU" sz="2400" i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3" name="Прямоугольник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7875" y="1428370"/>
                <a:ext cx="466025" cy="461665"/>
              </a:xfrm>
              <a:prstGeom prst="rect">
                <a:avLst/>
              </a:prstGeom>
              <a:blipFill>
                <a:blip r:embed="rId5"/>
                <a:stretch>
                  <a:fillRect l="-2597" t="-10526" r="-18182" b="-2894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Прямоугольник 23"/>
              <p:cNvSpPr/>
              <p:nvPr/>
            </p:nvSpPr>
            <p:spPr>
              <a:xfrm>
                <a:off x="5228594" y="1428370"/>
                <a:ext cx="41421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342900" indent="-342900" algn="ctr"/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sz="2400" i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,</a:t>
                </a:r>
                <a:endParaRPr lang="ru-RU" sz="2400" i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4" name="Прямоугольник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8594" y="1428370"/>
                <a:ext cx="414216" cy="461665"/>
              </a:xfrm>
              <a:prstGeom prst="rect">
                <a:avLst/>
              </a:prstGeom>
              <a:blipFill>
                <a:blip r:embed="rId6"/>
                <a:stretch>
                  <a:fillRect t="-10526" r="-20588" b="-2894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Прямоугольник 24"/>
              <p:cNvSpPr/>
              <p:nvPr/>
            </p:nvSpPr>
            <p:spPr>
              <a:xfrm>
                <a:off x="7534203" y="1428370"/>
                <a:ext cx="36913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342900" indent="-342900" algn="ctr"/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1635"/>
                        </a:solidFill>
                        <a:latin typeface="Cambria Math" panose="02040503050406030204" pitchFamily="18" charset="0"/>
                      </a:rPr>
                      <m:t>𝑙</m:t>
                    </m:r>
                  </m:oMath>
                </a14:m>
                <a:r>
                  <a:rPr lang="en-US" sz="2400" i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,</a:t>
                </a:r>
                <a:endParaRPr lang="ru-RU" sz="2400" i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5" name="Прямоугольник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34203" y="1428370"/>
                <a:ext cx="369139" cy="461665"/>
              </a:xfrm>
              <a:prstGeom prst="rect">
                <a:avLst/>
              </a:prstGeom>
              <a:blipFill>
                <a:blip r:embed="rId7"/>
                <a:stretch>
                  <a:fillRect l="-5000" t="-10526" r="-23333" b="-2894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Прямоугольник 26"/>
              <p:cNvSpPr/>
              <p:nvPr/>
            </p:nvSpPr>
            <p:spPr>
              <a:xfrm>
                <a:off x="8598038" y="1428370"/>
                <a:ext cx="473175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indent="-34290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𝑠𝑖𝑣</m:t>
                      </m:r>
                    </m:oMath>
                  </m:oMathPara>
                </a14:m>
                <a:endParaRPr lang="ru-RU" sz="2400" i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7" name="Прямоугольник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98038" y="1428370"/>
                <a:ext cx="473175" cy="461665"/>
              </a:xfrm>
              <a:prstGeom prst="rect">
                <a:avLst/>
              </a:prstGeom>
              <a:blipFill>
                <a:blip r:embed="rId8"/>
                <a:stretch>
                  <a:fillRect r="-435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Прямоугольник 45"/>
          <p:cNvSpPr/>
          <p:nvPr/>
        </p:nvSpPr>
        <p:spPr>
          <a:xfrm>
            <a:off x="3197195" y="480108"/>
            <a:ext cx="579761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 algn="ctr"/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sMGM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(strong MGM) – 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parametrizable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AEAD</a:t>
            </a:r>
            <a:endParaRPr lang="ru-RU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56" name="Объект 2"/>
          <p:cNvPicPr>
            <a:picLocks noChangeAspect="1"/>
          </p:cNvPicPr>
          <p:nvPr/>
        </p:nvPicPr>
        <p:blipFill>
          <a:blip r:embed="rId9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553" y="6314451"/>
            <a:ext cx="1208923" cy="407024"/>
          </a:xfrm>
          <a:prstGeom prst="rect">
            <a:avLst/>
          </a:prstGeom>
        </p:spPr>
      </p:pic>
      <p:sp>
        <p:nvSpPr>
          <p:cNvPr id="57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9206053" y="6335400"/>
            <a:ext cx="2743200" cy="365125"/>
          </a:xfrm>
        </p:spPr>
        <p:txBody>
          <a:bodyPr/>
          <a:lstStyle/>
          <a:p>
            <a:fld id="{DC501561-F62F-4F0D-92B5-B83715048182}" type="slidenum">
              <a:rPr lang="ru-RU" smtClean="0"/>
              <a:t>29</a:t>
            </a:fld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/>
              <p:cNvSpPr txBox="1">
                <a:spLocks noChangeAspect="1"/>
              </p:cNvSpPr>
              <p:nvPr/>
            </p:nvSpPr>
            <p:spPr>
              <a:xfrm>
                <a:off x="173977" y="3102209"/>
                <a:ext cx="139065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𝐼𝑉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+0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63" name="TextBox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977" y="3102209"/>
                <a:ext cx="1390650" cy="3693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4" name="Прямая со стрелкой 63"/>
          <p:cNvCxnSpPr>
            <a:cxnSpLocks noChangeAspect="1"/>
          </p:cNvCxnSpPr>
          <p:nvPr/>
        </p:nvCxnSpPr>
        <p:spPr>
          <a:xfrm>
            <a:off x="869302" y="3461612"/>
            <a:ext cx="0" cy="270001"/>
          </a:xfrm>
          <a:prstGeom prst="straightConnector1">
            <a:avLst/>
          </a:prstGeom>
          <a:ln w="15875" cap="rnd">
            <a:solidFill>
              <a:schemeClr val="tx1">
                <a:lumMod val="85000"/>
                <a:lumOff val="15000"/>
              </a:schemeClr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я со стрелкой 64"/>
          <p:cNvCxnSpPr>
            <a:cxnSpLocks noChangeAspect="1"/>
          </p:cNvCxnSpPr>
          <p:nvPr/>
        </p:nvCxnSpPr>
        <p:spPr>
          <a:xfrm>
            <a:off x="874064" y="4271611"/>
            <a:ext cx="0" cy="270429"/>
          </a:xfrm>
          <a:prstGeom prst="straightConnector1">
            <a:avLst/>
          </a:prstGeom>
          <a:ln w="15875" cap="rnd">
            <a:solidFill>
              <a:schemeClr val="tx1">
                <a:lumMod val="85000"/>
                <a:lumOff val="15000"/>
              </a:schemeClr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6" name="Блок-схема: процесс 65"/>
              <p:cNvSpPr>
                <a:spLocks noChangeAspect="1"/>
              </p:cNvSpPr>
              <p:nvPr/>
            </p:nvSpPr>
            <p:spPr>
              <a:xfrm>
                <a:off x="604064" y="3731612"/>
                <a:ext cx="540000" cy="540000"/>
              </a:xfrm>
              <a:prstGeom prst="flowChartProcess">
                <a:avLst/>
              </a:prstGeom>
              <a:solidFill>
                <a:schemeClr val="accent1">
                  <a:alpha val="50000"/>
                </a:schemeClr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</m:sSub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66" name="Блок-схема: процесс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064" y="3731612"/>
                <a:ext cx="540000" cy="540000"/>
              </a:xfrm>
              <a:prstGeom prst="flowChartProcess">
                <a:avLst/>
              </a:prstGeom>
              <a:blipFill>
                <a:blip r:embed="rId11"/>
                <a:stretch>
                  <a:fillRect l="-112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/>
              <p:cNvSpPr txBox="1">
                <a:spLocks noChangeAspect="1"/>
              </p:cNvSpPr>
              <p:nvPr/>
            </p:nvSpPr>
            <p:spPr>
              <a:xfrm>
                <a:off x="655725" y="4481952"/>
                <a:ext cx="47852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67" name="TextBox 6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5725" y="4481952"/>
                <a:ext cx="478528" cy="369332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3" name="TextBox 72"/>
              <p:cNvSpPr txBox="1">
                <a:spLocks noChangeAspect="1"/>
              </p:cNvSpPr>
              <p:nvPr/>
            </p:nvSpPr>
            <p:spPr>
              <a:xfrm>
                <a:off x="1144064" y="3102209"/>
                <a:ext cx="139065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𝐼𝑉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73" name="TextBox 7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4064" y="3102209"/>
                <a:ext cx="1390650" cy="369332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4" name="Прямая со стрелкой 73"/>
          <p:cNvCxnSpPr>
            <a:cxnSpLocks noChangeAspect="1"/>
          </p:cNvCxnSpPr>
          <p:nvPr/>
        </p:nvCxnSpPr>
        <p:spPr>
          <a:xfrm>
            <a:off x="1839389" y="3461612"/>
            <a:ext cx="0" cy="270001"/>
          </a:xfrm>
          <a:prstGeom prst="straightConnector1">
            <a:avLst/>
          </a:prstGeom>
          <a:ln w="15875" cap="rnd">
            <a:solidFill>
              <a:schemeClr val="tx1">
                <a:lumMod val="85000"/>
                <a:lumOff val="15000"/>
              </a:schemeClr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Прямая со стрелкой 74"/>
          <p:cNvCxnSpPr>
            <a:cxnSpLocks noChangeAspect="1"/>
          </p:cNvCxnSpPr>
          <p:nvPr/>
        </p:nvCxnSpPr>
        <p:spPr>
          <a:xfrm>
            <a:off x="1844151" y="4271611"/>
            <a:ext cx="0" cy="270429"/>
          </a:xfrm>
          <a:prstGeom prst="straightConnector1">
            <a:avLst/>
          </a:prstGeom>
          <a:ln w="15875" cap="rnd">
            <a:solidFill>
              <a:schemeClr val="tx1">
                <a:lumMod val="85000"/>
                <a:lumOff val="15000"/>
              </a:schemeClr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6" name="Блок-схема: процесс 75"/>
              <p:cNvSpPr>
                <a:spLocks noChangeAspect="1"/>
              </p:cNvSpPr>
              <p:nvPr/>
            </p:nvSpPr>
            <p:spPr>
              <a:xfrm>
                <a:off x="1574151" y="3731612"/>
                <a:ext cx="540000" cy="540000"/>
              </a:xfrm>
              <a:prstGeom prst="flowChartProcess">
                <a:avLst/>
              </a:prstGeom>
              <a:solidFill>
                <a:schemeClr val="accent1">
                  <a:alpha val="50000"/>
                </a:schemeClr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</m:sSub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76" name="Блок-схема: процесс 7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74151" y="3731612"/>
                <a:ext cx="540000" cy="540000"/>
              </a:xfrm>
              <a:prstGeom prst="flowChartProcess">
                <a:avLst/>
              </a:prstGeom>
              <a:blipFill>
                <a:blip r:embed="rId1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76"/>
              <p:cNvSpPr txBox="1">
                <a:spLocks noChangeAspect="1"/>
              </p:cNvSpPr>
              <p:nvPr/>
            </p:nvSpPr>
            <p:spPr>
              <a:xfrm>
                <a:off x="1625812" y="4481952"/>
                <a:ext cx="48385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77" name="TextBox 7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25812" y="4481952"/>
                <a:ext cx="483850" cy="369332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TextBox 77"/>
              <p:cNvSpPr txBox="1">
                <a:spLocks noChangeAspect="1"/>
              </p:cNvSpPr>
              <p:nvPr/>
            </p:nvSpPr>
            <p:spPr>
              <a:xfrm>
                <a:off x="2561972" y="3102209"/>
                <a:ext cx="139065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𝐼𝑉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𝑙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78" name="TextBox 7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61972" y="3102209"/>
                <a:ext cx="1390650" cy="369332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9" name="Прямая со стрелкой 78"/>
          <p:cNvCxnSpPr>
            <a:cxnSpLocks noChangeAspect="1"/>
          </p:cNvCxnSpPr>
          <p:nvPr/>
        </p:nvCxnSpPr>
        <p:spPr>
          <a:xfrm>
            <a:off x="3257297" y="3461612"/>
            <a:ext cx="0" cy="270001"/>
          </a:xfrm>
          <a:prstGeom prst="straightConnector1">
            <a:avLst/>
          </a:prstGeom>
          <a:ln w="15875" cap="rnd">
            <a:solidFill>
              <a:schemeClr val="tx1">
                <a:lumMod val="85000"/>
                <a:lumOff val="15000"/>
              </a:schemeClr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Прямая со стрелкой 79"/>
          <p:cNvCxnSpPr>
            <a:cxnSpLocks noChangeAspect="1"/>
          </p:cNvCxnSpPr>
          <p:nvPr/>
        </p:nvCxnSpPr>
        <p:spPr>
          <a:xfrm>
            <a:off x="3262059" y="4271611"/>
            <a:ext cx="0" cy="270429"/>
          </a:xfrm>
          <a:prstGeom prst="straightConnector1">
            <a:avLst/>
          </a:prstGeom>
          <a:ln w="15875" cap="rnd">
            <a:solidFill>
              <a:schemeClr val="tx1">
                <a:lumMod val="85000"/>
                <a:lumOff val="15000"/>
              </a:schemeClr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1" name="Блок-схема: процесс 80"/>
              <p:cNvSpPr>
                <a:spLocks noChangeAspect="1"/>
              </p:cNvSpPr>
              <p:nvPr/>
            </p:nvSpPr>
            <p:spPr>
              <a:xfrm>
                <a:off x="2992059" y="3731612"/>
                <a:ext cx="540000" cy="540000"/>
              </a:xfrm>
              <a:prstGeom prst="flowChartProcess">
                <a:avLst/>
              </a:prstGeom>
              <a:solidFill>
                <a:schemeClr val="accent1">
                  <a:alpha val="50000"/>
                </a:schemeClr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</m:sSub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81" name="Блок-схема: процесс 8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2059" y="3731612"/>
                <a:ext cx="540000" cy="540000"/>
              </a:xfrm>
              <a:prstGeom prst="flowChartProcess">
                <a:avLst/>
              </a:prstGeom>
              <a:blipFill>
                <a:blip r:embed="rId17"/>
                <a:stretch>
                  <a:fillRect l="-113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2" name="TextBox 81"/>
              <p:cNvSpPr txBox="1">
                <a:spLocks noChangeAspect="1"/>
              </p:cNvSpPr>
              <p:nvPr/>
            </p:nvSpPr>
            <p:spPr>
              <a:xfrm>
                <a:off x="3043721" y="4481952"/>
                <a:ext cx="534121" cy="3946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</m:sSub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82" name="TextBox 8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3721" y="4481952"/>
                <a:ext cx="534121" cy="394660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3" name="TextBox 82"/>
              <p:cNvSpPr txBox="1">
                <a:spLocks noChangeAspect="1"/>
              </p:cNvSpPr>
              <p:nvPr/>
            </p:nvSpPr>
            <p:spPr>
              <a:xfrm>
                <a:off x="4166068" y="3102209"/>
                <a:ext cx="139065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𝐼𝑉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𝑙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83" name="TextBox 8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6068" y="3102209"/>
                <a:ext cx="1390650" cy="369332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4" name="Прямая со стрелкой 83"/>
          <p:cNvCxnSpPr>
            <a:cxnSpLocks noChangeAspect="1"/>
          </p:cNvCxnSpPr>
          <p:nvPr/>
        </p:nvCxnSpPr>
        <p:spPr>
          <a:xfrm>
            <a:off x="4861393" y="3461612"/>
            <a:ext cx="0" cy="270001"/>
          </a:xfrm>
          <a:prstGeom prst="straightConnector1">
            <a:avLst/>
          </a:prstGeom>
          <a:ln w="15875" cap="rnd">
            <a:solidFill>
              <a:schemeClr val="tx1">
                <a:lumMod val="85000"/>
                <a:lumOff val="15000"/>
              </a:schemeClr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Прямая со стрелкой 84"/>
          <p:cNvCxnSpPr>
            <a:cxnSpLocks noChangeAspect="1"/>
          </p:cNvCxnSpPr>
          <p:nvPr/>
        </p:nvCxnSpPr>
        <p:spPr>
          <a:xfrm>
            <a:off x="4866155" y="4271611"/>
            <a:ext cx="0" cy="270429"/>
          </a:xfrm>
          <a:prstGeom prst="straightConnector1">
            <a:avLst/>
          </a:prstGeom>
          <a:ln w="15875" cap="rnd">
            <a:solidFill>
              <a:schemeClr val="tx1">
                <a:lumMod val="85000"/>
                <a:lumOff val="15000"/>
              </a:schemeClr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6" name="Блок-схема: процесс 85"/>
              <p:cNvSpPr>
                <a:spLocks noChangeAspect="1"/>
              </p:cNvSpPr>
              <p:nvPr/>
            </p:nvSpPr>
            <p:spPr>
              <a:xfrm>
                <a:off x="4596155" y="3731612"/>
                <a:ext cx="540000" cy="540000"/>
              </a:xfrm>
              <a:prstGeom prst="flowChartProcess">
                <a:avLst/>
              </a:prstGeom>
              <a:solidFill>
                <a:schemeClr val="accent1">
                  <a:alpha val="50000"/>
                </a:schemeClr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b>
                      </m:sSub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86" name="Блок-схема: процесс 8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6155" y="3731612"/>
                <a:ext cx="540000" cy="540000"/>
              </a:xfrm>
              <a:prstGeom prst="flowChartProcess">
                <a:avLst/>
              </a:prstGeom>
              <a:blipFill>
                <a:blip r:embed="rId20"/>
                <a:stretch>
                  <a:fillRect l="-112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7" name="TextBox 86"/>
              <p:cNvSpPr txBox="1">
                <a:spLocks noChangeAspect="1"/>
              </p:cNvSpPr>
              <p:nvPr/>
            </p:nvSpPr>
            <p:spPr>
              <a:xfrm>
                <a:off x="4647816" y="4481952"/>
                <a:ext cx="753732" cy="3946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87" name="TextBox 8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7816" y="4481952"/>
                <a:ext cx="753732" cy="394660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8" name="TextBox 87"/>
              <p:cNvSpPr txBox="1">
                <a:spLocks noChangeAspect="1"/>
              </p:cNvSpPr>
              <p:nvPr/>
            </p:nvSpPr>
            <p:spPr>
              <a:xfrm>
                <a:off x="5498434" y="3109481"/>
                <a:ext cx="165955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𝐼𝑉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𝑙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𝑙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88" name="TextBox 8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8434" y="3109481"/>
                <a:ext cx="1659559" cy="369332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9" name="Прямая со стрелкой 88"/>
          <p:cNvCxnSpPr>
            <a:cxnSpLocks noChangeAspect="1"/>
          </p:cNvCxnSpPr>
          <p:nvPr/>
        </p:nvCxnSpPr>
        <p:spPr>
          <a:xfrm>
            <a:off x="6328213" y="3461612"/>
            <a:ext cx="0" cy="270001"/>
          </a:xfrm>
          <a:prstGeom prst="straightConnector1">
            <a:avLst/>
          </a:prstGeom>
          <a:ln w="15875" cap="rnd">
            <a:solidFill>
              <a:schemeClr val="tx1">
                <a:lumMod val="85000"/>
                <a:lumOff val="15000"/>
              </a:schemeClr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Прямая со стрелкой 89"/>
          <p:cNvCxnSpPr>
            <a:cxnSpLocks noChangeAspect="1"/>
          </p:cNvCxnSpPr>
          <p:nvPr/>
        </p:nvCxnSpPr>
        <p:spPr>
          <a:xfrm>
            <a:off x="6332975" y="4271611"/>
            <a:ext cx="0" cy="270429"/>
          </a:xfrm>
          <a:prstGeom prst="straightConnector1">
            <a:avLst/>
          </a:prstGeom>
          <a:ln w="15875" cap="rnd">
            <a:solidFill>
              <a:schemeClr val="tx1">
                <a:lumMod val="85000"/>
                <a:lumOff val="15000"/>
              </a:schemeClr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1" name="Блок-схема: процесс 90"/>
              <p:cNvSpPr>
                <a:spLocks noChangeAspect="1"/>
              </p:cNvSpPr>
              <p:nvPr/>
            </p:nvSpPr>
            <p:spPr>
              <a:xfrm>
                <a:off x="6062975" y="3731612"/>
                <a:ext cx="540000" cy="540000"/>
              </a:xfrm>
              <a:prstGeom prst="flowChartProcess">
                <a:avLst/>
              </a:prstGeom>
              <a:solidFill>
                <a:schemeClr val="accent1">
                  <a:alpha val="50000"/>
                </a:schemeClr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b>
                      </m:sSub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91" name="Блок-схема: процесс 9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62975" y="3731612"/>
                <a:ext cx="540000" cy="540000"/>
              </a:xfrm>
              <a:prstGeom prst="flowChartProcess">
                <a:avLst/>
              </a:prstGeom>
              <a:blipFill>
                <a:blip r:embed="rId23"/>
                <a:stretch>
                  <a:fillRect l="-113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2" name="TextBox 91"/>
              <p:cNvSpPr txBox="1">
                <a:spLocks noChangeAspect="1"/>
              </p:cNvSpPr>
              <p:nvPr/>
            </p:nvSpPr>
            <p:spPr>
              <a:xfrm>
                <a:off x="6114637" y="4481952"/>
                <a:ext cx="721031" cy="3946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𝑙</m:t>
                          </m:r>
                        </m:sub>
                      </m:sSub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92" name="TextBox 9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4637" y="4481952"/>
                <a:ext cx="721031" cy="394660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3" name="Группа 12"/>
          <p:cNvGrpSpPr/>
          <p:nvPr/>
        </p:nvGrpSpPr>
        <p:grpSpPr>
          <a:xfrm>
            <a:off x="523904" y="5022498"/>
            <a:ext cx="3083762" cy="369332"/>
            <a:chOff x="3314261" y="5873246"/>
            <a:chExt cx="2961606" cy="369332"/>
          </a:xfrm>
        </p:grpSpPr>
        <p:cxnSp>
          <p:nvCxnSpPr>
            <p:cNvPr id="9" name="Прямая соединительная линия 8"/>
            <p:cNvCxnSpPr/>
            <p:nvPr/>
          </p:nvCxnSpPr>
          <p:spPr>
            <a:xfrm flipV="1">
              <a:off x="3314261" y="6057912"/>
              <a:ext cx="2961606" cy="0"/>
            </a:xfrm>
            <a:prstGeom prst="line">
              <a:avLst/>
            </a:prstGeom>
            <a:ln w="15875">
              <a:solidFill>
                <a:schemeClr val="tx1">
                  <a:lumMod val="85000"/>
                  <a:lumOff val="1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/>
                <p:cNvSpPr txBox="1"/>
                <p:nvPr/>
              </p:nvSpPr>
              <p:spPr>
                <a:xfrm>
                  <a:off x="4603536" y="5873246"/>
                  <a:ext cx="383056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oMath>
                    </m:oMathPara>
                  </a14:m>
                  <a:endParaRPr lang="ru-RU" dirty="0"/>
                </a:p>
              </p:txBody>
            </p:sp>
          </mc:Choice>
          <mc:Fallback xmlns="">
            <p:sp>
              <p:nvSpPr>
                <p:cNvPr id="12" name="TextBox 1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03536" y="5873246"/>
                  <a:ext cx="383056" cy="369332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Блок-схема: процесс 48"/>
              <p:cNvSpPr/>
              <p:nvPr/>
            </p:nvSpPr>
            <p:spPr>
              <a:xfrm>
                <a:off x="3607665" y="4937164"/>
                <a:ext cx="900000" cy="540000"/>
              </a:xfrm>
              <a:prstGeom prst="flowChartProcess">
                <a:avLst/>
              </a:prstGeom>
              <a:solidFill>
                <a:schemeClr val="accent6">
                  <a:alpha val="50000"/>
                </a:schemeClr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𝐾𝑀</m:t>
                      </m:r>
                    </m:oMath>
                  </m:oMathPara>
                </a14:m>
                <a:endParaRPr lang="en-US" i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9" name="Блок-схема: процесс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07665" y="4937164"/>
                <a:ext cx="900000" cy="540000"/>
              </a:xfrm>
              <a:prstGeom prst="flowChartProcess">
                <a:avLst/>
              </a:prstGeom>
              <a:blipFill>
                <a:blip r:embed="rId2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Прямая соединительная линия 14"/>
          <p:cNvCxnSpPr/>
          <p:nvPr/>
        </p:nvCxnSpPr>
        <p:spPr>
          <a:xfrm>
            <a:off x="2265214" y="4001612"/>
            <a:ext cx="574297" cy="0"/>
          </a:xfrm>
          <a:prstGeom prst="line">
            <a:avLst/>
          </a:prstGeom>
          <a:ln w="38100" cap="rnd">
            <a:solidFill>
              <a:schemeClr val="tx1">
                <a:lumMod val="85000"/>
                <a:lumOff val="15000"/>
              </a:schemeClr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единительная линия 53"/>
          <p:cNvCxnSpPr/>
          <p:nvPr/>
        </p:nvCxnSpPr>
        <p:spPr>
          <a:xfrm>
            <a:off x="5316145" y="4001612"/>
            <a:ext cx="574297" cy="0"/>
          </a:xfrm>
          <a:prstGeom prst="line">
            <a:avLst/>
          </a:prstGeom>
          <a:ln w="38100" cap="rnd">
            <a:solidFill>
              <a:schemeClr val="tx1">
                <a:lumMod val="85000"/>
                <a:lumOff val="15000"/>
              </a:schemeClr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 стрелкой 59"/>
          <p:cNvCxnSpPr>
            <a:cxnSpLocks noChangeAspect="1"/>
            <a:stCxn id="49" idx="2"/>
          </p:cNvCxnSpPr>
          <p:nvPr/>
        </p:nvCxnSpPr>
        <p:spPr>
          <a:xfrm>
            <a:off x="4057665" y="5477164"/>
            <a:ext cx="0" cy="334794"/>
          </a:xfrm>
          <a:prstGeom prst="straightConnector1">
            <a:avLst/>
          </a:prstGeom>
          <a:ln w="15875" cap="rnd">
            <a:solidFill>
              <a:schemeClr val="tx1">
                <a:lumMod val="85000"/>
                <a:lumOff val="15000"/>
              </a:schemeClr>
            </a:solidFill>
            <a:round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/>
              <p:cNvSpPr txBox="1">
                <a:spLocks noChangeAspect="1"/>
              </p:cNvSpPr>
              <p:nvPr/>
            </p:nvSpPr>
            <p:spPr>
              <a:xfrm>
                <a:off x="3851903" y="5778586"/>
                <a:ext cx="41152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68" name="TextBox 6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1903" y="5778586"/>
                <a:ext cx="411523" cy="369332"/>
              </a:xfrm>
              <a:prstGeom prst="rect">
                <a:avLst/>
              </a:prstGeom>
              <a:blipFill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9" name="Группа 68"/>
          <p:cNvGrpSpPr/>
          <p:nvPr/>
        </p:nvGrpSpPr>
        <p:grpSpPr>
          <a:xfrm>
            <a:off x="4507665" y="5033257"/>
            <a:ext cx="2328003" cy="369332"/>
            <a:chOff x="3314261" y="5873246"/>
            <a:chExt cx="2961606" cy="369332"/>
          </a:xfrm>
        </p:grpSpPr>
        <p:cxnSp>
          <p:nvCxnSpPr>
            <p:cNvPr id="70" name="Прямая соединительная линия 69"/>
            <p:cNvCxnSpPr/>
            <p:nvPr/>
          </p:nvCxnSpPr>
          <p:spPr>
            <a:xfrm flipV="1">
              <a:off x="3314261" y="6057912"/>
              <a:ext cx="2961606" cy="0"/>
            </a:xfrm>
            <a:prstGeom prst="line">
              <a:avLst/>
            </a:prstGeom>
            <a:ln w="15875">
              <a:solidFill>
                <a:schemeClr val="tx1">
                  <a:lumMod val="85000"/>
                  <a:lumOff val="1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1" name="TextBox 70"/>
                <p:cNvSpPr txBox="1"/>
                <p:nvPr/>
              </p:nvSpPr>
              <p:spPr>
                <a:xfrm>
                  <a:off x="4604101" y="5873246"/>
                  <a:ext cx="469282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ru-RU" dirty="0"/>
                </a:p>
              </p:txBody>
            </p:sp>
          </mc:Choice>
          <mc:Fallback xmlns="">
            <p:sp>
              <p:nvSpPr>
                <p:cNvPr id="71" name="TextBox 7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04101" y="5873246"/>
                  <a:ext cx="469282" cy="369332"/>
                </a:xfrm>
                <a:prstGeom prst="rect">
                  <a:avLst/>
                </a:prstGeom>
                <a:blipFill>
                  <a:blip r:embed="rId28"/>
                  <a:stretch>
                    <a:fillRect r="-5000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96" name="Блок-схема: процесс 95"/>
              <p:cNvSpPr/>
              <p:nvPr/>
            </p:nvSpPr>
            <p:spPr>
              <a:xfrm>
                <a:off x="6835458" y="4937164"/>
                <a:ext cx="900000" cy="540000"/>
              </a:xfrm>
              <a:prstGeom prst="flowChartProcess">
                <a:avLst/>
              </a:prstGeom>
              <a:solidFill>
                <a:schemeClr val="accent6">
                  <a:alpha val="50000"/>
                </a:schemeClr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𝐾𝑀</m:t>
                      </m:r>
                    </m:oMath>
                  </m:oMathPara>
                </a14:m>
                <a:endParaRPr lang="en-US" i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96" name="Блок-схема: процесс 9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458" y="4937164"/>
                <a:ext cx="900000" cy="540000"/>
              </a:xfrm>
              <a:prstGeom prst="flowChartProcess">
                <a:avLst/>
              </a:prstGeom>
              <a:blipFill>
                <a:blip r:embed="rId29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7" name="Прямая со стрелкой 96"/>
          <p:cNvCxnSpPr>
            <a:cxnSpLocks noChangeAspect="1"/>
            <a:stCxn id="96" idx="2"/>
          </p:cNvCxnSpPr>
          <p:nvPr/>
        </p:nvCxnSpPr>
        <p:spPr>
          <a:xfrm>
            <a:off x="7285458" y="5477164"/>
            <a:ext cx="0" cy="334794"/>
          </a:xfrm>
          <a:prstGeom prst="straightConnector1">
            <a:avLst/>
          </a:prstGeom>
          <a:ln w="15875" cap="rnd">
            <a:solidFill>
              <a:schemeClr val="tx1">
                <a:lumMod val="85000"/>
                <a:lumOff val="15000"/>
              </a:schemeClr>
            </a:solidFill>
            <a:round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8" name="TextBox 97"/>
              <p:cNvSpPr txBox="1">
                <a:spLocks noChangeAspect="1"/>
              </p:cNvSpPr>
              <p:nvPr/>
            </p:nvSpPr>
            <p:spPr>
              <a:xfrm>
                <a:off x="7079696" y="5811958"/>
                <a:ext cx="41152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98" name="TextBox 9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79696" y="5811958"/>
                <a:ext cx="411523" cy="369332"/>
              </a:xfrm>
              <a:prstGeom prst="rect">
                <a:avLst/>
              </a:prstGeom>
              <a:blipFill>
                <a:blip r:embed="rId3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0" name="TextBox 99"/>
              <p:cNvSpPr txBox="1">
                <a:spLocks noChangeAspect="1"/>
              </p:cNvSpPr>
              <p:nvPr/>
            </p:nvSpPr>
            <p:spPr>
              <a:xfrm>
                <a:off x="7393651" y="3112968"/>
                <a:ext cx="139065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𝐼𝑉</m:t>
                      </m:r>
                      <m:r>
                        <a:rPr lang="en-US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𝑙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𝑙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00" name="TextBox 9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93651" y="3112968"/>
                <a:ext cx="1390650" cy="369332"/>
              </a:xfrm>
              <a:prstGeom prst="rect">
                <a:avLst/>
              </a:prstGeom>
              <a:blipFill>
                <a:blip r:embed="rId3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1" name="Прямая со стрелкой 100"/>
          <p:cNvCxnSpPr>
            <a:cxnSpLocks noChangeAspect="1"/>
          </p:cNvCxnSpPr>
          <p:nvPr/>
        </p:nvCxnSpPr>
        <p:spPr>
          <a:xfrm>
            <a:off x="8088976" y="3472371"/>
            <a:ext cx="0" cy="270001"/>
          </a:xfrm>
          <a:prstGeom prst="straightConnector1">
            <a:avLst/>
          </a:prstGeom>
          <a:ln w="15875" cap="rnd">
            <a:solidFill>
              <a:schemeClr val="tx1">
                <a:lumMod val="85000"/>
                <a:lumOff val="15000"/>
              </a:schemeClr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Прямая со стрелкой 101"/>
          <p:cNvCxnSpPr>
            <a:cxnSpLocks noChangeAspect="1"/>
          </p:cNvCxnSpPr>
          <p:nvPr/>
        </p:nvCxnSpPr>
        <p:spPr>
          <a:xfrm>
            <a:off x="8093738" y="4282370"/>
            <a:ext cx="0" cy="270429"/>
          </a:xfrm>
          <a:prstGeom prst="straightConnector1">
            <a:avLst/>
          </a:prstGeom>
          <a:ln w="15875" cap="rnd">
            <a:solidFill>
              <a:schemeClr val="tx1">
                <a:lumMod val="85000"/>
                <a:lumOff val="15000"/>
              </a:schemeClr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3" name="Блок-схема: процесс 102"/>
              <p:cNvSpPr>
                <a:spLocks noChangeAspect="1"/>
              </p:cNvSpPr>
              <p:nvPr/>
            </p:nvSpPr>
            <p:spPr>
              <a:xfrm>
                <a:off x="7823738" y="3742371"/>
                <a:ext cx="540000" cy="540000"/>
              </a:xfrm>
              <a:prstGeom prst="flowChartProcess">
                <a:avLst/>
              </a:prstGeom>
              <a:solidFill>
                <a:schemeClr val="accent1">
                  <a:alpha val="50000"/>
                </a:schemeClr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b>
                      </m:sSub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03" name="Блок-схема: процесс 10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3738" y="3742371"/>
                <a:ext cx="540000" cy="540000"/>
              </a:xfrm>
              <a:prstGeom prst="flowChartProcess">
                <a:avLst/>
              </a:prstGeom>
              <a:blipFill>
                <a:blip r:embed="rId3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4" name="TextBox 103"/>
              <p:cNvSpPr txBox="1">
                <a:spLocks noChangeAspect="1"/>
              </p:cNvSpPr>
              <p:nvPr/>
            </p:nvSpPr>
            <p:spPr>
              <a:xfrm>
                <a:off x="7875399" y="4492711"/>
                <a:ext cx="940642" cy="3946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𝑙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04" name="TextBox 10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75399" y="4492711"/>
                <a:ext cx="940642" cy="394660"/>
              </a:xfrm>
              <a:prstGeom prst="rect">
                <a:avLst/>
              </a:prstGeom>
              <a:blipFill>
                <a:blip r:embed="rId3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5" name="TextBox 104"/>
              <p:cNvSpPr txBox="1">
                <a:spLocks noChangeAspect="1"/>
              </p:cNvSpPr>
              <p:nvPr/>
            </p:nvSpPr>
            <p:spPr>
              <a:xfrm>
                <a:off x="8966314" y="3120240"/>
                <a:ext cx="178723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𝐼𝑉</m:t>
                      </m:r>
                      <m:r>
                        <a:rPr lang="en-US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𝑙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𝑙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05" name="TextBox 10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66314" y="3120240"/>
                <a:ext cx="1787234" cy="369332"/>
              </a:xfrm>
              <a:prstGeom prst="rect">
                <a:avLst/>
              </a:prstGeom>
              <a:blipFill>
                <a:blip r:embed="rId3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6" name="Прямая со стрелкой 105"/>
          <p:cNvCxnSpPr>
            <a:cxnSpLocks noChangeAspect="1"/>
          </p:cNvCxnSpPr>
          <p:nvPr/>
        </p:nvCxnSpPr>
        <p:spPr>
          <a:xfrm>
            <a:off x="9796093" y="3472371"/>
            <a:ext cx="0" cy="270001"/>
          </a:xfrm>
          <a:prstGeom prst="straightConnector1">
            <a:avLst/>
          </a:prstGeom>
          <a:ln w="15875" cap="rnd">
            <a:solidFill>
              <a:schemeClr val="tx1">
                <a:lumMod val="85000"/>
                <a:lumOff val="15000"/>
              </a:schemeClr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Прямая со стрелкой 106"/>
          <p:cNvCxnSpPr>
            <a:cxnSpLocks noChangeAspect="1"/>
          </p:cNvCxnSpPr>
          <p:nvPr/>
        </p:nvCxnSpPr>
        <p:spPr>
          <a:xfrm>
            <a:off x="9800855" y="4282370"/>
            <a:ext cx="0" cy="270429"/>
          </a:xfrm>
          <a:prstGeom prst="straightConnector1">
            <a:avLst/>
          </a:prstGeom>
          <a:ln w="15875" cap="rnd">
            <a:solidFill>
              <a:schemeClr val="tx1">
                <a:lumMod val="85000"/>
                <a:lumOff val="15000"/>
              </a:schemeClr>
            </a:solidFill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Блок-схема: процесс 107"/>
              <p:cNvSpPr>
                <a:spLocks noChangeAspect="1"/>
              </p:cNvSpPr>
              <p:nvPr/>
            </p:nvSpPr>
            <p:spPr>
              <a:xfrm>
                <a:off x="9530855" y="3742371"/>
                <a:ext cx="540000" cy="540000"/>
              </a:xfrm>
              <a:prstGeom prst="flowChartProcess">
                <a:avLst/>
              </a:prstGeom>
              <a:solidFill>
                <a:schemeClr val="accent1">
                  <a:alpha val="50000"/>
                </a:schemeClr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b>
                      </m:sSub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08" name="Блок-схема: процесс 10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30855" y="3742371"/>
                <a:ext cx="540000" cy="540000"/>
              </a:xfrm>
              <a:prstGeom prst="flowChartProcess">
                <a:avLst/>
              </a:prstGeom>
              <a:blipFill>
                <a:blip r:embed="rId3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9" name="TextBox 108"/>
              <p:cNvSpPr txBox="1">
                <a:spLocks noChangeAspect="1"/>
              </p:cNvSpPr>
              <p:nvPr/>
            </p:nvSpPr>
            <p:spPr>
              <a:xfrm>
                <a:off x="9582517" y="4492711"/>
                <a:ext cx="818814" cy="3946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𝑙</m:t>
                          </m:r>
                        </m:sub>
                      </m:sSub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09" name="TextBox 10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82517" y="4492711"/>
                <a:ext cx="818814" cy="394660"/>
              </a:xfrm>
              <a:prstGeom prst="rect">
                <a:avLst/>
              </a:prstGeom>
              <a:blipFill>
                <a:blip r:embed="rId3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0" name="Прямая соединительная линия 109"/>
          <p:cNvCxnSpPr/>
          <p:nvPr/>
        </p:nvCxnSpPr>
        <p:spPr>
          <a:xfrm flipV="1">
            <a:off x="8505628" y="4001612"/>
            <a:ext cx="928366" cy="10760"/>
          </a:xfrm>
          <a:prstGeom prst="line">
            <a:avLst/>
          </a:prstGeom>
          <a:ln w="38100" cap="rnd">
            <a:solidFill>
              <a:schemeClr val="tx1">
                <a:lumMod val="85000"/>
                <a:lumOff val="15000"/>
              </a:schemeClr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1" name="Группа 110"/>
          <p:cNvGrpSpPr/>
          <p:nvPr/>
        </p:nvGrpSpPr>
        <p:grpSpPr>
          <a:xfrm>
            <a:off x="7735248" y="5044016"/>
            <a:ext cx="2510883" cy="369332"/>
            <a:chOff x="3314261" y="5873246"/>
            <a:chExt cx="2961606" cy="369332"/>
          </a:xfrm>
        </p:grpSpPr>
        <p:cxnSp>
          <p:nvCxnSpPr>
            <p:cNvPr id="112" name="Прямая соединительная линия 111"/>
            <p:cNvCxnSpPr/>
            <p:nvPr/>
          </p:nvCxnSpPr>
          <p:spPr>
            <a:xfrm flipV="1">
              <a:off x="3314261" y="6057912"/>
              <a:ext cx="2961606" cy="0"/>
            </a:xfrm>
            <a:prstGeom prst="line">
              <a:avLst/>
            </a:prstGeom>
            <a:ln w="15875">
              <a:solidFill>
                <a:schemeClr val="tx1">
                  <a:lumMod val="85000"/>
                  <a:lumOff val="1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3" name="TextBox 112"/>
                <p:cNvSpPr txBox="1"/>
                <p:nvPr/>
              </p:nvSpPr>
              <p:spPr>
                <a:xfrm>
                  <a:off x="4604101" y="5873246"/>
                  <a:ext cx="469282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ru-RU" dirty="0"/>
                </a:p>
              </p:txBody>
            </p:sp>
          </mc:Choice>
          <mc:Fallback xmlns="">
            <p:sp>
              <p:nvSpPr>
                <p:cNvPr id="113" name="TextBox 11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04101" y="5873246"/>
                  <a:ext cx="469282" cy="369332"/>
                </a:xfrm>
                <a:prstGeom prst="rect">
                  <a:avLst/>
                </a:prstGeom>
                <a:blipFill>
                  <a:blip r:embed="rId3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14" name="Блок-схема: процесс 113"/>
              <p:cNvSpPr/>
              <p:nvPr/>
            </p:nvSpPr>
            <p:spPr>
              <a:xfrm>
                <a:off x="10246131" y="4937164"/>
                <a:ext cx="900000" cy="540000"/>
              </a:xfrm>
              <a:prstGeom prst="flowChartProcess">
                <a:avLst/>
              </a:prstGeom>
              <a:solidFill>
                <a:schemeClr val="accent6">
                  <a:alpha val="50000"/>
                </a:schemeClr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𝐾𝑀</m:t>
                      </m:r>
                    </m:oMath>
                  </m:oMathPara>
                </a14:m>
                <a:endParaRPr lang="en-US" i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14" name="Блок-схема: процесс 1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46131" y="4937164"/>
                <a:ext cx="900000" cy="540000"/>
              </a:xfrm>
              <a:prstGeom prst="flowChartProcess">
                <a:avLst/>
              </a:prstGeom>
              <a:blipFill>
                <a:blip r:embed="rId3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5" name="Прямая со стрелкой 114"/>
          <p:cNvCxnSpPr>
            <a:cxnSpLocks noChangeAspect="1"/>
            <a:stCxn id="114" idx="2"/>
          </p:cNvCxnSpPr>
          <p:nvPr/>
        </p:nvCxnSpPr>
        <p:spPr>
          <a:xfrm>
            <a:off x="10696131" y="5477164"/>
            <a:ext cx="0" cy="334794"/>
          </a:xfrm>
          <a:prstGeom prst="straightConnector1">
            <a:avLst/>
          </a:prstGeom>
          <a:ln w="15875" cap="rnd">
            <a:solidFill>
              <a:schemeClr val="tx1">
                <a:lumMod val="85000"/>
                <a:lumOff val="15000"/>
              </a:schemeClr>
            </a:solidFill>
            <a:round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6" name="TextBox 115"/>
              <p:cNvSpPr txBox="1">
                <a:spLocks noChangeAspect="1"/>
              </p:cNvSpPr>
              <p:nvPr/>
            </p:nvSpPr>
            <p:spPr>
              <a:xfrm>
                <a:off x="10490369" y="5778586"/>
                <a:ext cx="41152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16" name="TextBox 1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90369" y="5778586"/>
                <a:ext cx="411523" cy="369332"/>
              </a:xfrm>
              <a:prstGeom prst="rect">
                <a:avLst/>
              </a:prstGeom>
              <a:blipFill>
                <a:blip r:embed="rId3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6" name="Правая фигурная скобка 175"/>
          <p:cNvSpPr/>
          <p:nvPr/>
        </p:nvSpPr>
        <p:spPr>
          <a:xfrm rot="5400000" flipH="1">
            <a:off x="2085432" y="1393721"/>
            <a:ext cx="204939" cy="3327997"/>
          </a:xfrm>
          <a:prstGeom prst="rightBrace">
            <a:avLst>
              <a:gd name="adj1" fmla="val 96481"/>
              <a:gd name="adj2" fmla="val 50132"/>
            </a:avLst>
          </a:prstGeom>
          <a:ln w="22225">
            <a:solidFill>
              <a:srgbClr val="FF163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2039155" y="2702158"/>
                <a:ext cx="266700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𝑙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9155" y="2702158"/>
                <a:ext cx="266700" cy="369332"/>
              </a:xfrm>
              <a:prstGeom prst="rect">
                <a:avLst/>
              </a:prstGeom>
              <a:blipFill>
                <a:blip r:embed="rId40"/>
                <a:stretch>
                  <a:fillRect r="-2093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8" name="Правая фигурная скобка 177"/>
          <p:cNvSpPr/>
          <p:nvPr/>
        </p:nvSpPr>
        <p:spPr>
          <a:xfrm rot="5400000" flipH="1">
            <a:off x="5711910" y="1705009"/>
            <a:ext cx="199497" cy="2692668"/>
          </a:xfrm>
          <a:prstGeom prst="rightBrace">
            <a:avLst>
              <a:gd name="adj1" fmla="val 96481"/>
              <a:gd name="adj2" fmla="val 50132"/>
            </a:avLst>
          </a:prstGeom>
          <a:ln w="22225">
            <a:solidFill>
              <a:srgbClr val="FF163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9" name="TextBox 178"/>
              <p:cNvSpPr txBox="1"/>
              <p:nvPr/>
            </p:nvSpPr>
            <p:spPr>
              <a:xfrm>
                <a:off x="5698867" y="2721208"/>
                <a:ext cx="218805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𝑙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79" name="TextBox 17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8867" y="2721208"/>
                <a:ext cx="218805" cy="369332"/>
              </a:xfrm>
              <a:prstGeom prst="rect">
                <a:avLst/>
              </a:prstGeom>
              <a:blipFill>
                <a:blip r:embed="rId41"/>
                <a:stretch>
                  <a:fillRect r="-1388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0" name="Правая фигурная скобка 179"/>
          <p:cNvSpPr/>
          <p:nvPr/>
        </p:nvSpPr>
        <p:spPr>
          <a:xfrm rot="5400000" flipH="1">
            <a:off x="9036954" y="1405858"/>
            <a:ext cx="170858" cy="3262330"/>
          </a:xfrm>
          <a:prstGeom prst="rightBrace">
            <a:avLst>
              <a:gd name="adj1" fmla="val 96481"/>
              <a:gd name="adj2" fmla="val 50132"/>
            </a:avLst>
          </a:prstGeom>
          <a:ln w="22225">
            <a:solidFill>
              <a:srgbClr val="FF163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1" name="TextBox 180"/>
              <p:cNvSpPr txBox="1"/>
              <p:nvPr/>
            </p:nvSpPr>
            <p:spPr>
              <a:xfrm>
                <a:off x="8979203" y="2702158"/>
                <a:ext cx="265095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𝑙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81" name="TextBox 18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79203" y="2702158"/>
                <a:ext cx="265095" cy="369332"/>
              </a:xfrm>
              <a:prstGeom prst="rect">
                <a:avLst/>
              </a:prstGeom>
              <a:blipFill>
                <a:blip r:embed="rId4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2" name="Прямая соединительная линия 181"/>
          <p:cNvCxnSpPr/>
          <p:nvPr/>
        </p:nvCxnSpPr>
        <p:spPr>
          <a:xfrm>
            <a:off x="11172325" y="5204240"/>
            <a:ext cx="622006" cy="2924"/>
          </a:xfrm>
          <a:prstGeom prst="line">
            <a:avLst/>
          </a:prstGeom>
          <a:ln w="38100" cap="rnd">
            <a:solidFill>
              <a:schemeClr val="tx1">
                <a:lumMod val="85000"/>
                <a:lumOff val="15000"/>
              </a:schemeClr>
            </a:solidFill>
            <a:prstDash val="sysDot"/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3" name="Прямая соединительная линия 182"/>
          <p:cNvCxnSpPr/>
          <p:nvPr/>
        </p:nvCxnSpPr>
        <p:spPr>
          <a:xfrm>
            <a:off x="11146131" y="4012371"/>
            <a:ext cx="622006" cy="0"/>
          </a:xfrm>
          <a:prstGeom prst="line">
            <a:avLst/>
          </a:prstGeom>
          <a:ln w="38100" cap="rnd">
            <a:solidFill>
              <a:schemeClr val="tx1">
                <a:lumMod val="85000"/>
                <a:lumOff val="15000"/>
              </a:schemeClr>
            </a:solidFill>
            <a:prstDash val="sysDot"/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Прямоугольник 1"/>
          <p:cNvSpPr/>
          <p:nvPr/>
        </p:nvSpPr>
        <p:spPr>
          <a:xfrm>
            <a:off x="173977" y="2578100"/>
            <a:ext cx="11878323" cy="2309271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3" name="Двойные круглые скобки 92"/>
          <p:cNvSpPr/>
          <p:nvPr/>
        </p:nvSpPr>
        <p:spPr>
          <a:xfrm>
            <a:off x="3483497" y="1332596"/>
            <a:ext cx="6178876" cy="700209"/>
          </a:xfrm>
          <a:prstGeom prst="bracketPair">
            <a:avLst>
              <a:gd name="adj" fmla="val 4270"/>
            </a:avLst>
          </a:prstGeom>
          <a:ln w="2222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  <p:sp>
        <p:nvSpPr>
          <p:cNvPr id="3" name="Овал 2"/>
          <p:cNvSpPr/>
          <p:nvPr/>
        </p:nvSpPr>
        <p:spPr>
          <a:xfrm>
            <a:off x="3847902" y="5770243"/>
            <a:ext cx="415524" cy="386018"/>
          </a:xfrm>
          <a:prstGeom prst="ellipse">
            <a:avLst/>
          </a:prstGeom>
          <a:noFill/>
          <a:ln w="25400">
            <a:solidFill>
              <a:srgbClr val="0042A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4" name="Овал 93"/>
          <p:cNvSpPr/>
          <p:nvPr/>
        </p:nvSpPr>
        <p:spPr>
          <a:xfrm>
            <a:off x="7075694" y="5803615"/>
            <a:ext cx="415524" cy="386018"/>
          </a:xfrm>
          <a:prstGeom prst="ellipse">
            <a:avLst/>
          </a:prstGeom>
          <a:noFill/>
          <a:ln w="25400">
            <a:solidFill>
              <a:srgbClr val="0042A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5" name="Овал 94"/>
          <p:cNvSpPr/>
          <p:nvPr/>
        </p:nvSpPr>
        <p:spPr>
          <a:xfrm>
            <a:off x="10490368" y="5807597"/>
            <a:ext cx="415524" cy="386018"/>
          </a:xfrm>
          <a:prstGeom prst="ellipse">
            <a:avLst/>
          </a:prstGeom>
          <a:noFill/>
          <a:ln w="25400">
            <a:solidFill>
              <a:srgbClr val="0042A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5603293" y="2623173"/>
            <a:ext cx="46428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Nonce is always used as a base value for the re-keying. Hence, new key chain for every fresh nonce value</a:t>
            </a:r>
            <a:endParaRPr lang="ru-RU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81063" y="2813129"/>
            <a:ext cx="46610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Major difference from classic internal re-keying:</a:t>
            </a:r>
            <a:endParaRPr lang="ru-RU" dirty="0"/>
          </a:p>
        </p:txBody>
      </p:sp>
      <p:sp>
        <p:nvSpPr>
          <p:cNvPr id="14" name="Полилиния 13"/>
          <p:cNvSpPr/>
          <p:nvPr/>
        </p:nvSpPr>
        <p:spPr>
          <a:xfrm>
            <a:off x="4039437" y="3627455"/>
            <a:ext cx="2532185" cy="2170444"/>
          </a:xfrm>
          <a:custGeom>
            <a:avLst/>
            <a:gdLst>
              <a:gd name="connsiteX0" fmla="*/ 0 w 2532185"/>
              <a:gd name="connsiteY0" fmla="*/ 2170444 h 2170444"/>
              <a:gd name="connsiteX1" fmla="*/ 381838 w 2532185"/>
              <a:gd name="connsiteY1" fmla="*/ 844061 h 2170444"/>
              <a:gd name="connsiteX2" fmla="*/ 2150348 w 2532185"/>
              <a:gd name="connsiteY2" fmla="*/ 723481 h 2170444"/>
              <a:gd name="connsiteX3" fmla="*/ 2532185 w 2532185"/>
              <a:gd name="connsiteY3" fmla="*/ 0 h 2170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32185" h="2170444">
                <a:moveTo>
                  <a:pt x="0" y="2170444"/>
                </a:moveTo>
                <a:cubicBezTo>
                  <a:pt x="11723" y="1627832"/>
                  <a:pt x="23447" y="1085221"/>
                  <a:pt x="381838" y="844061"/>
                </a:cubicBezTo>
                <a:cubicBezTo>
                  <a:pt x="740229" y="602901"/>
                  <a:pt x="1791957" y="864158"/>
                  <a:pt x="2150348" y="723481"/>
                </a:cubicBezTo>
                <a:cubicBezTo>
                  <a:pt x="2508739" y="582804"/>
                  <a:pt x="2520462" y="291402"/>
                  <a:pt x="2532185" y="0"/>
                </a:cubicBezTo>
              </a:path>
            </a:pathLst>
          </a:custGeom>
          <a:noFill/>
          <a:ln w="19050">
            <a:solidFill>
              <a:srgbClr val="0042A2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олилиния 15"/>
          <p:cNvSpPr/>
          <p:nvPr/>
        </p:nvSpPr>
        <p:spPr>
          <a:xfrm>
            <a:off x="7315200" y="3587262"/>
            <a:ext cx="624985" cy="2291024"/>
          </a:xfrm>
          <a:custGeom>
            <a:avLst/>
            <a:gdLst>
              <a:gd name="connsiteX0" fmla="*/ 0 w 624985"/>
              <a:gd name="connsiteY0" fmla="*/ 2291024 h 2291024"/>
              <a:gd name="connsiteX1" fmla="*/ 622998 w 624985"/>
              <a:gd name="connsiteY1" fmla="*/ 1195753 h 2291024"/>
              <a:gd name="connsiteX2" fmla="*/ 200967 w 624985"/>
              <a:gd name="connsiteY2" fmla="*/ 0 h 22910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24985" h="2291024">
                <a:moveTo>
                  <a:pt x="0" y="2291024"/>
                </a:moveTo>
                <a:cubicBezTo>
                  <a:pt x="294752" y="1934307"/>
                  <a:pt x="589504" y="1577590"/>
                  <a:pt x="622998" y="1195753"/>
                </a:cubicBezTo>
                <a:cubicBezTo>
                  <a:pt x="656492" y="813916"/>
                  <a:pt x="256233" y="165798"/>
                  <a:pt x="200967" y="0"/>
                </a:cubicBezTo>
              </a:path>
            </a:pathLst>
          </a:custGeom>
          <a:noFill/>
          <a:ln w="19050">
            <a:solidFill>
              <a:srgbClr val="0042A2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олилиния 16"/>
          <p:cNvSpPr/>
          <p:nvPr/>
        </p:nvSpPr>
        <p:spPr>
          <a:xfrm>
            <a:off x="9073662" y="3526971"/>
            <a:ext cx="1678074" cy="2270928"/>
          </a:xfrm>
          <a:custGeom>
            <a:avLst/>
            <a:gdLst>
              <a:gd name="connsiteX0" fmla="*/ 1678074 w 1678074"/>
              <a:gd name="connsiteY0" fmla="*/ 2270928 h 2270928"/>
              <a:gd name="connsiteX1" fmla="*/ 1215850 w 1678074"/>
              <a:gd name="connsiteY1" fmla="*/ 793820 h 2270928"/>
              <a:gd name="connsiteX2" fmla="*/ 0 w 1678074"/>
              <a:gd name="connsiteY2" fmla="*/ 0 h 2270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78074" h="2270928">
                <a:moveTo>
                  <a:pt x="1678074" y="2270928"/>
                </a:moveTo>
                <a:cubicBezTo>
                  <a:pt x="1586801" y="1721618"/>
                  <a:pt x="1495529" y="1172308"/>
                  <a:pt x="1215850" y="793820"/>
                </a:cubicBezTo>
                <a:cubicBezTo>
                  <a:pt x="936171" y="415332"/>
                  <a:pt x="468085" y="207666"/>
                  <a:pt x="0" y="0"/>
                </a:cubicBezTo>
              </a:path>
            </a:pathLst>
          </a:custGeom>
          <a:noFill/>
          <a:ln w="19050">
            <a:solidFill>
              <a:srgbClr val="0042A2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233001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34" name="TextBox 133"/>
              <p:cNvSpPr txBox="1"/>
              <p:nvPr/>
            </p:nvSpPr>
            <p:spPr>
              <a:xfrm>
                <a:off x="1710586" y="5813079"/>
                <a:ext cx="398856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𝐾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34" name="TextBox 1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0586" y="5813079"/>
                <a:ext cx="398856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2" name="Прямая соединительная линия 151"/>
          <p:cNvCxnSpPr>
            <a:endCxn id="134" idx="3"/>
          </p:cNvCxnSpPr>
          <p:nvPr/>
        </p:nvCxnSpPr>
        <p:spPr>
          <a:xfrm flipH="1">
            <a:off x="2109442" y="5997025"/>
            <a:ext cx="293384" cy="720"/>
          </a:xfrm>
          <a:prstGeom prst="line">
            <a:avLst/>
          </a:prstGeom>
          <a:ln w="15875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Прямоугольник 45"/>
          <p:cNvSpPr/>
          <p:nvPr/>
        </p:nvSpPr>
        <p:spPr>
          <a:xfrm>
            <a:off x="3197195" y="480108"/>
            <a:ext cx="579761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 algn="ctr"/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sMGM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(strong MGM) – 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parametrizable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AEAD</a:t>
            </a:r>
            <a:endParaRPr lang="ru-RU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56" name="Объект 2"/>
          <p:cNvPicPr>
            <a:picLocks noChangeAspect="1"/>
          </p:cNvPicPr>
          <p:nvPr/>
        </p:nvPicPr>
        <p:blipFill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553" y="6314451"/>
            <a:ext cx="1208923" cy="407024"/>
          </a:xfrm>
          <a:prstGeom prst="rect">
            <a:avLst/>
          </a:prstGeom>
        </p:spPr>
      </p:pic>
      <p:sp>
        <p:nvSpPr>
          <p:cNvPr id="57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9206053" y="6335400"/>
            <a:ext cx="2743200" cy="365125"/>
          </a:xfrm>
        </p:spPr>
        <p:txBody>
          <a:bodyPr/>
          <a:lstStyle/>
          <a:p>
            <a:fld id="{DC501561-F62F-4F0D-92B5-B83715048182}" type="slidenum">
              <a:rPr lang="ru-RU" smtClean="0"/>
              <a:t>30</a:t>
            </a:fld>
            <a:endParaRPr lang="ru-RU" dirty="0"/>
          </a:p>
        </p:txBody>
      </p:sp>
      <p:grpSp>
        <p:nvGrpSpPr>
          <p:cNvPr id="42" name="Группа 41"/>
          <p:cNvGrpSpPr/>
          <p:nvPr/>
        </p:nvGrpSpPr>
        <p:grpSpPr>
          <a:xfrm>
            <a:off x="1224217" y="2410055"/>
            <a:ext cx="6094006" cy="1266825"/>
            <a:chOff x="1224217" y="2410055"/>
            <a:chExt cx="6094006" cy="126682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9" name="TextBox 98"/>
                <p:cNvSpPr txBox="1">
                  <a:spLocks noChangeAspect="1"/>
                </p:cNvSpPr>
                <p:nvPr/>
              </p:nvSpPr>
              <p:spPr>
                <a:xfrm>
                  <a:off x="1224217" y="2854955"/>
                  <a:ext cx="49834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a14:m>
                  <a:r>
                    <a:rPr lang="en-US" dirty="0"/>
                    <a:t>:</a:t>
                  </a:r>
                  <a:endParaRPr lang="ru-RU" dirty="0"/>
                </a:p>
              </p:txBody>
            </p:sp>
          </mc:Choice>
          <mc:Fallback xmlns="">
            <p:sp>
              <p:nvSpPr>
                <p:cNvPr id="99" name="TextBox 9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24217" y="2854955"/>
                  <a:ext cx="498342" cy="369332"/>
                </a:xfrm>
                <a:prstGeom prst="rect">
                  <a:avLst/>
                </a:prstGeom>
                <a:blipFill>
                  <a:blip r:embed="rId5"/>
                  <a:stretch>
                    <a:fillRect t="-8197" r="-8537" b="-24590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4" name="TextBox 123"/>
                <p:cNvSpPr txBox="1"/>
                <p:nvPr/>
              </p:nvSpPr>
              <p:spPr>
                <a:xfrm>
                  <a:off x="2795695" y="2485623"/>
                  <a:ext cx="398856" cy="371961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𝐼</m:t>
                            </m:r>
                            <m:r>
                              <a:rPr lang="ru-RU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p>
                        </m:sSubSup>
                      </m:oMath>
                    </m:oMathPara>
                  </a14:m>
                  <a:endParaRPr lang="ru-RU" dirty="0"/>
                </a:p>
              </p:txBody>
            </p:sp>
          </mc:Choice>
          <mc:Fallback xmlns="">
            <p:sp>
              <p:nvSpPr>
                <p:cNvPr id="124" name="TextBox 12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95695" y="2485623"/>
                  <a:ext cx="398856" cy="371961"/>
                </a:xfrm>
                <a:prstGeom prst="rect">
                  <a:avLst/>
                </a:prstGeom>
                <a:blipFill>
                  <a:blip r:embed="rId6"/>
                  <a:stretch>
                    <a:fillRect r="-15385" b="-1639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5" name="TextBox 124"/>
                <p:cNvSpPr txBox="1"/>
                <p:nvPr/>
              </p:nvSpPr>
              <p:spPr>
                <a:xfrm>
                  <a:off x="2795695" y="3224287"/>
                  <a:ext cx="398856" cy="376000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p>
                        </m:sSubSup>
                      </m:oMath>
                    </m:oMathPara>
                  </a14:m>
                  <a:endParaRPr lang="ru-RU" dirty="0"/>
                </a:p>
              </p:txBody>
            </p:sp>
          </mc:Choice>
          <mc:Fallback xmlns="">
            <p:sp>
              <p:nvSpPr>
                <p:cNvPr id="125" name="TextBox 12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95695" y="3224287"/>
                  <a:ext cx="398856" cy="376000"/>
                </a:xfrm>
                <a:prstGeom prst="rect">
                  <a:avLst/>
                </a:prstGeom>
                <a:blipFill>
                  <a:blip r:embed="rId7"/>
                  <a:stretch>
                    <a:fillRect r="-26154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8" name="Прямая со стрелкой 7"/>
            <p:cNvCxnSpPr>
              <a:endCxn id="124" idx="1"/>
            </p:cNvCxnSpPr>
            <p:nvPr/>
          </p:nvCxnSpPr>
          <p:spPr>
            <a:xfrm flipV="1">
              <a:off x="2408812" y="2671604"/>
              <a:ext cx="386883" cy="368017"/>
            </a:xfrm>
            <a:prstGeom prst="straightConnector1">
              <a:avLst/>
            </a:prstGeom>
            <a:ln w="15875" cap="rnd">
              <a:solidFill>
                <a:schemeClr val="tx1">
                  <a:lumMod val="85000"/>
                  <a:lumOff val="1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Прямая со стрелкой 18"/>
            <p:cNvCxnSpPr>
              <a:endCxn id="125" idx="1"/>
            </p:cNvCxnSpPr>
            <p:nvPr/>
          </p:nvCxnSpPr>
          <p:spPr>
            <a:xfrm>
              <a:off x="2408812" y="3039621"/>
              <a:ext cx="386883" cy="372666"/>
            </a:xfrm>
            <a:prstGeom prst="straightConnector1">
              <a:avLst/>
            </a:prstGeom>
            <a:ln w="15875" cap="rnd">
              <a:solidFill>
                <a:schemeClr val="tx1">
                  <a:lumMod val="85000"/>
                  <a:lumOff val="1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6" name="TextBox 125"/>
                <p:cNvSpPr txBox="1"/>
                <p:nvPr/>
              </p:nvSpPr>
              <p:spPr>
                <a:xfrm>
                  <a:off x="3581434" y="2485623"/>
                  <a:ext cx="398856" cy="371961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𝐼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p>
                        </m:sSubSup>
                      </m:oMath>
                    </m:oMathPara>
                  </a14:m>
                  <a:endParaRPr lang="ru-RU" dirty="0"/>
                </a:p>
              </p:txBody>
            </p:sp>
          </mc:Choice>
          <mc:Fallback xmlns="">
            <p:sp>
              <p:nvSpPr>
                <p:cNvPr id="126" name="TextBox 12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581434" y="2485623"/>
                  <a:ext cx="398856" cy="371961"/>
                </a:xfrm>
                <a:prstGeom prst="rect">
                  <a:avLst/>
                </a:prstGeom>
                <a:blipFill>
                  <a:blip r:embed="rId8"/>
                  <a:stretch>
                    <a:fillRect r="-15385" b="-1639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7" name="TextBox 126"/>
                <p:cNvSpPr txBox="1"/>
                <p:nvPr/>
              </p:nvSpPr>
              <p:spPr>
                <a:xfrm>
                  <a:off x="3581434" y="3223170"/>
                  <a:ext cx="398856" cy="376000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p>
                        </m:sSubSup>
                      </m:oMath>
                    </m:oMathPara>
                  </a14:m>
                  <a:endParaRPr lang="ru-RU" dirty="0"/>
                </a:p>
              </p:txBody>
            </p:sp>
          </mc:Choice>
          <mc:Fallback xmlns="">
            <p:sp>
              <p:nvSpPr>
                <p:cNvPr id="127" name="TextBox 12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581434" y="3223170"/>
                  <a:ext cx="398856" cy="376000"/>
                </a:xfrm>
                <a:prstGeom prst="rect">
                  <a:avLst/>
                </a:prstGeom>
                <a:blipFill>
                  <a:blip r:embed="rId9"/>
                  <a:stretch>
                    <a:fillRect r="-26154" b="-1639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8" name="TextBox 127"/>
                <p:cNvSpPr txBox="1"/>
                <p:nvPr/>
              </p:nvSpPr>
              <p:spPr>
                <a:xfrm>
                  <a:off x="4367173" y="2485623"/>
                  <a:ext cx="398856" cy="371961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𝐼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p>
                        </m:sSubSup>
                      </m:oMath>
                    </m:oMathPara>
                  </a14:m>
                  <a:endParaRPr lang="ru-RU" dirty="0"/>
                </a:p>
              </p:txBody>
            </p:sp>
          </mc:Choice>
          <mc:Fallback xmlns="">
            <p:sp>
              <p:nvSpPr>
                <p:cNvPr id="128" name="TextBox 12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367173" y="2485623"/>
                  <a:ext cx="398856" cy="371961"/>
                </a:xfrm>
                <a:prstGeom prst="rect">
                  <a:avLst/>
                </a:prstGeom>
                <a:blipFill>
                  <a:blip r:embed="rId10"/>
                  <a:stretch>
                    <a:fillRect r="-15152" b="-1639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9" name="TextBox 128"/>
                <p:cNvSpPr txBox="1"/>
                <p:nvPr/>
              </p:nvSpPr>
              <p:spPr>
                <a:xfrm>
                  <a:off x="4367173" y="3223170"/>
                  <a:ext cx="398856" cy="376000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p>
                        </m:sSubSup>
                      </m:oMath>
                    </m:oMathPara>
                  </a14:m>
                  <a:endParaRPr lang="ru-RU" dirty="0"/>
                </a:p>
              </p:txBody>
            </p:sp>
          </mc:Choice>
          <mc:Fallback xmlns="">
            <p:sp>
              <p:nvSpPr>
                <p:cNvPr id="129" name="TextBox 12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367173" y="3223170"/>
                  <a:ext cx="398856" cy="376000"/>
                </a:xfrm>
                <a:prstGeom prst="rect">
                  <a:avLst/>
                </a:prstGeom>
                <a:blipFill>
                  <a:blip r:embed="rId11"/>
                  <a:stretch>
                    <a:fillRect r="-25758" b="-1639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0" name="TextBox 129"/>
                <p:cNvSpPr txBox="1"/>
                <p:nvPr/>
              </p:nvSpPr>
              <p:spPr>
                <a:xfrm>
                  <a:off x="5152912" y="2486740"/>
                  <a:ext cx="398856" cy="371961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𝐼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p>
                        </m:sSubSup>
                      </m:oMath>
                    </m:oMathPara>
                  </a14:m>
                  <a:endParaRPr lang="ru-RU" dirty="0"/>
                </a:p>
              </p:txBody>
            </p:sp>
          </mc:Choice>
          <mc:Fallback xmlns="">
            <p:sp>
              <p:nvSpPr>
                <p:cNvPr id="130" name="TextBox 12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52912" y="2486740"/>
                  <a:ext cx="398856" cy="371961"/>
                </a:xfrm>
                <a:prstGeom prst="rect">
                  <a:avLst/>
                </a:prstGeom>
                <a:blipFill>
                  <a:blip r:embed="rId12"/>
                  <a:stretch>
                    <a:fillRect r="-15152" b="-1639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1" name="TextBox 130"/>
                <p:cNvSpPr txBox="1"/>
                <p:nvPr/>
              </p:nvSpPr>
              <p:spPr>
                <a:xfrm>
                  <a:off x="5152912" y="3224287"/>
                  <a:ext cx="398856" cy="376000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p>
                        </m:sSubSup>
                      </m:oMath>
                    </m:oMathPara>
                  </a14:m>
                  <a:endParaRPr lang="ru-RU" dirty="0"/>
                </a:p>
              </p:txBody>
            </p:sp>
          </mc:Choice>
          <mc:Fallback xmlns="">
            <p:sp>
              <p:nvSpPr>
                <p:cNvPr id="131" name="TextBox 13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52912" y="3224287"/>
                  <a:ext cx="398856" cy="376000"/>
                </a:xfrm>
                <a:prstGeom prst="rect">
                  <a:avLst/>
                </a:prstGeom>
                <a:blipFill>
                  <a:blip r:embed="rId13"/>
                  <a:stretch>
                    <a:fillRect r="-25758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2" name="TextBox 131"/>
                <p:cNvSpPr txBox="1"/>
                <p:nvPr/>
              </p:nvSpPr>
              <p:spPr>
                <a:xfrm>
                  <a:off x="5938651" y="2485623"/>
                  <a:ext cx="398856" cy="378117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𝐼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p>
                        </m:sSubSup>
                      </m:oMath>
                    </m:oMathPara>
                  </a14:m>
                  <a:endParaRPr lang="ru-RU" dirty="0"/>
                </a:p>
              </p:txBody>
            </p:sp>
          </mc:Choice>
          <mc:Fallback xmlns="">
            <p:sp>
              <p:nvSpPr>
                <p:cNvPr id="132" name="TextBox 13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38651" y="2485623"/>
                  <a:ext cx="398856" cy="378117"/>
                </a:xfrm>
                <a:prstGeom prst="rect">
                  <a:avLst/>
                </a:prstGeom>
                <a:blipFill>
                  <a:blip r:embed="rId14"/>
                  <a:stretch>
                    <a:fillRect r="-15152" b="-1613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3" name="TextBox 132"/>
                <p:cNvSpPr txBox="1"/>
                <p:nvPr/>
              </p:nvSpPr>
              <p:spPr>
                <a:xfrm>
                  <a:off x="5938651" y="3223170"/>
                  <a:ext cx="398856" cy="376000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p>
                        </m:sSubSup>
                      </m:oMath>
                    </m:oMathPara>
                  </a14:m>
                  <a:endParaRPr lang="ru-RU" dirty="0"/>
                </a:p>
              </p:txBody>
            </p:sp>
          </mc:Choice>
          <mc:Fallback xmlns="">
            <p:sp>
              <p:nvSpPr>
                <p:cNvPr id="133" name="TextBox 13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38651" y="3223170"/>
                  <a:ext cx="398856" cy="376000"/>
                </a:xfrm>
                <a:prstGeom prst="rect">
                  <a:avLst/>
                </a:prstGeom>
                <a:blipFill>
                  <a:blip r:embed="rId15"/>
                  <a:stretch>
                    <a:fillRect r="-25758" b="-3279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1" name="Полилиния 20"/>
            <p:cNvSpPr/>
            <p:nvPr/>
          </p:nvSpPr>
          <p:spPr>
            <a:xfrm>
              <a:off x="1562583" y="2709110"/>
              <a:ext cx="1005840" cy="193040"/>
            </a:xfrm>
            <a:custGeom>
              <a:avLst/>
              <a:gdLst>
                <a:gd name="connsiteX0" fmla="*/ 0 w 1005840"/>
                <a:gd name="connsiteY0" fmla="*/ 193040 h 193040"/>
                <a:gd name="connsiteX1" fmla="*/ 284480 w 1005840"/>
                <a:gd name="connsiteY1" fmla="*/ 40640 h 193040"/>
                <a:gd name="connsiteX2" fmla="*/ 1005840 w 1005840"/>
                <a:gd name="connsiteY2" fmla="*/ 0 h 193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05840" h="193040">
                  <a:moveTo>
                    <a:pt x="0" y="193040"/>
                  </a:moveTo>
                  <a:cubicBezTo>
                    <a:pt x="58420" y="132926"/>
                    <a:pt x="116840" y="72813"/>
                    <a:pt x="284480" y="40640"/>
                  </a:cubicBezTo>
                  <a:cubicBezTo>
                    <a:pt x="452120" y="8467"/>
                    <a:pt x="728980" y="4233"/>
                    <a:pt x="1005840" y="0"/>
                  </a:cubicBezTo>
                </a:path>
              </a:pathLst>
            </a:custGeom>
            <a:noFill/>
            <a:ln w="15875" cap="rnd">
              <a:solidFill>
                <a:schemeClr val="tx1">
                  <a:lumMod val="85000"/>
                  <a:lumOff val="15000"/>
                </a:schemeClr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Полилиния 27"/>
            <p:cNvSpPr/>
            <p:nvPr/>
          </p:nvSpPr>
          <p:spPr>
            <a:xfrm>
              <a:off x="1562583" y="3185466"/>
              <a:ext cx="1005840" cy="184666"/>
            </a:xfrm>
            <a:custGeom>
              <a:avLst/>
              <a:gdLst>
                <a:gd name="connsiteX0" fmla="*/ 0 w 914400"/>
                <a:gd name="connsiteY0" fmla="*/ 0 h 116945"/>
                <a:gd name="connsiteX1" fmla="*/ 297180 w 914400"/>
                <a:gd name="connsiteY1" fmla="*/ 106680 h 116945"/>
                <a:gd name="connsiteX2" fmla="*/ 914400 w 914400"/>
                <a:gd name="connsiteY2" fmla="*/ 106680 h 116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14400" h="116945">
                  <a:moveTo>
                    <a:pt x="0" y="0"/>
                  </a:moveTo>
                  <a:cubicBezTo>
                    <a:pt x="72390" y="44450"/>
                    <a:pt x="144780" y="88900"/>
                    <a:pt x="297180" y="106680"/>
                  </a:cubicBezTo>
                  <a:cubicBezTo>
                    <a:pt x="449580" y="124460"/>
                    <a:pt x="681990" y="115570"/>
                    <a:pt x="914400" y="106680"/>
                  </a:cubicBezTo>
                </a:path>
              </a:pathLst>
            </a:custGeom>
            <a:noFill/>
            <a:ln w="15875" cap="rnd">
              <a:solidFill>
                <a:schemeClr val="tx1">
                  <a:lumMod val="85000"/>
                  <a:lumOff val="15000"/>
                </a:schemeClr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5" name="TextBox 134"/>
                <p:cNvSpPr txBox="1">
                  <a:spLocks noChangeAspect="1"/>
                </p:cNvSpPr>
                <p:nvPr/>
              </p:nvSpPr>
              <p:spPr>
                <a:xfrm rot="21263403">
                  <a:off x="1646656" y="2410055"/>
                  <a:ext cx="700385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m:rPr>
                            <m:lit/>
                          </m:rPr>
                          <a:rPr lang="en-US" sz="1600" b="0" i="0" smtClean="0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sz="1600" b="0" i="0" smtClean="0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oMath>
                    </m:oMathPara>
                  </a14:m>
                  <a:endParaRPr lang="ru-RU" sz="1600" dirty="0"/>
                </a:p>
              </p:txBody>
            </p:sp>
          </mc:Choice>
          <mc:Fallback xmlns="">
            <p:sp>
              <p:nvSpPr>
                <p:cNvPr id="135" name="TextBox 13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21263403">
                  <a:off x="1646656" y="2410055"/>
                  <a:ext cx="700385" cy="338554"/>
                </a:xfrm>
                <a:prstGeom prst="rect">
                  <a:avLst/>
                </a:prstGeom>
                <a:blipFill>
                  <a:blip r:embed="rId16"/>
                  <a:stretch>
                    <a:fillRect b="-1471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6" name="TextBox 135"/>
                <p:cNvSpPr txBox="1">
                  <a:spLocks noChangeAspect="1"/>
                </p:cNvSpPr>
                <p:nvPr/>
              </p:nvSpPr>
              <p:spPr>
                <a:xfrm rot="271538">
                  <a:off x="1651553" y="3338326"/>
                  <a:ext cx="685380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m:rPr>
                            <m:lit/>
                          </m:rPr>
                          <a:rPr lang="en-US" sz="1600" b="0" i="0" smtClean="0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sz="1600" b="0" i="0" smtClean="0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oMath>
                    </m:oMathPara>
                  </a14:m>
                  <a:endParaRPr lang="ru-RU" sz="1600" dirty="0"/>
                </a:p>
              </p:txBody>
            </p:sp>
          </mc:Choice>
          <mc:Fallback xmlns="">
            <p:sp>
              <p:nvSpPr>
                <p:cNvPr id="136" name="TextBox 13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271538">
                  <a:off x="1651553" y="3338326"/>
                  <a:ext cx="685380" cy="338554"/>
                </a:xfrm>
                <a:prstGeom prst="rect">
                  <a:avLst/>
                </a:prstGeom>
                <a:blipFill>
                  <a:blip r:embed="rId17"/>
                  <a:stretch>
                    <a:fillRect b="-4615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0" name="Прямая со стрелкой 29"/>
            <p:cNvCxnSpPr/>
            <p:nvPr/>
          </p:nvCxnSpPr>
          <p:spPr>
            <a:xfrm>
              <a:off x="3225031" y="2671604"/>
              <a:ext cx="386883" cy="0"/>
            </a:xfrm>
            <a:prstGeom prst="straightConnector1">
              <a:avLst/>
            </a:prstGeom>
            <a:ln w="15875" cap="rnd">
              <a:solidFill>
                <a:schemeClr val="tx1">
                  <a:lumMod val="85000"/>
                  <a:lumOff val="1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Прямая со стрелкой 31"/>
            <p:cNvCxnSpPr/>
            <p:nvPr/>
          </p:nvCxnSpPr>
          <p:spPr>
            <a:xfrm>
              <a:off x="4010770" y="2671604"/>
              <a:ext cx="386883" cy="0"/>
            </a:xfrm>
            <a:prstGeom prst="straightConnector1">
              <a:avLst/>
            </a:prstGeom>
            <a:ln w="15875" cap="rnd">
              <a:solidFill>
                <a:schemeClr val="tx1">
                  <a:lumMod val="85000"/>
                  <a:lumOff val="1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Прямая со стрелкой 34"/>
            <p:cNvCxnSpPr/>
            <p:nvPr/>
          </p:nvCxnSpPr>
          <p:spPr>
            <a:xfrm>
              <a:off x="4796509" y="2671604"/>
              <a:ext cx="386883" cy="1117"/>
            </a:xfrm>
            <a:prstGeom prst="straightConnector1">
              <a:avLst/>
            </a:prstGeom>
            <a:ln w="15875" cap="rnd">
              <a:solidFill>
                <a:schemeClr val="tx1">
                  <a:lumMod val="85000"/>
                  <a:lumOff val="1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Прямая со стрелкой 36"/>
            <p:cNvCxnSpPr/>
            <p:nvPr/>
          </p:nvCxnSpPr>
          <p:spPr>
            <a:xfrm flipV="1">
              <a:off x="5582248" y="2671604"/>
              <a:ext cx="386883" cy="1117"/>
            </a:xfrm>
            <a:prstGeom prst="straightConnector1">
              <a:avLst/>
            </a:prstGeom>
            <a:ln w="15875" cap="rnd">
              <a:solidFill>
                <a:schemeClr val="tx1">
                  <a:lumMod val="85000"/>
                  <a:lumOff val="1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Прямая со стрелкой 38"/>
            <p:cNvCxnSpPr/>
            <p:nvPr/>
          </p:nvCxnSpPr>
          <p:spPr>
            <a:xfrm flipV="1">
              <a:off x="6367987" y="2671603"/>
              <a:ext cx="386883" cy="1"/>
            </a:xfrm>
            <a:prstGeom prst="straightConnector1">
              <a:avLst/>
            </a:prstGeom>
            <a:ln w="15875" cap="rnd">
              <a:solidFill>
                <a:schemeClr val="tx1">
                  <a:lumMod val="85000"/>
                  <a:lumOff val="1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Прямая соединительная линия 136"/>
            <p:cNvCxnSpPr/>
            <p:nvPr/>
          </p:nvCxnSpPr>
          <p:spPr>
            <a:xfrm>
              <a:off x="6935869" y="2671603"/>
              <a:ext cx="382354" cy="0"/>
            </a:xfrm>
            <a:prstGeom prst="line">
              <a:avLst/>
            </a:prstGeom>
            <a:ln w="38100" cap="rnd">
              <a:solidFill>
                <a:schemeClr val="tx1">
                  <a:lumMod val="85000"/>
                  <a:lumOff val="15000"/>
                </a:schemeClr>
              </a:soli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Прямая со стрелкой 137"/>
            <p:cNvCxnSpPr/>
            <p:nvPr/>
          </p:nvCxnSpPr>
          <p:spPr>
            <a:xfrm>
              <a:off x="3225031" y="3411170"/>
              <a:ext cx="386883" cy="0"/>
            </a:xfrm>
            <a:prstGeom prst="straightConnector1">
              <a:avLst/>
            </a:prstGeom>
            <a:ln w="15875" cap="rnd">
              <a:solidFill>
                <a:schemeClr val="tx1">
                  <a:lumMod val="85000"/>
                  <a:lumOff val="1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Прямая со стрелкой 138"/>
            <p:cNvCxnSpPr/>
            <p:nvPr/>
          </p:nvCxnSpPr>
          <p:spPr>
            <a:xfrm>
              <a:off x="4010770" y="3411170"/>
              <a:ext cx="386883" cy="0"/>
            </a:xfrm>
            <a:prstGeom prst="straightConnector1">
              <a:avLst/>
            </a:prstGeom>
            <a:ln w="15875" cap="rnd">
              <a:solidFill>
                <a:schemeClr val="tx1">
                  <a:lumMod val="85000"/>
                  <a:lumOff val="1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Прямая со стрелкой 139"/>
            <p:cNvCxnSpPr/>
            <p:nvPr/>
          </p:nvCxnSpPr>
          <p:spPr>
            <a:xfrm>
              <a:off x="4796509" y="3411170"/>
              <a:ext cx="386883" cy="1117"/>
            </a:xfrm>
            <a:prstGeom prst="straightConnector1">
              <a:avLst/>
            </a:prstGeom>
            <a:ln w="15875" cap="rnd">
              <a:solidFill>
                <a:schemeClr val="tx1">
                  <a:lumMod val="85000"/>
                  <a:lumOff val="1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Прямая со стрелкой 140"/>
            <p:cNvCxnSpPr/>
            <p:nvPr/>
          </p:nvCxnSpPr>
          <p:spPr>
            <a:xfrm flipV="1">
              <a:off x="5582248" y="3411170"/>
              <a:ext cx="386883" cy="1117"/>
            </a:xfrm>
            <a:prstGeom prst="straightConnector1">
              <a:avLst/>
            </a:prstGeom>
            <a:ln w="15875" cap="rnd">
              <a:solidFill>
                <a:schemeClr val="tx1">
                  <a:lumMod val="85000"/>
                  <a:lumOff val="1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Прямая со стрелкой 141"/>
            <p:cNvCxnSpPr/>
            <p:nvPr/>
          </p:nvCxnSpPr>
          <p:spPr>
            <a:xfrm flipV="1">
              <a:off x="6367987" y="3411169"/>
              <a:ext cx="386883" cy="1"/>
            </a:xfrm>
            <a:prstGeom prst="straightConnector1">
              <a:avLst/>
            </a:prstGeom>
            <a:ln w="15875" cap="rnd">
              <a:solidFill>
                <a:schemeClr val="tx1">
                  <a:lumMod val="85000"/>
                  <a:lumOff val="1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Прямая соединительная линия 142"/>
            <p:cNvCxnSpPr/>
            <p:nvPr/>
          </p:nvCxnSpPr>
          <p:spPr>
            <a:xfrm>
              <a:off x="6935869" y="3411169"/>
              <a:ext cx="382354" cy="0"/>
            </a:xfrm>
            <a:prstGeom prst="line">
              <a:avLst/>
            </a:prstGeom>
            <a:ln w="38100" cap="rnd">
              <a:solidFill>
                <a:schemeClr val="tx1">
                  <a:lumMod val="85000"/>
                  <a:lumOff val="15000"/>
                </a:schemeClr>
              </a:soli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44" name="Прямоугольник 143"/>
              <p:cNvSpPr/>
              <p:nvPr/>
            </p:nvSpPr>
            <p:spPr>
              <a:xfrm>
                <a:off x="2023032" y="1428370"/>
                <a:ext cx="146655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342900" indent="-34290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𝑠𝑀𝐺𝑀</m:t>
                      </m:r>
                    </m:oMath>
                  </m:oMathPara>
                </a14:m>
                <a:endParaRPr lang="ru-RU" sz="24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44" name="Прямоугольник 1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23032" y="1428370"/>
                <a:ext cx="1466555" cy="461665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5" name="Прямоугольник 144"/>
              <p:cNvSpPr/>
              <p:nvPr/>
            </p:nvSpPr>
            <p:spPr>
              <a:xfrm>
                <a:off x="6337507" y="1428370"/>
                <a:ext cx="50199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342900" indent="-342900" algn="ctr"/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solidFill>
                              <a:srgbClr val="FF1635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FF1635"/>
                            </a:solidFill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US" sz="2400" i="1">
                            <a:solidFill>
                              <a:srgbClr val="FF1635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400" i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,</a:t>
                </a:r>
                <a:endParaRPr lang="ru-RU" sz="2400" i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45" name="Прямоугольник 1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37507" y="1428370"/>
                <a:ext cx="501996" cy="461665"/>
              </a:xfrm>
              <a:prstGeom prst="rect">
                <a:avLst/>
              </a:prstGeom>
              <a:blipFill>
                <a:blip r:embed="rId19"/>
                <a:stretch>
                  <a:fillRect l="-3659" t="-10526" r="-17073" b="-2894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6" name="Прямоугольник 145"/>
              <p:cNvSpPr/>
              <p:nvPr/>
            </p:nvSpPr>
            <p:spPr>
              <a:xfrm>
                <a:off x="4067875" y="1428370"/>
                <a:ext cx="46602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342900" indent="-342900" algn="ctr"/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US" sz="2400" i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,</a:t>
                </a:r>
                <a:endParaRPr lang="ru-RU" sz="2400" i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46" name="Прямоугольник 1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7875" y="1428370"/>
                <a:ext cx="466025" cy="461665"/>
              </a:xfrm>
              <a:prstGeom prst="rect">
                <a:avLst/>
              </a:prstGeom>
              <a:blipFill>
                <a:blip r:embed="rId20"/>
                <a:stretch>
                  <a:fillRect l="-2597" t="-10526" r="-18182" b="-2894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7" name="Прямоугольник 146"/>
              <p:cNvSpPr/>
              <p:nvPr/>
            </p:nvSpPr>
            <p:spPr>
              <a:xfrm>
                <a:off x="5228594" y="1428370"/>
                <a:ext cx="41421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342900" indent="-342900" algn="ctr"/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sz="2400" i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,</a:t>
                </a:r>
                <a:endParaRPr lang="ru-RU" sz="2400" i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47" name="Прямоугольник 1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8594" y="1428370"/>
                <a:ext cx="414216" cy="461665"/>
              </a:xfrm>
              <a:prstGeom prst="rect">
                <a:avLst/>
              </a:prstGeom>
              <a:blipFill>
                <a:blip r:embed="rId21"/>
                <a:stretch>
                  <a:fillRect t="-10526" r="-20588" b="-2894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8" name="Прямоугольник 147"/>
              <p:cNvSpPr/>
              <p:nvPr/>
            </p:nvSpPr>
            <p:spPr>
              <a:xfrm>
                <a:off x="7534203" y="1428370"/>
                <a:ext cx="36913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342900" indent="-342900" algn="ctr"/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1635"/>
                        </a:solidFill>
                        <a:latin typeface="Cambria Math" panose="02040503050406030204" pitchFamily="18" charset="0"/>
                      </a:rPr>
                      <m:t>𝑙</m:t>
                    </m:r>
                  </m:oMath>
                </a14:m>
                <a:r>
                  <a:rPr lang="en-US" sz="2400" i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,</a:t>
                </a:r>
                <a:endParaRPr lang="ru-RU" sz="2400" i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48" name="Прямоугольник 1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34203" y="1428370"/>
                <a:ext cx="369139" cy="461665"/>
              </a:xfrm>
              <a:prstGeom prst="rect">
                <a:avLst/>
              </a:prstGeom>
              <a:blipFill>
                <a:blip r:embed="rId22"/>
                <a:stretch>
                  <a:fillRect l="-5000" t="-10526" r="-23333" b="-2894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9" name="Прямоугольник 148"/>
              <p:cNvSpPr/>
              <p:nvPr/>
            </p:nvSpPr>
            <p:spPr>
              <a:xfrm>
                <a:off x="8598038" y="1428370"/>
                <a:ext cx="473175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indent="-34290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𝑠𝑖𝑣</m:t>
                      </m:r>
                    </m:oMath>
                  </m:oMathPara>
                </a14:m>
                <a:endParaRPr lang="ru-RU" sz="2400" i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49" name="Прямоугольник 1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98038" y="1428370"/>
                <a:ext cx="473175" cy="461665"/>
              </a:xfrm>
              <a:prstGeom prst="rect">
                <a:avLst/>
              </a:prstGeom>
              <a:blipFill>
                <a:blip r:embed="rId23"/>
                <a:stretch>
                  <a:fillRect r="-435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0" name="Двойные круглые скобки 149"/>
          <p:cNvSpPr/>
          <p:nvPr/>
        </p:nvSpPr>
        <p:spPr>
          <a:xfrm>
            <a:off x="3483497" y="1332596"/>
            <a:ext cx="6178876" cy="700209"/>
          </a:xfrm>
          <a:prstGeom prst="bracketPair">
            <a:avLst>
              <a:gd name="adj" fmla="val 4270"/>
            </a:avLst>
          </a:prstGeom>
          <a:ln w="2222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  <p:sp>
        <p:nvSpPr>
          <p:cNvPr id="41" name="TextBox 40"/>
          <p:cNvSpPr txBox="1"/>
          <p:nvPr/>
        </p:nvSpPr>
        <p:spPr>
          <a:xfrm>
            <a:off x="9403608" y="2679074"/>
            <a:ext cx="14834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Integrity keys</a:t>
            </a:r>
            <a:endParaRPr lang="ru-RU" dirty="0"/>
          </a:p>
        </p:txBody>
      </p:sp>
      <p:sp>
        <p:nvSpPr>
          <p:cNvPr id="151" name="TextBox 150"/>
          <p:cNvSpPr txBox="1"/>
          <p:nvPr/>
        </p:nvSpPr>
        <p:spPr>
          <a:xfrm>
            <a:off x="9112087" y="4202642"/>
            <a:ext cx="16517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Encryption keys</a:t>
            </a:r>
            <a:endParaRPr lang="ru-RU" dirty="0"/>
          </a:p>
        </p:txBody>
      </p:sp>
      <p:grpSp>
        <p:nvGrpSpPr>
          <p:cNvPr id="189" name="Группа 188"/>
          <p:cNvGrpSpPr/>
          <p:nvPr/>
        </p:nvGrpSpPr>
        <p:grpSpPr>
          <a:xfrm>
            <a:off x="1224217" y="3965873"/>
            <a:ext cx="6094006" cy="1266825"/>
            <a:chOff x="1224217" y="2410055"/>
            <a:chExt cx="6094006" cy="126682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0" name="TextBox 189"/>
                <p:cNvSpPr txBox="1">
                  <a:spLocks noChangeAspect="1"/>
                </p:cNvSpPr>
                <p:nvPr/>
              </p:nvSpPr>
              <p:spPr>
                <a:xfrm>
                  <a:off x="1224217" y="2854955"/>
                  <a:ext cx="503664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a14:m>
                  <a:r>
                    <a:rPr lang="en-US" dirty="0"/>
                    <a:t>:</a:t>
                  </a:r>
                  <a:endParaRPr lang="ru-RU" dirty="0"/>
                </a:p>
              </p:txBody>
            </p:sp>
          </mc:Choice>
          <mc:Fallback xmlns="">
            <p:sp>
              <p:nvSpPr>
                <p:cNvPr id="190" name="TextBox 18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24217" y="2854955"/>
                  <a:ext cx="503664" cy="369332"/>
                </a:xfrm>
                <a:prstGeom prst="rect">
                  <a:avLst/>
                </a:prstGeom>
                <a:blipFill>
                  <a:blip r:embed="rId24"/>
                  <a:stretch>
                    <a:fillRect t="-10000" r="-9756" b="-26667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2" name="TextBox 191"/>
                <p:cNvSpPr txBox="1"/>
                <p:nvPr/>
              </p:nvSpPr>
              <p:spPr>
                <a:xfrm>
                  <a:off x="2795695" y="2485623"/>
                  <a:ext cx="398856" cy="37317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𝐼</m:t>
                            </m:r>
                            <m:r>
                              <a:rPr lang="ru-RU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oMath>
                    </m:oMathPara>
                  </a14:m>
                  <a:endParaRPr lang="ru-RU" dirty="0"/>
                </a:p>
              </p:txBody>
            </p:sp>
          </mc:Choice>
          <mc:Fallback xmlns="">
            <p:sp>
              <p:nvSpPr>
                <p:cNvPr id="192" name="TextBox 19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95695" y="2485623"/>
                  <a:ext cx="398856" cy="373179"/>
                </a:xfrm>
                <a:prstGeom prst="rect">
                  <a:avLst/>
                </a:prstGeom>
                <a:blipFill>
                  <a:blip r:embed="rId26"/>
                  <a:stretch>
                    <a:fillRect r="-15385" b="-1639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3" name="TextBox 192"/>
                <p:cNvSpPr txBox="1"/>
                <p:nvPr/>
              </p:nvSpPr>
              <p:spPr>
                <a:xfrm>
                  <a:off x="2795695" y="3224287"/>
                  <a:ext cx="398856" cy="376578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oMath>
                    </m:oMathPara>
                  </a14:m>
                  <a:endParaRPr lang="ru-RU" dirty="0"/>
                </a:p>
              </p:txBody>
            </p:sp>
          </mc:Choice>
          <mc:Fallback xmlns="">
            <p:sp>
              <p:nvSpPr>
                <p:cNvPr id="193" name="TextBox 19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95695" y="3224287"/>
                  <a:ext cx="398856" cy="376578"/>
                </a:xfrm>
                <a:prstGeom prst="rect">
                  <a:avLst/>
                </a:prstGeom>
                <a:blipFill>
                  <a:blip r:embed="rId27"/>
                  <a:stretch>
                    <a:fillRect r="-26154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94" name="Прямая со стрелкой 193"/>
            <p:cNvCxnSpPr>
              <a:endCxn id="192" idx="1"/>
            </p:cNvCxnSpPr>
            <p:nvPr/>
          </p:nvCxnSpPr>
          <p:spPr>
            <a:xfrm flipV="1">
              <a:off x="2408812" y="2672213"/>
              <a:ext cx="386883" cy="367408"/>
            </a:xfrm>
            <a:prstGeom prst="straightConnector1">
              <a:avLst/>
            </a:prstGeom>
            <a:ln w="15875" cap="rnd">
              <a:solidFill>
                <a:schemeClr val="tx1">
                  <a:lumMod val="85000"/>
                  <a:lumOff val="1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Прямая со стрелкой 194"/>
            <p:cNvCxnSpPr>
              <a:endCxn id="193" idx="1"/>
            </p:cNvCxnSpPr>
            <p:nvPr/>
          </p:nvCxnSpPr>
          <p:spPr>
            <a:xfrm>
              <a:off x="2408812" y="3039621"/>
              <a:ext cx="386883" cy="372955"/>
            </a:xfrm>
            <a:prstGeom prst="straightConnector1">
              <a:avLst/>
            </a:prstGeom>
            <a:ln w="15875" cap="rnd">
              <a:solidFill>
                <a:schemeClr val="tx1">
                  <a:lumMod val="85000"/>
                  <a:lumOff val="1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6" name="TextBox 195"/>
                <p:cNvSpPr txBox="1"/>
                <p:nvPr/>
              </p:nvSpPr>
              <p:spPr>
                <a:xfrm>
                  <a:off x="3581434" y="2485623"/>
                  <a:ext cx="398856" cy="37317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𝐼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oMath>
                    </m:oMathPara>
                  </a14:m>
                  <a:endParaRPr lang="ru-RU" dirty="0"/>
                </a:p>
              </p:txBody>
            </p:sp>
          </mc:Choice>
          <mc:Fallback xmlns="">
            <p:sp>
              <p:nvSpPr>
                <p:cNvPr id="196" name="TextBox 19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581434" y="2485623"/>
                  <a:ext cx="398856" cy="373179"/>
                </a:xfrm>
                <a:prstGeom prst="rect">
                  <a:avLst/>
                </a:prstGeom>
                <a:blipFill>
                  <a:blip r:embed="rId28"/>
                  <a:stretch>
                    <a:fillRect r="-15385" b="-1639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7" name="TextBox 196"/>
                <p:cNvSpPr txBox="1"/>
                <p:nvPr/>
              </p:nvSpPr>
              <p:spPr>
                <a:xfrm>
                  <a:off x="3581434" y="3223170"/>
                  <a:ext cx="398856" cy="376578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oMath>
                    </m:oMathPara>
                  </a14:m>
                  <a:endParaRPr lang="ru-RU" dirty="0"/>
                </a:p>
              </p:txBody>
            </p:sp>
          </mc:Choice>
          <mc:Fallback xmlns="">
            <p:sp>
              <p:nvSpPr>
                <p:cNvPr id="197" name="TextBox 19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581434" y="3223170"/>
                  <a:ext cx="398856" cy="376578"/>
                </a:xfrm>
                <a:prstGeom prst="rect">
                  <a:avLst/>
                </a:prstGeom>
                <a:blipFill>
                  <a:blip r:embed="rId29"/>
                  <a:stretch>
                    <a:fillRect r="-26154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8" name="TextBox 197"/>
                <p:cNvSpPr txBox="1"/>
                <p:nvPr/>
              </p:nvSpPr>
              <p:spPr>
                <a:xfrm>
                  <a:off x="4367173" y="2485623"/>
                  <a:ext cx="398856" cy="374590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𝐼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oMath>
                    </m:oMathPara>
                  </a14:m>
                  <a:endParaRPr lang="ru-RU" dirty="0"/>
                </a:p>
              </p:txBody>
            </p:sp>
          </mc:Choice>
          <mc:Fallback xmlns="">
            <p:sp>
              <p:nvSpPr>
                <p:cNvPr id="198" name="TextBox 19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367173" y="2485623"/>
                  <a:ext cx="398856" cy="374590"/>
                </a:xfrm>
                <a:prstGeom prst="rect">
                  <a:avLst/>
                </a:prstGeom>
                <a:blipFill>
                  <a:blip r:embed="rId30"/>
                  <a:stretch>
                    <a:fillRect r="-15152" b="-1639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9" name="TextBox 198"/>
                <p:cNvSpPr txBox="1"/>
                <p:nvPr/>
              </p:nvSpPr>
              <p:spPr>
                <a:xfrm>
                  <a:off x="4367173" y="3223170"/>
                  <a:ext cx="398856" cy="376578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oMath>
                    </m:oMathPara>
                  </a14:m>
                  <a:endParaRPr lang="ru-RU" dirty="0"/>
                </a:p>
              </p:txBody>
            </p:sp>
          </mc:Choice>
          <mc:Fallback xmlns="">
            <p:sp>
              <p:nvSpPr>
                <p:cNvPr id="199" name="TextBox 19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367173" y="3223170"/>
                  <a:ext cx="398856" cy="376578"/>
                </a:xfrm>
                <a:prstGeom prst="rect">
                  <a:avLst/>
                </a:prstGeom>
                <a:blipFill>
                  <a:blip r:embed="rId31"/>
                  <a:stretch>
                    <a:fillRect r="-25758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0" name="TextBox 199"/>
                <p:cNvSpPr txBox="1"/>
                <p:nvPr/>
              </p:nvSpPr>
              <p:spPr>
                <a:xfrm>
                  <a:off x="5152912" y="2486740"/>
                  <a:ext cx="398856" cy="37317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𝐼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oMath>
                    </m:oMathPara>
                  </a14:m>
                  <a:endParaRPr lang="ru-RU" dirty="0"/>
                </a:p>
              </p:txBody>
            </p:sp>
          </mc:Choice>
          <mc:Fallback xmlns="">
            <p:sp>
              <p:nvSpPr>
                <p:cNvPr id="200" name="TextBox 19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52912" y="2486740"/>
                  <a:ext cx="398856" cy="373179"/>
                </a:xfrm>
                <a:prstGeom prst="rect">
                  <a:avLst/>
                </a:prstGeom>
                <a:blipFill>
                  <a:blip r:embed="rId32"/>
                  <a:stretch>
                    <a:fillRect r="-15152" b="-1639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1" name="TextBox 200"/>
                <p:cNvSpPr txBox="1"/>
                <p:nvPr/>
              </p:nvSpPr>
              <p:spPr>
                <a:xfrm>
                  <a:off x="5152912" y="3224287"/>
                  <a:ext cx="398856" cy="376578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oMath>
                    </m:oMathPara>
                  </a14:m>
                  <a:endParaRPr lang="ru-RU" dirty="0"/>
                </a:p>
              </p:txBody>
            </p:sp>
          </mc:Choice>
          <mc:Fallback xmlns="">
            <p:sp>
              <p:nvSpPr>
                <p:cNvPr id="201" name="TextBox 20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52912" y="3224287"/>
                  <a:ext cx="398856" cy="376578"/>
                </a:xfrm>
                <a:prstGeom prst="rect">
                  <a:avLst/>
                </a:prstGeom>
                <a:blipFill>
                  <a:blip r:embed="rId33"/>
                  <a:stretch>
                    <a:fillRect r="-25758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2" name="TextBox 201"/>
                <p:cNvSpPr txBox="1"/>
                <p:nvPr/>
              </p:nvSpPr>
              <p:spPr>
                <a:xfrm>
                  <a:off x="5938651" y="2485623"/>
                  <a:ext cx="398856" cy="378693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𝐼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oMath>
                    </m:oMathPara>
                  </a14:m>
                  <a:endParaRPr lang="ru-RU" dirty="0"/>
                </a:p>
              </p:txBody>
            </p:sp>
          </mc:Choice>
          <mc:Fallback xmlns="">
            <p:sp>
              <p:nvSpPr>
                <p:cNvPr id="202" name="TextBox 20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38651" y="2485623"/>
                  <a:ext cx="398856" cy="378693"/>
                </a:xfrm>
                <a:prstGeom prst="rect">
                  <a:avLst/>
                </a:prstGeom>
                <a:blipFill>
                  <a:blip r:embed="rId34"/>
                  <a:stretch>
                    <a:fillRect r="-15152" b="-1613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3" name="TextBox 202"/>
                <p:cNvSpPr txBox="1"/>
                <p:nvPr/>
              </p:nvSpPr>
              <p:spPr>
                <a:xfrm>
                  <a:off x="5938651" y="3223170"/>
                  <a:ext cx="398856" cy="378758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oMath>
                    </m:oMathPara>
                  </a14:m>
                  <a:endParaRPr lang="ru-RU" dirty="0"/>
                </a:p>
              </p:txBody>
            </p:sp>
          </mc:Choice>
          <mc:Fallback xmlns="">
            <p:sp>
              <p:nvSpPr>
                <p:cNvPr id="203" name="TextBox 20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38651" y="3223170"/>
                  <a:ext cx="398856" cy="378758"/>
                </a:xfrm>
                <a:prstGeom prst="rect">
                  <a:avLst/>
                </a:prstGeom>
                <a:blipFill>
                  <a:blip r:embed="rId35"/>
                  <a:stretch>
                    <a:fillRect r="-25758" b="-1613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04" name="Полилиния 203"/>
            <p:cNvSpPr/>
            <p:nvPr/>
          </p:nvSpPr>
          <p:spPr>
            <a:xfrm>
              <a:off x="1562583" y="2709110"/>
              <a:ext cx="1005840" cy="193040"/>
            </a:xfrm>
            <a:custGeom>
              <a:avLst/>
              <a:gdLst>
                <a:gd name="connsiteX0" fmla="*/ 0 w 1005840"/>
                <a:gd name="connsiteY0" fmla="*/ 193040 h 193040"/>
                <a:gd name="connsiteX1" fmla="*/ 284480 w 1005840"/>
                <a:gd name="connsiteY1" fmla="*/ 40640 h 193040"/>
                <a:gd name="connsiteX2" fmla="*/ 1005840 w 1005840"/>
                <a:gd name="connsiteY2" fmla="*/ 0 h 193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05840" h="193040">
                  <a:moveTo>
                    <a:pt x="0" y="193040"/>
                  </a:moveTo>
                  <a:cubicBezTo>
                    <a:pt x="58420" y="132926"/>
                    <a:pt x="116840" y="72813"/>
                    <a:pt x="284480" y="40640"/>
                  </a:cubicBezTo>
                  <a:cubicBezTo>
                    <a:pt x="452120" y="8467"/>
                    <a:pt x="728980" y="4233"/>
                    <a:pt x="1005840" y="0"/>
                  </a:cubicBezTo>
                </a:path>
              </a:pathLst>
            </a:custGeom>
            <a:noFill/>
            <a:ln w="15875" cap="rnd">
              <a:solidFill>
                <a:schemeClr val="tx1">
                  <a:lumMod val="85000"/>
                  <a:lumOff val="15000"/>
                </a:schemeClr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5" name="Полилиния 204"/>
            <p:cNvSpPr/>
            <p:nvPr/>
          </p:nvSpPr>
          <p:spPr>
            <a:xfrm>
              <a:off x="1562583" y="3185466"/>
              <a:ext cx="1005840" cy="184666"/>
            </a:xfrm>
            <a:custGeom>
              <a:avLst/>
              <a:gdLst>
                <a:gd name="connsiteX0" fmla="*/ 0 w 914400"/>
                <a:gd name="connsiteY0" fmla="*/ 0 h 116945"/>
                <a:gd name="connsiteX1" fmla="*/ 297180 w 914400"/>
                <a:gd name="connsiteY1" fmla="*/ 106680 h 116945"/>
                <a:gd name="connsiteX2" fmla="*/ 914400 w 914400"/>
                <a:gd name="connsiteY2" fmla="*/ 106680 h 116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14400" h="116945">
                  <a:moveTo>
                    <a:pt x="0" y="0"/>
                  </a:moveTo>
                  <a:cubicBezTo>
                    <a:pt x="72390" y="44450"/>
                    <a:pt x="144780" y="88900"/>
                    <a:pt x="297180" y="106680"/>
                  </a:cubicBezTo>
                  <a:cubicBezTo>
                    <a:pt x="449580" y="124460"/>
                    <a:pt x="681990" y="115570"/>
                    <a:pt x="914400" y="106680"/>
                  </a:cubicBezTo>
                </a:path>
              </a:pathLst>
            </a:custGeom>
            <a:noFill/>
            <a:ln w="15875" cap="rnd">
              <a:solidFill>
                <a:schemeClr val="tx1">
                  <a:lumMod val="85000"/>
                  <a:lumOff val="15000"/>
                </a:schemeClr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6" name="TextBox 205"/>
                <p:cNvSpPr txBox="1">
                  <a:spLocks noChangeAspect="1"/>
                </p:cNvSpPr>
                <p:nvPr/>
              </p:nvSpPr>
              <p:spPr>
                <a:xfrm rot="21263403">
                  <a:off x="1644284" y="2410055"/>
                  <a:ext cx="705129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m:rPr>
                            <m:lit/>
                          </m:rPr>
                          <a:rPr lang="en-US" sz="1600" b="0" i="0" smtClean="0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sz="1600" b="0" i="0" smtClean="0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oMath>
                    </m:oMathPara>
                  </a14:m>
                  <a:endParaRPr lang="ru-RU" sz="1600" dirty="0"/>
                </a:p>
              </p:txBody>
            </p:sp>
          </mc:Choice>
          <mc:Fallback xmlns="">
            <p:sp>
              <p:nvSpPr>
                <p:cNvPr id="206" name="TextBox 20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21263403">
                  <a:off x="1644284" y="2410055"/>
                  <a:ext cx="705129" cy="338554"/>
                </a:xfrm>
                <a:prstGeom prst="rect">
                  <a:avLst/>
                </a:prstGeom>
                <a:blipFill>
                  <a:blip r:embed="rId36"/>
                  <a:stretch>
                    <a:fillRect b="-1493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7" name="TextBox 206"/>
                <p:cNvSpPr txBox="1">
                  <a:spLocks noChangeAspect="1"/>
                </p:cNvSpPr>
                <p:nvPr/>
              </p:nvSpPr>
              <p:spPr>
                <a:xfrm rot="271538">
                  <a:off x="1649181" y="3338326"/>
                  <a:ext cx="690125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m:rPr>
                            <m:lit/>
                          </m:rPr>
                          <a:rPr lang="en-US" sz="1600" b="0" i="0" smtClean="0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sz="1600" b="0" i="0" smtClean="0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oMath>
                    </m:oMathPara>
                  </a14:m>
                  <a:endParaRPr lang="ru-RU" sz="1600" dirty="0"/>
                </a:p>
              </p:txBody>
            </p:sp>
          </mc:Choice>
          <mc:Fallback xmlns="">
            <p:sp>
              <p:nvSpPr>
                <p:cNvPr id="207" name="TextBox 20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271538">
                  <a:off x="1649181" y="3338326"/>
                  <a:ext cx="690125" cy="338554"/>
                </a:xfrm>
                <a:prstGeom prst="rect">
                  <a:avLst/>
                </a:prstGeom>
                <a:blipFill>
                  <a:blip r:embed="rId37"/>
                  <a:stretch>
                    <a:fillRect b="-6154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08" name="Прямая со стрелкой 207"/>
            <p:cNvCxnSpPr/>
            <p:nvPr/>
          </p:nvCxnSpPr>
          <p:spPr>
            <a:xfrm>
              <a:off x="3225031" y="2671604"/>
              <a:ext cx="386883" cy="0"/>
            </a:xfrm>
            <a:prstGeom prst="straightConnector1">
              <a:avLst/>
            </a:prstGeom>
            <a:ln w="15875" cap="rnd">
              <a:solidFill>
                <a:schemeClr val="tx1">
                  <a:lumMod val="85000"/>
                  <a:lumOff val="1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Прямая со стрелкой 208"/>
            <p:cNvCxnSpPr/>
            <p:nvPr/>
          </p:nvCxnSpPr>
          <p:spPr>
            <a:xfrm>
              <a:off x="4010770" y="2671604"/>
              <a:ext cx="386883" cy="0"/>
            </a:xfrm>
            <a:prstGeom prst="straightConnector1">
              <a:avLst/>
            </a:prstGeom>
            <a:ln w="15875" cap="rnd">
              <a:solidFill>
                <a:schemeClr val="tx1">
                  <a:lumMod val="85000"/>
                  <a:lumOff val="1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Прямая со стрелкой 209"/>
            <p:cNvCxnSpPr/>
            <p:nvPr/>
          </p:nvCxnSpPr>
          <p:spPr>
            <a:xfrm>
              <a:off x="4796509" y="2671604"/>
              <a:ext cx="386883" cy="1117"/>
            </a:xfrm>
            <a:prstGeom prst="straightConnector1">
              <a:avLst/>
            </a:prstGeom>
            <a:ln w="15875" cap="rnd">
              <a:solidFill>
                <a:schemeClr val="tx1">
                  <a:lumMod val="85000"/>
                  <a:lumOff val="1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Прямая со стрелкой 210"/>
            <p:cNvCxnSpPr/>
            <p:nvPr/>
          </p:nvCxnSpPr>
          <p:spPr>
            <a:xfrm flipV="1">
              <a:off x="5582248" y="2671604"/>
              <a:ext cx="386883" cy="1117"/>
            </a:xfrm>
            <a:prstGeom prst="straightConnector1">
              <a:avLst/>
            </a:prstGeom>
            <a:ln w="15875" cap="rnd">
              <a:solidFill>
                <a:schemeClr val="tx1">
                  <a:lumMod val="85000"/>
                  <a:lumOff val="1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Прямая со стрелкой 211"/>
            <p:cNvCxnSpPr/>
            <p:nvPr/>
          </p:nvCxnSpPr>
          <p:spPr>
            <a:xfrm flipV="1">
              <a:off x="6367987" y="2671603"/>
              <a:ext cx="386883" cy="1"/>
            </a:xfrm>
            <a:prstGeom prst="straightConnector1">
              <a:avLst/>
            </a:prstGeom>
            <a:ln w="15875" cap="rnd">
              <a:solidFill>
                <a:schemeClr val="tx1">
                  <a:lumMod val="85000"/>
                  <a:lumOff val="1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Прямая соединительная линия 212"/>
            <p:cNvCxnSpPr/>
            <p:nvPr/>
          </p:nvCxnSpPr>
          <p:spPr>
            <a:xfrm>
              <a:off x="6935869" y="2671603"/>
              <a:ext cx="382354" cy="0"/>
            </a:xfrm>
            <a:prstGeom prst="line">
              <a:avLst/>
            </a:prstGeom>
            <a:ln w="38100" cap="rnd">
              <a:solidFill>
                <a:schemeClr val="tx1">
                  <a:lumMod val="85000"/>
                  <a:lumOff val="15000"/>
                </a:schemeClr>
              </a:soli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Прямая со стрелкой 213"/>
            <p:cNvCxnSpPr/>
            <p:nvPr/>
          </p:nvCxnSpPr>
          <p:spPr>
            <a:xfrm>
              <a:off x="3225031" y="3411170"/>
              <a:ext cx="386883" cy="0"/>
            </a:xfrm>
            <a:prstGeom prst="straightConnector1">
              <a:avLst/>
            </a:prstGeom>
            <a:ln w="15875" cap="rnd">
              <a:solidFill>
                <a:schemeClr val="tx1">
                  <a:lumMod val="85000"/>
                  <a:lumOff val="1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Прямая со стрелкой 214"/>
            <p:cNvCxnSpPr/>
            <p:nvPr/>
          </p:nvCxnSpPr>
          <p:spPr>
            <a:xfrm>
              <a:off x="4010770" y="3411170"/>
              <a:ext cx="386883" cy="0"/>
            </a:xfrm>
            <a:prstGeom prst="straightConnector1">
              <a:avLst/>
            </a:prstGeom>
            <a:ln w="15875" cap="rnd">
              <a:solidFill>
                <a:schemeClr val="tx1">
                  <a:lumMod val="85000"/>
                  <a:lumOff val="1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Прямая со стрелкой 215"/>
            <p:cNvCxnSpPr/>
            <p:nvPr/>
          </p:nvCxnSpPr>
          <p:spPr>
            <a:xfrm>
              <a:off x="4796509" y="3411170"/>
              <a:ext cx="386883" cy="1117"/>
            </a:xfrm>
            <a:prstGeom prst="straightConnector1">
              <a:avLst/>
            </a:prstGeom>
            <a:ln w="15875" cap="rnd">
              <a:solidFill>
                <a:schemeClr val="tx1">
                  <a:lumMod val="85000"/>
                  <a:lumOff val="1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Прямая со стрелкой 216"/>
            <p:cNvCxnSpPr/>
            <p:nvPr/>
          </p:nvCxnSpPr>
          <p:spPr>
            <a:xfrm flipV="1">
              <a:off x="5582248" y="3411170"/>
              <a:ext cx="386883" cy="1117"/>
            </a:xfrm>
            <a:prstGeom prst="straightConnector1">
              <a:avLst/>
            </a:prstGeom>
            <a:ln w="15875" cap="rnd">
              <a:solidFill>
                <a:schemeClr val="tx1">
                  <a:lumMod val="85000"/>
                  <a:lumOff val="1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Прямая со стрелкой 217"/>
            <p:cNvCxnSpPr/>
            <p:nvPr/>
          </p:nvCxnSpPr>
          <p:spPr>
            <a:xfrm flipV="1">
              <a:off x="6367987" y="3411169"/>
              <a:ext cx="386883" cy="1"/>
            </a:xfrm>
            <a:prstGeom prst="straightConnector1">
              <a:avLst/>
            </a:prstGeom>
            <a:ln w="15875" cap="rnd">
              <a:solidFill>
                <a:schemeClr val="tx1">
                  <a:lumMod val="85000"/>
                  <a:lumOff val="1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Прямая соединительная линия 218"/>
            <p:cNvCxnSpPr/>
            <p:nvPr/>
          </p:nvCxnSpPr>
          <p:spPr>
            <a:xfrm>
              <a:off x="6935869" y="3411169"/>
              <a:ext cx="382354" cy="0"/>
            </a:xfrm>
            <a:prstGeom prst="line">
              <a:avLst/>
            </a:prstGeom>
            <a:ln w="38100" cap="rnd">
              <a:solidFill>
                <a:schemeClr val="tx1">
                  <a:lumMod val="85000"/>
                  <a:lumOff val="15000"/>
                </a:schemeClr>
              </a:soli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" name="Полилиния 46"/>
          <p:cNvSpPr/>
          <p:nvPr/>
        </p:nvSpPr>
        <p:spPr>
          <a:xfrm>
            <a:off x="7486650" y="2626209"/>
            <a:ext cx="1857375" cy="212241"/>
          </a:xfrm>
          <a:custGeom>
            <a:avLst/>
            <a:gdLst>
              <a:gd name="connsiteX0" fmla="*/ 0 w 1857375"/>
              <a:gd name="connsiteY0" fmla="*/ 12216 h 212241"/>
              <a:gd name="connsiteX1" fmla="*/ 1095375 w 1857375"/>
              <a:gd name="connsiteY1" fmla="*/ 21741 h 212241"/>
              <a:gd name="connsiteX2" fmla="*/ 1857375 w 1857375"/>
              <a:gd name="connsiteY2" fmla="*/ 212241 h 212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57375" h="212241">
                <a:moveTo>
                  <a:pt x="0" y="12216"/>
                </a:moveTo>
                <a:cubicBezTo>
                  <a:pt x="392906" y="309"/>
                  <a:pt x="785813" y="-11597"/>
                  <a:pt x="1095375" y="21741"/>
                </a:cubicBezTo>
                <a:cubicBezTo>
                  <a:pt x="1404938" y="55079"/>
                  <a:pt x="1631156" y="133660"/>
                  <a:pt x="1857375" y="212241"/>
                </a:cubicBezTo>
              </a:path>
            </a:pathLst>
          </a:custGeom>
          <a:noFill/>
          <a:ln w="15875">
            <a:solidFill>
              <a:srgbClr val="FF1635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Полилиния 47"/>
          <p:cNvSpPr/>
          <p:nvPr/>
        </p:nvSpPr>
        <p:spPr>
          <a:xfrm>
            <a:off x="7562850" y="3038475"/>
            <a:ext cx="1809750" cy="1236133"/>
          </a:xfrm>
          <a:custGeom>
            <a:avLst/>
            <a:gdLst>
              <a:gd name="connsiteX0" fmla="*/ 0 w 1809750"/>
              <a:gd name="connsiteY0" fmla="*/ 1219200 h 1236133"/>
              <a:gd name="connsiteX1" fmla="*/ 1285875 w 1809750"/>
              <a:gd name="connsiteY1" fmla="*/ 1066800 h 1236133"/>
              <a:gd name="connsiteX2" fmla="*/ 1809750 w 1809750"/>
              <a:gd name="connsiteY2" fmla="*/ 0 h 1236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09750" h="1236133">
                <a:moveTo>
                  <a:pt x="0" y="1219200"/>
                </a:moveTo>
                <a:cubicBezTo>
                  <a:pt x="492125" y="1244600"/>
                  <a:pt x="984250" y="1270000"/>
                  <a:pt x="1285875" y="1066800"/>
                </a:cubicBezTo>
                <a:cubicBezTo>
                  <a:pt x="1587500" y="863600"/>
                  <a:pt x="1698625" y="431800"/>
                  <a:pt x="1809750" y="0"/>
                </a:cubicBezTo>
              </a:path>
            </a:pathLst>
          </a:custGeom>
          <a:noFill/>
          <a:ln w="15875">
            <a:solidFill>
              <a:srgbClr val="FF1635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Полилиния 49"/>
          <p:cNvSpPr/>
          <p:nvPr/>
        </p:nvSpPr>
        <p:spPr>
          <a:xfrm>
            <a:off x="7429500" y="3400425"/>
            <a:ext cx="1724025" cy="885825"/>
          </a:xfrm>
          <a:custGeom>
            <a:avLst/>
            <a:gdLst>
              <a:gd name="connsiteX0" fmla="*/ 0 w 1724025"/>
              <a:gd name="connsiteY0" fmla="*/ 0 h 885825"/>
              <a:gd name="connsiteX1" fmla="*/ 1228725 w 1724025"/>
              <a:gd name="connsiteY1" fmla="*/ 180975 h 885825"/>
              <a:gd name="connsiteX2" fmla="*/ 1724025 w 1724025"/>
              <a:gd name="connsiteY2" fmla="*/ 885825 h 885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24025" h="885825">
                <a:moveTo>
                  <a:pt x="0" y="0"/>
                </a:moveTo>
                <a:cubicBezTo>
                  <a:pt x="470693" y="16668"/>
                  <a:pt x="941387" y="33337"/>
                  <a:pt x="1228725" y="180975"/>
                </a:cubicBezTo>
                <a:cubicBezTo>
                  <a:pt x="1516063" y="328613"/>
                  <a:pt x="1620044" y="607219"/>
                  <a:pt x="1724025" y="885825"/>
                </a:cubicBezTo>
              </a:path>
            </a:pathLst>
          </a:custGeom>
          <a:noFill/>
          <a:ln w="15875">
            <a:solidFill>
              <a:srgbClr val="0042A2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Полилиния 50"/>
          <p:cNvSpPr/>
          <p:nvPr/>
        </p:nvSpPr>
        <p:spPr>
          <a:xfrm>
            <a:off x="7524750" y="4562475"/>
            <a:ext cx="1628775" cy="525992"/>
          </a:xfrm>
          <a:custGeom>
            <a:avLst/>
            <a:gdLst>
              <a:gd name="connsiteX0" fmla="*/ 0 w 1704975"/>
              <a:gd name="connsiteY0" fmla="*/ 438150 h 438150"/>
              <a:gd name="connsiteX1" fmla="*/ 1390650 w 1704975"/>
              <a:gd name="connsiteY1" fmla="*/ 352425 h 438150"/>
              <a:gd name="connsiteX2" fmla="*/ 1704975 w 1704975"/>
              <a:gd name="connsiteY2" fmla="*/ 0 h 438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04975" h="438150">
                <a:moveTo>
                  <a:pt x="0" y="438150"/>
                </a:moveTo>
                <a:cubicBezTo>
                  <a:pt x="553244" y="431800"/>
                  <a:pt x="1106488" y="425450"/>
                  <a:pt x="1390650" y="352425"/>
                </a:cubicBezTo>
                <a:cubicBezTo>
                  <a:pt x="1674812" y="279400"/>
                  <a:pt x="1689893" y="139700"/>
                  <a:pt x="1704975" y="0"/>
                </a:cubicBezTo>
              </a:path>
            </a:pathLst>
          </a:custGeom>
          <a:noFill/>
          <a:ln w="15875">
            <a:solidFill>
              <a:srgbClr val="0042A2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83" name="Группа 82"/>
          <p:cNvGrpSpPr/>
          <p:nvPr/>
        </p:nvGrpSpPr>
        <p:grpSpPr>
          <a:xfrm>
            <a:off x="1224217" y="5365550"/>
            <a:ext cx="6094006" cy="1266825"/>
            <a:chOff x="1224217" y="2410055"/>
            <a:chExt cx="6094006" cy="126682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4" name="TextBox 83"/>
                <p:cNvSpPr txBox="1">
                  <a:spLocks noChangeAspect="1"/>
                </p:cNvSpPr>
                <p:nvPr/>
              </p:nvSpPr>
              <p:spPr>
                <a:xfrm>
                  <a:off x="1224217" y="2854955"/>
                  <a:ext cx="503664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ru-RU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a14:m>
                  <a:r>
                    <a:rPr lang="en-US" dirty="0"/>
                    <a:t>:</a:t>
                  </a:r>
                  <a:endParaRPr lang="ru-RU" dirty="0"/>
                </a:p>
              </p:txBody>
            </p:sp>
          </mc:Choice>
          <mc:Fallback xmlns="">
            <p:sp>
              <p:nvSpPr>
                <p:cNvPr id="84" name="TextBox 8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24217" y="2854955"/>
                  <a:ext cx="503664" cy="369332"/>
                </a:xfrm>
                <a:prstGeom prst="rect">
                  <a:avLst/>
                </a:prstGeom>
                <a:blipFill>
                  <a:blip r:embed="rId38"/>
                  <a:stretch>
                    <a:fillRect t="-8197" r="-9756" b="-24590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6" name="TextBox 85"/>
                <p:cNvSpPr txBox="1"/>
                <p:nvPr/>
              </p:nvSpPr>
              <p:spPr>
                <a:xfrm>
                  <a:off x="2795695" y="2485623"/>
                  <a:ext cx="398856" cy="374590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𝐼</m:t>
                            </m:r>
                            <m:r>
                              <a:rPr lang="ru-RU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ru-RU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bSup>
                      </m:oMath>
                    </m:oMathPara>
                  </a14:m>
                  <a:endParaRPr lang="ru-RU" dirty="0"/>
                </a:p>
              </p:txBody>
            </p:sp>
          </mc:Choice>
          <mc:Fallback xmlns="">
            <p:sp>
              <p:nvSpPr>
                <p:cNvPr id="86" name="TextBox 8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95695" y="2485623"/>
                  <a:ext cx="398856" cy="374590"/>
                </a:xfrm>
                <a:prstGeom prst="rect">
                  <a:avLst/>
                </a:prstGeom>
                <a:blipFill>
                  <a:blip r:embed="rId39"/>
                  <a:stretch>
                    <a:fillRect r="-15385" b="-1639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7" name="TextBox 86"/>
                <p:cNvSpPr txBox="1"/>
                <p:nvPr/>
              </p:nvSpPr>
              <p:spPr>
                <a:xfrm>
                  <a:off x="2795695" y="3224287"/>
                  <a:ext cx="398856" cy="37798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ru-RU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bSup>
                      </m:oMath>
                    </m:oMathPara>
                  </a14:m>
                  <a:endParaRPr lang="ru-RU" dirty="0"/>
                </a:p>
              </p:txBody>
            </p:sp>
          </mc:Choice>
          <mc:Fallback xmlns="">
            <p:sp>
              <p:nvSpPr>
                <p:cNvPr id="87" name="TextBox 8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95695" y="3224287"/>
                  <a:ext cx="398856" cy="377989"/>
                </a:xfrm>
                <a:prstGeom prst="rect">
                  <a:avLst/>
                </a:prstGeom>
                <a:blipFill>
                  <a:blip r:embed="rId40"/>
                  <a:stretch>
                    <a:fillRect r="-26154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88" name="Прямая со стрелкой 87"/>
            <p:cNvCxnSpPr>
              <a:endCxn id="86" idx="1"/>
            </p:cNvCxnSpPr>
            <p:nvPr/>
          </p:nvCxnSpPr>
          <p:spPr>
            <a:xfrm flipV="1">
              <a:off x="2408812" y="2672918"/>
              <a:ext cx="386883" cy="366703"/>
            </a:xfrm>
            <a:prstGeom prst="straightConnector1">
              <a:avLst/>
            </a:prstGeom>
            <a:ln w="15875" cap="rnd">
              <a:solidFill>
                <a:schemeClr val="tx1">
                  <a:lumMod val="85000"/>
                  <a:lumOff val="1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Прямая со стрелкой 88"/>
            <p:cNvCxnSpPr>
              <a:endCxn id="87" idx="1"/>
            </p:cNvCxnSpPr>
            <p:nvPr/>
          </p:nvCxnSpPr>
          <p:spPr>
            <a:xfrm>
              <a:off x="2408812" y="3039621"/>
              <a:ext cx="386883" cy="373661"/>
            </a:xfrm>
            <a:prstGeom prst="straightConnector1">
              <a:avLst/>
            </a:prstGeom>
            <a:ln w="15875" cap="rnd">
              <a:solidFill>
                <a:schemeClr val="tx1">
                  <a:lumMod val="85000"/>
                  <a:lumOff val="1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0" name="TextBox 89"/>
                <p:cNvSpPr txBox="1"/>
                <p:nvPr/>
              </p:nvSpPr>
              <p:spPr>
                <a:xfrm>
                  <a:off x="3581434" y="2485623"/>
                  <a:ext cx="398856" cy="374590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𝐼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ru-RU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bSup>
                      </m:oMath>
                    </m:oMathPara>
                  </a14:m>
                  <a:endParaRPr lang="ru-RU" dirty="0"/>
                </a:p>
              </p:txBody>
            </p:sp>
          </mc:Choice>
          <mc:Fallback xmlns="">
            <p:sp>
              <p:nvSpPr>
                <p:cNvPr id="90" name="TextBox 8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581434" y="2485623"/>
                  <a:ext cx="398856" cy="374590"/>
                </a:xfrm>
                <a:prstGeom prst="rect">
                  <a:avLst/>
                </a:prstGeom>
                <a:blipFill>
                  <a:blip r:embed="rId41"/>
                  <a:stretch>
                    <a:fillRect r="-15385" b="-1639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1" name="TextBox 90"/>
                <p:cNvSpPr txBox="1"/>
                <p:nvPr/>
              </p:nvSpPr>
              <p:spPr>
                <a:xfrm>
                  <a:off x="3581434" y="3223170"/>
                  <a:ext cx="398856" cy="37798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ru-RU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bSup>
                      </m:oMath>
                    </m:oMathPara>
                  </a14:m>
                  <a:endParaRPr lang="ru-RU" dirty="0"/>
                </a:p>
              </p:txBody>
            </p:sp>
          </mc:Choice>
          <mc:Fallback xmlns="">
            <p:sp>
              <p:nvSpPr>
                <p:cNvPr id="91" name="TextBox 9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581434" y="3223170"/>
                  <a:ext cx="398856" cy="377989"/>
                </a:xfrm>
                <a:prstGeom prst="rect">
                  <a:avLst/>
                </a:prstGeom>
                <a:blipFill>
                  <a:blip r:embed="rId42"/>
                  <a:stretch>
                    <a:fillRect r="-26154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2" name="TextBox 91"/>
                <p:cNvSpPr txBox="1"/>
                <p:nvPr/>
              </p:nvSpPr>
              <p:spPr>
                <a:xfrm>
                  <a:off x="4367173" y="2485623"/>
                  <a:ext cx="398856" cy="376000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𝐼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  <m:sup>
                            <m:r>
                              <a:rPr lang="ru-RU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bSup>
                      </m:oMath>
                    </m:oMathPara>
                  </a14:m>
                  <a:endParaRPr lang="ru-RU" dirty="0"/>
                </a:p>
              </p:txBody>
            </p:sp>
          </mc:Choice>
          <mc:Fallback xmlns="">
            <p:sp>
              <p:nvSpPr>
                <p:cNvPr id="92" name="TextBox 9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367173" y="2485623"/>
                  <a:ext cx="398856" cy="376000"/>
                </a:xfrm>
                <a:prstGeom prst="rect">
                  <a:avLst/>
                </a:prstGeom>
                <a:blipFill>
                  <a:blip r:embed="rId43"/>
                  <a:stretch>
                    <a:fillRect r="-15152" b="-1639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3" name="TextBox 92"/>
                <p:cNvSpPr txBox="1"/>
                <p:nvPr/>
              </p:nvSpPr>
              <p:spPr>
                <a:xfrm>
                  <a:off x="4367173" y="3223170"/>
                  <a:ext cx="398856" cy="37798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  <m:sup>
                            <m:r>
                              <a:rPr lang="ru-RU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bSup>
                      </m:oMath>
                    </m:oMathPara>
                  </a14:m>
                  <a:endParaRPr lang="ru-RU" dirty="0"/>
                </a:p>
              </p:txBody>
            </p:sp>
          </mc:Choice>
          <mc:Fallback xmlns="">
            <p:sp>
              <p:nvSpPr>
                <p:cNvPr id="93" name="TextBox 9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367173" y="3223170"/>
                  <a:ext cx="398856" cy="377989"/>
                </a:xfrm>
                <a:prstGeom prst="rect">
                  <a:avLst/>
                </a:prstGeom>
                <a:blipFill>
                  <a:blip r:embed="rId44"/>
                  <a:stretch>
                    <a:fillRect r="-25758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4" name="TextBox 93"/>
                <p:cNvSpPr txBox="1"/>
                <p:nvPr/>
              </p:nvSpPr>
              <p:spPr>
                <a:xfrm>
                  <a:off x="5152912" y="2486740"/>
                  <a:ext cx="398856" cy="374590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𝐼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  <m:sup>
                            <m:r>
                              <a:rPr lang="ru-RU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bSup>
                      </m:oMath>
                    </m:oMathPara>
                  </a14:m>
                  <a:endParaRPr lang="ru-RU" dirty="0"/>
                </a:p>
              </p:txBody>
            </p:sp>
          </mc:Choice>
          <mc:Fallback xmlns="">
            <p:sp>
              <p:nvSpPr>
                <p:cNvPr id="94" name="TextBox 9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52912" y="2486740"/>
                  <a:ext cx="398856" cy="374590"/>
                </a:xfrm>
                <a:prstGeom prst="rect">
                  <a:avLst/>
                </a:prstGeom>
                <a:blipFill>
                  <a:blip r:embed="rId45"/>
                  <a:stretch>
                    <a:fillRect r="-15152" b="-1639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5" name="TextBox 94"/>
                <p:cNvSpPr txBox="1"/>
                <p:nvPr/>
              </p:nvSpPr>
              <p:spPr>
                <a:xfrm>
                  <a:off x="5152912" y="3224287"/>
                  <a:ext cx="398856" cy="37798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  <m:sup>
                            <m:r>
                              <a:rPr lang="ru-RU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bSup>
                      </m:oMath>
                    </m:oMathPara>
                  </a14:m>
                  <a:endParaRPr lang="ru-RU" dirty="0"/>
                </a:p>
              </p:txBody>
            </p:sp>
          </mc:Choice>
          <mc:Fallback xmlns="">
            <p:sp>
              <p:nvSpPr>
                <p:cNvPr id="95" name="TextBox 9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52912" y="3224287"/>
                  <a:ext cx="398856" cy="377989"/>
                </a:xfrm>
                <a:prstGeom prst="rect">
                  <a:avLst/>
                </a:prstGeom>
                <a:blipFill>
                  <a:blip r:embed="rId46"/>
                  <a:stretch>
                    <a:fillRect r="-25758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6" name="TextBox 95"/>
                <p:cNvSpPr txBox="1"/>
                <p:nvPr/>
              </p:nvSpPr>
              <p:spPr>
                <a:xfrm>
                  <a:off x="5938651" y="2485623"/>
                  <a:ext cx="398856" cy="380104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𝐼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sub>
                          <m:sup>
                            <m:r>
                              <a:rPr lang="ru-RU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bSup>
                      </m:oMath>
                    </m:oMathPara>
                  </a14:m>
                  <a:endParaRPr lang="ru-RU" dirty="0"/>
                </a:p>
              </p:txBody>
            </p:sp>
          </mc:Choice>
          <mc:Fallback xmlns="">
            <p:sp>
              <p:nvSpPr>
                <p:cNvPr id="96" name="TextBox 9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38651" y="2485623"/>
                  <a:ext cx="398856" cy="380104"/>
                </a:xfrm>
                <a:prstGeom prst="rect">
                  <a:avLst/>
                </a:prstGeom>
                <a:blipFill>
                  <a:blip r:embed="rId47"/>
                  <a:stretch>
                    <a:fillRect r="-15152" b="-1613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7" name="TextBox 96"/>
                <p:cNvSpPr txBox="1"/>
                <p:nvPr/>
              </p:nvSpPr>
              <p:spPr>
                <a:xfrm>
                  <a:off x="5938651" y="3223170"/>
                  <a:ext cx="398856" cy="38016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sub>
                          <m:sup>
                            <m:r>
                              <a:rPr lang="ru-RU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bSup>
                      </m:oMath>
                    </m:oMathPara>
                  </a14:m>
                  <a:endParaRPr lang="ru-RU" dirty="0"/>
                </a:p>
              </p:txBody>
            </p:sp>
          </mc:Choice>
          <mc:Fallback xmlns="">
            <p:sp>
              <p:nvSpPr>
                <p:cNvPr id="97" name="TextBox 9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38651" y="3223170"/>
                  <a:ext cx="398856" cy="380169"/>
                </a:xfrm>
                <a:prstGeom prst="rect">
                  <a:avLst/>
                </a:prstGeom>
                <a:blipFill>
                  <a:blip r:embed="rId48"/>
                  <a:stretch>
                    <a:fillRect r="-25758" b="-1613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98" name="Полилиния 97"/>
            <p:cNvSpPr/>
            <p:nvPr/>
          </p:nvSpPr>
          <p:spPr>
            <a:xfrm>
              <a:off x="1562583" y="2709110"/>
              <a:ext cx="1005840" cy="193040"/>
            </a:xfrm>
            <a:custGeom>
              <a:avLst/>
              <a:gdLst>
                <a:gd name="connsiteX0" fmla="*/ 0 w 1005840"/>
                <a:gd name="connsiteY0" fmla="*/ 193040 h 193040"/>
                <a:gd name="connsiteX1" fmla="*/ 284480 w 1005840"/>
                <a:gd name="connsiteY1" fmla="*/ 40640 h 193040"/>
                <a:gd name="connsiteX2" fmla="*/ 1005840 w 1005840"/>
                <a:gd name="connsiteY2" fmla="*/ 0 h 193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05840" h="193040">
                  <a:moveTo>
                    <a:pt x="0" y="193040"/>
                  </a:moveTo>
                  <a:cubicBezTo>
                    <a:pt x="58420" y="132926"/>
                    <a:pt x="116840" y="72813"/>
                    <a:pt x="284480" y="40640"/>
                  </a:cubicBezTo>
                  <a:cubicBezTo>
                    <a:pt x="452120" y="8467"/>
                    <a:pt x="728980" y="4233"/>
                    <a:pt x="1005840" y="0"/>
                  </a:cubicBezTo>
                </a:path>
              </a:pathLst>
            </a:custGeom>
            <a:noFill/>
            <a:ln w="15875" cap="rnd">
              <a:solidFill>
                <a:schemeClr val="tx1">
                  <a:lumMod val="85000"/>
                  <a:lumOff val="15000"/>
                </a:schemeClr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0" name="Полилиния 99"/>
            <p:cNvSpPr/>
            <p:nvPr/>
          </p:nvSpPr>
          <p:spPr>
            <a:xfrm>
              <a:off x="1562583" y="3185466"/>
              <a:ext cx="1005840" cy="184666"/>
            </a:xfrm>
            <a:custGeom>
              <a:avLst/>
              <a:gdLst>
                <a:gd name="connsiteX0" fmla="*/ 0 w 914400"/>
                <a:gd name="connsiteY0" fmla="*/ 0 h 116945"/>
                <a:gd name="connsiteX1" fmla="*/ 297180 w 914400"/>
                <a:gd name="connsiteY1" fmla="*/ 106680 h 116945"/>
                <a:gd name="connsiteX2" fmla="*/ 914400 w 914400"/>
                <a:gd name="connsiteY2" fmla="*/ 106680 h 116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14400" h="116945">
                  <a:moveTo>
                    <a:pt x="0" y="0"/>
                  </a:moveTo>
                  <a:cubicBezTo>
                    <a:pt x="72390" y="44450"/>
                    <a:pt x="144780" y="88900"/>
                    <a:pt x="297180" y="106680"/>
                  </a:cubicBezTo>
                  <a:cubicBezTo>
                    <a:pt x="449580" y="124460"/>
                    <a:pt x="681990" y="115570"/>
                    <a:pt x="914400" y="106680"/>
                  </a:cubicBezTo>
                </a:path>
              </a:pathLst>
            </a:custGeom>
            <a:noFill/>
            <a:ln w="15875" cap="rnd">
              <a:solidFill>
                <a:schemeClr val="tx1">
                  <a:lumMod val="85000"/>
                  <a:lumOff val="15000"/>
                </a:schemeClr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1" name="TextBox 100"/>
                <p:cNvSpPr txBox="1">
                  <a:spLocks noChangeAspect="1"/>
                </p:cNvSpPr>
                <p:nvPr/>
              </p:nvSpPr>
              <p:spPr>
                <a:xfrm rot="21263403">
                  <a:off x="1644284" y="2410055"/>
                  <a:ext cx="705129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ru-RU" sz="16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  <m:r>
                          <m:rPr>
                            <m:lit/>
                          </m:rPr>
                          <a:rPr lang="en-US" sz="1600" b="0" i="0" smtClean="0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sz="1600" b="0" i="0" smtClean="0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oMath>
                    </m:oMathPara>
                  </a14:m>
                  <a:endParaRPr lang="ru-RU" sz="1600" dirty="0"/>
                </a:p>
              </p:txBody>
            </p:sp>
          </mc:Choice>
          <mc:Fallback xmlns="">
            <p:sp>
              <p:nvSpPr>
                <p:cNvPr id="101" name="TextBox 10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21263403">
                  <a:off x="1644284" y="2410055"/>
                  <a:ext cx="705129" cy="338554"/>
                </a:xfrm>
                <a:prstGeom prst="rect">
                  <a:avLst/>
                </a:prstGeom>
                <a:blipFill>
                  <a:blip r:embed="rId49"/>
                  <a:stretch>
                    <a:fillRect b="-1471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2" name="TextBox 101"/>
                <p:cNvSpPr txBox="1">
                  <a:spLocks noChangeAspect="1"/>
                </p:cNvSpPr>
                <p:nvPr/>
              </p:nvSpPr>
              <p:spPr>
                <a:xfrm rot="271538">
                  <a:off x="1649181" y="3338326"/>
                  <a:ext cx="690125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ru-RU" sz="16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  <m:r>
                          <m:rPr>
                            <m:lit/>
                          </m:rPr>
                          <a:rPr lang="en-US" sz="1600" b="0" i="0" smtClean="0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sz="1600" b="0" i="0" smtClean="0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oMath>
                    </m:oMathPara>
                  </a14:m>
                  <a:endParaRPr lang="ru-RU" sz="1600" dirty="0"/>
                </a:p>
              </p:txBody>
            </p:sp>
          </mc:Choice>
          <mc:Fallback xmlns="">
            <p:sp>
              <p:nvSpPr>
                <p:cNvPr id="102" name="TextBox 10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271538">
                  <a:off x="1649181" y="3338326"/>
                  <a:ext cx="690125" cy="338554"/>
                </a:xfrm>
                <a:prstGeom prst="rect">
                  <a:avLst/>
                </a:prstGeom>
                <a:blipFill>
                  <a:blip r:embed="rId50"/>
                  <a:stretch>
                    <a:fillRect b="-4615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03" name="Прямая со стрелкой 102"/>
            <p:cNvCxnSpPr/>
            <p:nvPr/>
          </p:nvCxnSpPr>
          <p:spPr>
            <a:xfrm>
              <a:off x="3225031" y="2671604"/>
              <a:ext cx="386883" cy="0"/>
            </a:xfrm>
            <a:prstGeom prst="straightConnector1">
              <a:avLst/>
            </a:prstGeom>
            <a:ln w="15875" cap="rnd">
              <a:solidFill>
                <a:schemeClr val="tx1">
                  <a:lumMod val="85000"/>
                  <a:lumOff val="1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Прямая со стрелкой 103"/>
            <p:cNvCxnSpPr/>
            <p:nvPr/>
          </p:nvCxnSpPr>
          <p:spPr>
            <a:xfrm>
              <a:off x="4010770" y="2671604"/>
              <a:ext cx="386883" cy="0"/>
            </a:xfrm>
            <a:prstGeom prst="straightConnector1">
              <a:avLst/>
            </a:prstGeom>
            <a:ln w="15875" cap="rnd">
              <a:solidFill>
                <a:schemeClr val="tx1">
                  <a:lumMod val="85000"/>
                  <a:lumOff val="1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Прямая со стрелкой 104"/>
            <p:cNvCxnSpPr/>
            <p:nvPr/>
          </p:nvCxnSpPr>
          <p:spPr>
            <a:xfrm>
              <a:off x="4796509" y="2671604"/>
              <a:ext cx="386883" cy="1117"/>
            </a:xfrm>
            <a:prstGeom prst="straightConnector1">
              <a:avLst/>
            </a:prstGeom>
            <a:ln w="15875" cap="rnd">
              <a:solidFill>
                <a:schemeClr val="tx1">
                  <a:lumMod val="85000"/>
                  <a:lumOff val="1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Прямая со стрелкой 105"/>
            <p:cNvCxnSpPr/>
            <p:nvPr/>
          </p:nvCxnSpPr>
          <p:spPr>
            <a:xfrm flipV="1">
              <a:off x="5582248" y="2671604"/>
              <a:ext cx="386883" cy="1117"/>
            </a:xfrm>
            <a:prstGeom prst="straightConnector1">
              <a:avLst/>
            </a:prstGeom>
            <a:ln w="15875" cap="rnd">
              <a:solidFill>
                <a:schemeClr val="tx1">
                  <a:lumMod val="85000"/>
                  <a:lumOff val="1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Прямая со стрелкой 106"/>
            <p:cNvCxnSpPr/>
            <p:nvPr/>
          </p:nvCxnSpPr>
          <p:spPr>
            <a:xfrm flipV="1">
              <a:off x="6367987" y="2671603"/>
              <a:ext cx="386883" cy="1"/>
            </a:xfrm>
            <a:prstGeom prst="straightConnector1">
              <a:avLst/>
            </a:prstGeom>
            <a:ln w="15875" cap="rnd">
              <a:solidFill>
                <a:schemeClr val="tx1">
                  <a:lumMod val="85000"/>
                  <a:lumOff val="1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Прямая соединительная линия 107"/>
            <p:cNvCxnSpPr/>
            <p:nvPr/>
          </p:nvCxnSpPr>
          <p:spPr>
            <a:xfrm>
              <a:off x="6935869" y="2671603"/>
              <a:ext cx="382354" cy="0"/>
            </a:xfrm>
            <a:prstGeom prst="line">
              <a:avLst/>
            </a:prstGeom>
            <a:ln w="38100" cap="rnd">
              <a:solidFill>
                <a:schemeClr val="tx1">
                  <a:lumMod val="85000"/>
                  <a:lumOff val="15000"/>
                </a:schemeClr>
              </a:soli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Прямая со стрелкой 108"/>
            <p:cNvCxnSpPr/>
            <p:nvPr/>
          </p:nvCxnSpPr>
          <p:spPr>
            <a:xfrm>
              <a:off x="3225031" y="3411170"/>
              <a:ext cx="386883" cy="0"/>
            </a:xfrm>
            <a:prstGeom prst="straightConnector1">
              <a:avLst/>
            </a:prstGeom>
            <a:ln w="15875" cap="rnd">
              <a:solidFill>
                <a:schemeClr val="tx1">
                  <a:lumMod val="85000"/>
                  <a:lumOff val="1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Прямая со стрелкой 109"/>
            <p:cNvCxnSpPr/>
            <p:nvPr/>
          </p:nvCxnSpPr>
          <p:spPr>
            <a:xfrm>
              <a:off x="4010770" y="3411170"/>
              <a:ext cx="386883" cy="0"/>
            </a:xfrm>
            <a:prstGeom prst="straightConnector1">
              <a:avLst/>
            </a:prstGeom>
            <a:ln w="15875" cap="rnd">
              <a:solidFill>
                <a:schemeClr val="tx1">
                  <a:lumMod val="85000"/>
                  <a:lumOff val="1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Прямая со стрелкой 110"/>
            <p:cNvCxnSpPr/>
            <p:nvPr/>
          </p:nvCxnSpPr>
          <p:spPr>
            <a:xfrm>
              <a:off x="4796509" y="3411170"/>
              <a:ext cx="386883" cy="1117"/>
            </a:xfrm>
            <a:prstGeom prst="straightConnector1">
              <a:avLst/>
            </a:prstGeom>
            <a:ln w="15875" cap="rnd">
              <a:solidFill>
                <a:schemeClr val="tx1">
                  <a:lumMod val="85000"/>
                  <a:lumOff val="1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Прямая со стрелкой 111"/>
            <p:cNvCxnSpPr/>
            <p:nvPr/>
          </p:nvCxnSpPr>
          <p:spPr>
            <a:xfrm flipV="1">
              <a:off x="5582248" y="3411170"/>
              <a:ext cx="386883" cy="1117"/>
            </a:xfrm>
            <a:prstGeom prst="straightConnector1">
              <a:avLst/>
            </a:prstGeom>
            <a:ln w="15875" cap="rnd">
              <a:solidFill>
                <a:schemeClr val="tx1">
                  <a:lumMod val="85000"/>
                  <a:lumOff val="1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Прямая со стрелкой 112"/>
            <p:cNvCxnSpPr/>
            <p:nvPr/>
          </p:nvCxnSpPr>
          <p:spPr>
            <a:xfrm flipV="1">
              <a:off x="6367987" y="3411169"/>
              <a:ext cx="386883" cy="1"/>
            </a:xfrm>
            <a:prstGeom prst="straightConnector1">
              <a:avLst/>
            </a:prstGeom>
            <a:ln w="15875" cap="rnd">
              <a:solidFill>
                <a:schemeClr val="tx1">
                  <a:lumMod val="85000"/>
                  <a:lumOff val="1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Прямая соединительная линия 113"/>
            <p:cNvCxnSpPr/>
            <p:nvPr/>
          </p:nvCxnSpPr>
          <p:spPr>
            <a:xfrm>
              <a:off x="6935869" y="3411169"/>
              <a:ext cx="382354" cy="0"/>
            </a:xfrm>
            <a:prstGeom prst="line">
              <a:avLst/>
            </a:prstGeom>
            <a:ln w="38100" cap="rnd">
              <a:solidFill>
                <a:schemeClr val="tx1">
                  <a:lumMod val="85000"/>
                  <a:lumOff val="15000"/>
                </a:schemeClr>
              </a:soli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Полилиния 4"/>
          <p:cNvSpPr/>
          <p:nvPr/>
        </p:nvSpPr>
        <p:spPr>
          <a:xfrm>
            <a:off x="988982" y="5288907"/>
            <a:ext cx="6736080" cy="1412240"/>
          </a:xfrm>
          <a:custGeom>
            <a:avLst/>
            <a:gdLst>
              <a:gd name="connsiteX0" fmla="*/ 355600 w 6736080"/>
              <a:gd name="connsiteY0" fmla="*/ 0 h 1412240"/>
              <a:gd name="connsiteX1" fmla="*/ 6573520 w 6736080"/>
              <a:gd name="connsiteY1" fmla="*/ 71120 h 1412240"/>
              <a:gd name="connsiteX2" fmla="*/ 6736080 w 6736080"/>
              <a:gd name="connsiteY2" fmla="*/ 1381760 h 1412240"/>
              <a:gd name="connsiteX3" fmla="*/ 802640 w 6736080"/>
              <a:gd name="connsiteY3" fmla="*/ 1412240 h 1412240"/>
              <a:gd name="connsiteX4" fmla="*/ 365760 w 6736080"/>
              <a:gd name="connsiteY4" fmla="*/ 1056640 h 1412240"/>
              <a:gd name="connsiteX5" fmla="*/ 0 w 6736080"/>
              <a:gd name="connsiteY5" fmla="*/ 416560 h 1412240"/>
              <a:gd name="connsiteX6" fmla="*/ 355600 w 6736080"/>
              <a:gd name="connsiteY6" fmla="*/ 0 h 1412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736080" h="1412240">
                <a:moveTo>
                  <a:pt x="355600" y="0"/>
                </a:moveTo>
                <a:lnTo>
                  <a:pt x="6573520" y="71120"/>
                </a:lnTo>
                <a:lnTo>
                  <a:pt x="6736080" y="1381760"/>
                </a:lnTo>
                <a:lnTo>
                  <a:pt x="802640" y="1412240"/>
                </a:lnTo>
                <a:lnTo>
                  <a:pt x="365760" y="1056640"/>
                </a:lnTo>
                <a:lnTo>
                  <a:pt x="0" y="416560"/>
                </a:lnTo>
                <a:lnTo>
                  <a:pt x="355600" y="0"/>
                </a:lnTo>
                <a:close/>
              </a:path>
            </a:pathLst>
          </a:custGeom>
          <a:solidFill>
            <a:schemeClr val="bg1">
              <a:alpha val="8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6" name="TextBox 115"/>
              <p:cNvSpPr txBox="1"/>
              <p:nvPr/>
            </p:nvSpPr>
            <p:spPr>
              <a:xfrm>
                <a:off x="1710586" y="2854529"/>
                <a:ext cx="398856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𝐾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16" name="TextBox 1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0586" y="2854529"/>
                <a:ext cx="398856" cy="369332"/>
              </a:xfrm>
              <a:prstGeom prst="rect">
                <a:avLst/>
              </a:prstGeom>
              <a:blipFill>
                <a:blip r:embed="rId5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Прямая соединительная линия 8"/>
          <p:cNvCxnSpPr>
            <a:endCxn id="116" idx="3"/>
          </p:cNvCxnSpPr>
          <p:nvPr/>
        </p:nvCxnSpPr>
        <p:spPr>
          <a:xfrm flipH="1">
            <a:off x="2109442" y="3038475"/>
            <a:ext cx="293384" cy="720"/>
          </a:xfrm>
          <a:prstGeom prst="line">
            <a:avLst/>
          </a:prstGeom>
          <a:ln w="15875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1" name="TextBox 120"/>
              <p:cNvSpPr txBox="1"/>
              <p:nvPr/>
            </p:nvSpPr>
            <p:spPr>
              <a:xfrm>
                <a:off x="1710586" y="4408133"/>
                <a:ext cx="398856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𝐾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21" name="TextBox 1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0586" y="4408133"/>
                <a:ext cx="398856" cy="369332"/>
              </a:xfrm>
              <a:prstGeom prst="rect">
                <a:avLst/>
              </a:prstGeom>
              <a:blipFill>
                <a:blip r:embed="rId5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2" name="Прямая соединительная линия 121"/>
          <p:cNvCxnSpPr>
            <a:endCxn id="121" idx="3"/>
          </p:cNvCxnSpPr>
          <p:nvPr/>
        </p:nvCxnSpPr>
        <p:spPr>
          <a:xfrm flipH="1">
            <a:off x="2109442" y="4592079"/>
            <a:ext cx="293384" cy="720"/>
          </a:xfrm>
          <a:prstGeom prst="line">
            <a:avLst/>
          </a:prstGeom>
          <a:ln w="15875" cap="rnd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243204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Прямоугольник 1"/>
              <p:cNvSpPr/>
              <p:nvPr/>
            </p:nvSpPr>
            <p:spPr>
              <a:xfrm>
                <a:off x="1857103" y="1978325"/>
                <a:ext cx="8477794" cy="2169825"/>
              </a:xfrm>
              <a:prstGeom prst="rect">
                <a:avLst/>
              </a:prstGeom>
              <a:ln w="19050">
                <a:noFill/>
                <a:prstDash val="dash"/>
              </a:ln>
            </p:spPr>
            <p:txBody>
              <a:bodyPr wrap="square">
                <a:spAutoFit/>
              </a:bodyPr>
              <a:lstStyle/>
              <a:p>
                <a:r>
                  <a:rPr 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We provide security bounds for misuse resistant </a:t>
                </a:r>
                <a:r>
                  <a:rPr lang="en-US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sMGM</a:t>
                </a:r>
                <a:r>
                  <a:rPr 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 instance (i.e.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𝑠𝑀𝐺𝑀</m:t>
                    </m:r>
                    <m:r>
                      <a:rPr lang="en-US" i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[</m:t>
                    </m:r>
                    <m:r>
                      <a:rPr lang="en-US" i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i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i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i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b="0" i="1" dirty="0" smtClean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US" i="1" dirty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i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i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𝑙</m:t>
                    </m:r>
                    <m:r>
                      <a:rPr lang="en-US" i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, 1]</m:t>
                    </m:r>
                  </m:oMath>
                </a14:m>
                <a:r>
                  <a:rPr 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) regarding:</a:t>
                </a:r>
              </a:p>
              <a:p>
                <a:pPr algn="just"/>
                <a:endParaRPr 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</a:endParaRPr>
              </a:p>
              <a:p>
                <a:pPr marL="742950" lvl="1" indent="-285750" algn="just">
                  <a:lnSpc>
                    <a:spcPct val="150000"/>
                  </a:lnSpc>
                  <a:buFont typeface="Wingdings" panose="05000000000000000000" pitchFamily="2" charset="2"/>
                  <a:buChar char="q"/>
                </a:pPr>
                <a:r>
                  <a:rPr 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strong misuse-resistant integrity (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𝑀𝑅</m:t>
                    </m:r>
                    <m:r>
                      <a:rPr lang="en-US" b="0" i="1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𝐴𝐸</m:t>
                    </m:r>
                    <m:r>
                      <a:rPr lang="en-US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𝑖𝑛𝑡</m:t>
                    </m:r>
                  </m:oMath>
                </a14:m>
                <a:r>
                  <a:rPr 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) </a:t>
                </a:r>
              </a:p>
              <a:p>
                <a:pPr marL="742950" lvl="1" indent="-285750" algn="just">
                  <a:lnSpc>
                    <a:spcPct val="150000"/>
                  </a:lnSpc>
                  <a:buFont typeface="Wingdings" panose="05000000000000000000" pitchFamily="2" charset="2"/>
                  <a:buChar char="q"/>
                </a:pPr>
                <a:r>
                  <a:rPr 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strong misuse-resistant integrity and confidentiality (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𝑀𝑅𝐴𝐸</m:t>
                    </m:r>
                  </m:oMath>
                </a14:m>
                <a:r>
                  <a:rPr 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)</a:t>
                </a:r>
              </a:p>
              <a:p>
                <a:pPr lvl="1" algn="just">
                  <a:lnSpc>
                    <a:spcPct val="150000"/>
                  </a:lnSpc>
                </a:pPr>
                <a:endParaRPr 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2" name="Прямоугольник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57103" y="1978325"/>
                <a:ext cx="8477794" cy="2169825"/>
              </a:xfrm>
              <a:prstGeom prst="rect">
                <a:avLst/>
              </a:prstGeom>
              <a:blipFill>
                <a:blip r:embed="rId3"/>
                <a:stretch>
                  <a:fillRect l="-647" t="-1690" r="-1151"/>
                </a:stretch>
              </a:blipFill>
              <a:ln w="19050">
                <a:noFill/>
                <a:prstDash val="dash"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Прямоугольник 6"/>
          <p:cNvSpPr/>
          <p:nvPr/>
        </p:nvSpPr>
        <p:spPr>
          <a:xfrm>
            <a:off x="2339974" y="5222748"/>
            <a:ext cx="751205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Formal description for these security notions can be found in the paper.</a:t>
            </a:r>
          </a:p>
        </p:txBody>
      </p:sp>
      <p:sp>
        <p:nvSpPr>
          <p:cNvPr id="8" name="Прямоугольник с двумя скругленными противолежащими углами 7"/>
          <p:cNvSpPr/>
          <p:nvPr/>
        </p:nvSpPr>
        <p:spPr>
          <a:xfrm>
            <a:off x="1426029" y="1786815"/>
            <a:ext cx="9339943" cy="2552845"/>
          </a:xfrm>
          <a:prstGeom prst="round2DiagRect">
            <a:avLst/>
          </a:prstGeom>
          <a:noFill/>
          <a:ln w="25400">
            <a:solidFill>
              <a:srgbClr val="FF2B2B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Объект 2"/>
          <p:cNvPicPr>
            <a:picLocks noChangeAspect="1"/>
          </p:cNvPicPr>
          <p:nvPr/>
        </p:nvPicPr>
        <p:blipFill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553" y="6314451"/>
            <a:ext cx="1208923" cy="407024"/>
          </a:xfrm>
          <a:prstGeom prst="rect">
            <a:avLst/>
          </a:prstGeom>
        </p:spPr>
      </p:pic>
      <p:sp>
        <p:nvSpPr>
          <p:cNvPr id="11" name="Номер слайда 2"/>
          <p:cNvSpPr txBox="1">
            <a:spLocks/>
          </p:cNvSpPr>
          <p:nvPr/>
        </p:nvSpPr>
        <p:spPr>
          <a:xfrm>
            <a:off x="9206053" y="63354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C501561-F62F-4F0D-92B5-B83715048182}" type="slidenum">
              <a:rPr lang="ru-RU" smtClean="0"/>
              <a:pPr/>
              <a:t>31</a:t>
            </a:fld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4883173" y="480108"/>
            <a:ext cx="242566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 algn="ctr"/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Security of 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sMGM</a:t>
            </a:r>
            <a:endParaRPr lang="ru-RU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503199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60479" y="1280790"/>
            <a:ext cx="84003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We will use the following notations: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Таблица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71831494"/>
                  </p:ext>
                </p:extLst>
              </p:nvPr>
            </p:nvGraphicFramePr>
            <p:xfrm>
              <a:off x="2160479" y="1756065"/>
              <a:ext cx="7871041" cy="3840480"/>
            </p:xfrm>
            <a:graphic>
              <a:graphicData uri="http://schemas.openxmlformats.org/drawingml/2006/table">
                <a:tbl>
                  <a:tblPr firstRow="1" bandRow="1">
                    <a:tableStyleId>{5FD0F851-EC5A-4D38-B0AD-8093EC10F338}</a:tableStyleId>
                  </a:tblPr>
                  <a:tblGrid>
                    <a:gridCol w="630443">
                      <a:extLst>
                        <a:ext uri="{9D8B030D-6E8A-4147-A177-3AD203B41FA5}">
                          <a16:colId xmlns:a16="http://schemas.microsoft.com/office/drawing/2014/main" val="4021397327"/>
                        </a:ext>
                      </a:extLst>
                    </a:gridCol>
                    <a:gridCol w="5360301">
                      <a:extLst>
                        <a:ext uri="{9D8B030D-6E8A-4147-A177-3AD203B41FA5}">
                          <a16:colId xmlns:a16="http://schemas.microsoft.com/office/drawing/2014/main" val="2279543637"/>
                        </a:ext>
                      </a:extLst>
                    </a:gridCol>
                    <a:gridCol w="1880297">
                      <a:extLst>
                        <a:ext uri="{9D8B030D-6E8A-4147-A177-3AD203B41FA5}">
                          <a16:colId xmlns:a16="http://schemas.microsoft.com/office/drawing/2014/main" val="1904669091"/>
                        </a:ext>
                      </a:extLst>
                    </a:gridCol>
                  </a:tblGrid>
                  <a:tr h="64008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i="1" smtClean="0">
                                        <a:solidFill>
                                          <a:schemeClr val="tx1">
                                            <a:lumMod val="85000"/>
                                            <a:lumOff val="1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tx1">
                                            <a:lumMod val="85000"/>
                                            <a:lumOff val="1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chemeClr val="tx1">
                                            <a:lumMod val="85000"/>
                                            <a:lumOff val="1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ru-RU" dirty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+mn-lt"/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 gridSpan="2">
                      <a:txBody>
                        <a:bodyPr/>
                        <a:lstStyle/>
                        <a:p>
                          <a:pPr algn="l"/>
                          <a:r>
                            <a:rPr lang="en-US" sz="1800" b="0" kern="1200" dirty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maximum block-length of associated data in</a:t>
                          </a:r>
                          <a:r>
                            <a:rPr lang="en-US" sz="1800" b="0" kern="1200" baseline="0" dirty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 each query</a:t>
                          </a:r>
                          <a:endParaRPr lang="ru-RU" sz="1800" b="0" kern="1200" dirty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l"/>
                          <a:endParaRPr lang="ru-RU" sz="1800" b="0" kern="1200" dirty="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7286286"/>
                      </a:ext>
                    </a:extLst>
                  </a:tr>
                  <a:tr h="64008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>
                                            <a:lumMod val="85000"/>
                                            <a:lumOff val="15000"/>
                                          </a:schemeClr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>
                                            <a:lumMod val="85000"/>
                                            <a:lumOff val="15000"/>
                                          </a:schemeClr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kumimoji="0" lang="en-US" sz="1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schemeClr val="tx1">
                                            <a:lumMod val="85000"/>
                                            <a:lumOff val="15000"/>
                                          </a:schemeClr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𝑃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ru-RU" dirty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+mn-lt"/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 gridSpan="2"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kern="1200" dirty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maximum block-length of plaintexts and </a:t>
                          </a:r>
                          <a:r>
                            <a:rPr lang="en-US" sz="1800" b="0" kern="1200" dirty="0" err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ciphertexts</a:t>
                          </a:r>
                          <a:r>
                            <a:rPr lang="en-US" sz="1800" b="0" kern="1200" dirty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 in each</a:t>
                          </a:r>
                          <a:r>
                            <a:rPr lang="en-US" sz="1800" b="0" kern="1200" baseline="0" dirty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 </a:t>
                          </a:r>
                          <a:r>
                            <a:rPr lang="en-US" sz="1800" b="0" kern="1200" dirty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query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1800" b="0" kern="1200" dirty="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5843291"/>
                      </a:ext>
                    </a:extLst>
                  </a:tr>
                  <a:tr h="640080"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chemeClr val="tx1">
                                            <a:lumMod val="85000"/>
                                            <a:lumOff val="1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tx1">
                                            <a:lumMod val="85000"/>
                                            <a:lumOff val="1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chemeClr val="tx1">
                                            <a:lumMod val="85000"/>
                                            <a:lumOff val="1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𝐸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ru-RU" dirty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+mn-lt"/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kern="1200" dirty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number of queries to the Encrypt oracle</a:t>
                          </a:r>
                          <a:endParaRPr lang="en-US" b="0" dirty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+mn-lt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 rowSpan="2"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chemeClr val="tx1">
                                        <a:lumMod val="85000"/>
                                        <a:lumOff val="1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  <m:r>
                                  <a:rPr lang="en-US" b="0" i="1" smtClean="0">
                                    <a:solidFill>
                                      <a:schemeClr val="tx1">
                                        <a:lumMod val="85000"/>
                                        <a:lumOff val="1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chemeClr val="tx1">
                                            <a:lumMod val="85000"/>
                                            <a:lumOff val="1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tx1">
                                            <a:lumMod val="85000"/>
                                            <a:lumOff val="1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chemeClr val="tx1">
                                            <a:lumMod val="85000"/>
                                            <a:lumOff val="1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𝐸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solidFill>
                                      <a:schemeClr val="tx1">
                                        <a:lumMod val="85000"/>
                                        <a:lumOff val="1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chemeClr val="tx1">
                                            <a:lumMod val="85000"/>
                                            <a:lumOff val="1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tx1">
                                            <a:lumMod val="85000"/>
                                            <a:lumOff val="1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chemeClr val="tx1">
                                            <a:lumMod val="85000"/>
                                            <a:lumOff val="1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𝐷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b="0" dirty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+mn-lt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44558425"/>
                      </a:ext>
                    </a:extLst>
                  </a:tr>
                  <a:tr h="640080"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i="1" smtClean="0">
                                        <a:solidFill>
                                          <a:schemeClr val="tx1">
                                            <a:lumMod val="85000"/>
                                            <a:lumOff val="1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tx1">
                                            <a:lumMod val="85000"/>
                                            <a:lumOff val="1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chemeClr val="tx1">
                                            <a:lumMod val="85000"/>
                                            <a:lumOff val="1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𝐷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ru-RU" dirty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+mn-lt"/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kern="1200" dirty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number of queries to the Decrypt oracle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1800" b="0" kern="1200" dirty="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78658452"/>
                      </a:ext>
                    </a:extLst>
                  </a:tr>
                  <a:tr h="640080"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chemeClr val="tx1">
                                            <a:lumMod val="85000"/>
                                            <a:lumOff val="1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tx1">
                                            <a:lumMod val="85000"/>
                                            <a:lumOff val="1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chemeClr val="tx1">
                                            <a:lumMod val="85000"/>
                                            <a:lumOff val="1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𝑁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ru-RU" dirty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+mn-lt"/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 gridSpan="2"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i="0" u="none" strike="noStrike" kern="1200" baseline="0" dirty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number of distinct nonce values in all queries</a:t>
                          </a:r>
                          <a:endParaRPr lang="en-US" sz="1800" b="0" kern="1200" dirty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1800" b="0" kern="1200" dirty="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740504356"/>
                      </a:ext>
                    </a:extLst>
                  </a:tr>
                  <a:tr h="640080"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chemeClr val="tx1">
                                            <a:lumMod val="85000"/>
                                            <a:lumOff val="1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tx1">
                                            <a:lumMod val="85000"/>
                                            <a:lumOff val="1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chemeClr val="tx1">
                                            <a:lumMod val="85000"/>
                                            <a:lumOff val="1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𝑅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ru-RU" dirty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+mn-lt"/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 gridSpan="2">
                      <a:txBody>
                        <a:bodyPr/>
                        <a:lstStyle/>
                        <a:p>
                          <a:r>
                            <a:rPr lang="en-US" sz="1800" b="0" i="0" u="none" strike="noStrike" kern="1200" baseline="0" dirty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number of queries with the same nonce</a:t>
                          </a:r>
                          <a:endParaRPr lang="en-US" sz="1800" b="0" kern="1200" dirty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sz="1800" b="0" kern="1200" dirty="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2989637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Таблица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71831494"/>
                  </p:ext>
                </p:extLst>
              </p:nvPr>
            </p:nvGraphicFramePr>
            <p:xfrm>
              <a:off x="2160479" y="1756065"/>
              <a:ext cx="7871041" cy="3840480"/>
            </p:xfrm>
            <a:graphic>
              <a:graphicData uri="http://schemas.openxmlformats.org/drawingml/2006/table">
                <a:tbl>
                  <a:tblPr firstRow="1" bandRow="1">
                    <a:tableStyleId>{5FD0F851-EC5A-4D38-B0AD-8093EC10F338}</a:tableStyleId>
                  </a:tblPr>
                  <a:tblGrid>
                    <a:gridCol w="630443">
                      <a:extLst>
                        <a:ext uri="{9D8B030D-6E8A-4147-A177-3AD203B41FA5}">
                          <a16:colId xmlns:a16="http://schemas.microsoft.com/office/drawing/2014/main" val="4021397327"/>
                        </a:ext>
                      </a:extLst>
                    </a:gridCol>
                    <a:gridCol w="5360301">
                      <a:extLst>
                        <a:ext uri="{9D8B030D-6E8A-4147-A177-3AD203B41FA5}">
                          <a16:colId xmlns:a16="http://schemas.microsoft.com/office/drawing/2014/main" val="2279543637"/>
                        </a:ext>
                      </a:extLst>
                    </a:gridCol>
                    <a:gridCol w="1880297">
                      <a:extLst>
                        <a:ext uri="{9D8B030D-6E8A-4147-A177-3AD203B41FA5}">
                          <a16:colId xmlns:a16="http://schemas.microsoft.com/office/drawing/2014/main" val="1904669091"/>
                        </a:ext>
                      </a:extLst>
                    </a:gridCol>
                  </a:tblGrid>
                  <a:tr h="640080"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8"/>
                          <a:stretch>
                            <a:fillRect r="-1155340" b="-501905"/>
                          </a:stretch>
                        </a:blipFill>
                      </a:tcPr>
                    </a:tc>
                    <a:tc gridSpan="2">
                      <a:txBody>
                        <a:bodyPr/>
                        <a:lstStyle/>
                        <a:p>
                          <a:pPr algn="l"/>
                          <a:r>
                            <a:rPr lang="en-US" sz="1800" b="0" kern="1200" dirty="0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maximum block-length </a:t>
                          </a:r>
                          <a:r>
                            <a:rPr lang="en-US" sz="1800" b="0" kern="1200" dirty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of associated data </a:t>
                          </a:r>
                          <a:r>
                            <a:rPr lang="en-US" sz="1800" b="0" kern="1200" dirty="0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in</a:t>
                          </a:r>
                          <a:r>
                            <a:rPr lang="en-US" sz="1800" b="0" kern="1200" baseline="0" dirty="0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 each query</a:t>
                          </a:r>
                          <a:endParaRPr lang="ru-RU" sz="1800" b="0" kern="1200" dirty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l"/>
                          <a:endParaRPr lang="ru-RU" sz="1800" b="0" kern="1200" dirty="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 w="12700" cmpd="sng"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7286286"/>
                      </a:ext>
                    </a:extLst>
                  </a:tr>
                  <a:tr h="640080"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8"/>
                          <a:stretch>
                            <a:fillRect t="-100000" r="-1155340" b="-401905"/>
                          </a:stretch>
                        </a:blipFill>
                      </a:tcPr>
                    </a:tc>
                    <a:tc gridSpan="2"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kern="1200" dirty="0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maximum block-length </a:t>
                          </a:r>
                          <a:r>
                            <a:rPr lang="en-US" sz="1800" b="0" kern="1200" dirty="0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of plaintexts and </a:t>
                          </a:r>
                          <a:r>
                            <a:rPr lang="en-US" sz="1800" b="0" kern="1200" dirty="0" err="1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ciphertexts</a:t>
                          </a:r>
                          <a:r>
                            <a:rPr lang="en-US" sz="1800" b="0" kern="1200" dirty="0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 in </a:t>
                          </a:r>
                          <a:r>
                            <a:rPr lang="en-US" sz="1800" b="0" kern="1200" dirty="0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each</a:t>
                          </a:r>
                          <a:r>
                            <a:rPr lang="en-US" sz="1800" b="0" kern="1200" baseline="0" dirty="0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 </a:t>
                          </a:r>
                          <a:r>
                            <a:rPr lang="en-US" sz="1800" b="0" kern="1200" dirty="0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query</a:t>
                          </a:r>
                          <a:endParaRPr lang="en-US" sz="1800" b="0" kern="1200" dirty="0" smtClean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1800" b="0" kern="1200" dirty="0" smtClean="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5843291"/>
                      </a:ext>
                    </a:extLst>
                  </a:tr>
                  <a:tr h="640080"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8"/>
                          <a:stretch>
                            <a:fillRect t="-198113" r="-1155340" b="-2981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kern="1200" dirty="0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number of queries to the Encrypt oracle</a:t>
                          </a:r>
                          <a:endParaRPr lang="en-US" b="0" dirty="0" smtClean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+mn-lt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 rowSpan="2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8"/>
                          <a:stretch>
                            <a:fillRect l="-318123" t="-99526" r="-324" b="-1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44558425"/>
                      </a:ext>
                    </a:extLst>
                  </a:tr>
                  <a:tr h="640080"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8"/>
                          <a:stretch>
                            <a:fillRect t="-300952" r="-1155340" b="-2009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kern="1200" dirty="0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number of queries to the Decrypt oracle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1800" b="0" kern="1200" dirty="0" smtClean="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78658452"/>
                      </a:ext>
                    </a:extLst>
                  </a:tr>
                  <a:tr h="640080"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8"/>
                          <a:stretch>
                            <a:fillRect t="-400952" r="-1155340" b="-100952"/>
                          </a:stretch>
                        </a:blipFill>
                      </a:tcPr>
                    </a:tc>
                    <a:tc gridSpan="2"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i="0" u="none" strike="noStrike" kern="1200" baseline="0" dirty="0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number of distinct nonce values in all queries</a:t>
                          </a:r>
                          <a:endParaRPr lang="en-US" sz="1800" b="0" kern="1200" dirty="0" smtClean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1800" b="0" kern="1200" dirty="0" smtClean="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740504356"/>
                      </a:ext>
                    </a:extLst>
                  </a:tr>
                  <a:tr h="640080"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8"/>
                          <a:stretch>
                            <a:fillRect t="-500952" r="-1155340" b="-952"/>
                          </a:stretch>
                        </a:blipFill>
                      </a:tcPr>
                    </a:tc>
                    <a:tc gridSpan="2">
                      <a:txBody>
                        <a:bodyPr/>
                        <a:lstStyle/>
                        <a:p>
                          <a:r>
                            <a:rPr lang="en-US" sz="1800" b="0" i="0" u="none" strike="noStrike" kern="1200" baseline="0" dirty="0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number of queries with the same nonce</a:t>
                          </a:r>
                          <a:endParaRPr lang="en-US" sz="1800" b="0" kern="1200" dirty="0" smtClean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 sz="1800" b="0" kern="1200" dirty="0" smtClean="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29896378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7" name="Объект 2"/>
          <p:cNvPicPr>
            <a:picLocks noChangeAspect="1"/>
          </p:cNvPicPr>
          <p:nvPr/>
        </p:nvPicPr>
        <p:blipFill>
          <a:blip r:embed="rId9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553" y="6314451"/>
            <a:ext cx="1208923" cy="407024"/>
          </a:xfrm>
          <a:prstGeom prst="rect">
            <a:avLst/>
          </a:prstGeom>
        </p:spPr>
      </p:pic>
      <p:sp>
        <p:nvSpPr>
          <p:cNvPr id="8" name="Номер слайда 2"/>
          <p:cNvSpPr txBox="1">
            <a:spLocks/>
          </p:cNvSpPr>
          <p:nvPr/>
        </p:nvSpPr>
        <p:spPr>
          <a:xfrm>
            <a:off x="9206053" y="63354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C501561-F62F-4F0D-92B5-B83715048182}" type="slidenum">
              <a:rPr lang="ru-RU" smtClean="0"/>
              <a:pPr/>
              <a:t>32</a:t>
            </a:fld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883173" y="480108"/>
            <a:ext cx="242566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 algn="ctr"/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Security of 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sMGM</a:t>
            </a:r>
            <a:endParaRPr lang="ru-RU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764491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Прямоугольник 1"/>
              <p:cNvSpPr/>
              <p:nvPr/>
            </p:nvSpPr>
            <p:spPr>
              <a:xfrm>
                <a:off x="583475" y="2455047"/>
                <a:ext cx="11025051" cy="2673617"/>
              </a:xfrm>
              <a:prstGeom prst="rect">
                <a:avLst/>
              </a:prstGeom>
              <a:solidFill>
                <a:schemeClr val="bg2"/>
              </a:solidFill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Theorem 1 (integrity). </a:t>
                </a:r>
                <a:r>
                  <a:rPr 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For any adversary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𝒜</m:t>
                    </m:r>
                  </m:oMath>
                </a14:m>
                <a:r>
                  <a:rPr 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 breaking strong misuse-resistant integrity of </a:t>
                </a:r>
                <a14:m>
                  <m:oMath xmlns:m="http://schemas.openxmlformats.org/officeDocument/2006/math">
                    <m:r>
                      <a:rPr lang="en-US" i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𝑠𝑀𝐺𝑀</m:t>
                    </m:r>
                    <m:r>
                      <a:rPr lang="en-US" i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[</m:t>
                    </m:r>
                    <m:r>
                      <a:rPr lang="en-US" i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i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i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i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i="1" dirty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US" i="1" dirty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i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i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𝑙</m:t>
                    </m:r>
                    <m:r>
                      <a:rPr lang="en-US" i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, 1]</m:t>
                    </m:r>
                  </m:oMath>
                </a14:m>
                <a:r>
                  <a:rPr 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 there exist PRP-adversaries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𝒞</m:t>
                    </m:r>
                  </m:oMath>
                </a14:m>
                <a:r>
                  <a:rPr 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𝒞</m:t>
                        </m:r>
                      </m:e>
                      <m:sub>
                        <m:r>
                          <a:rPr lang="en-US" i="1" dirty="0" smtClean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, such that the following inequality holds:</a:t>
                </a:r>
              </a:p>
              <a:p>
                <a:pPr algn="just"/>
                <a:endParaRPr lang="en-US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b="0" i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sSubSup>
                        <m:sSubSupPr>
                          <m:ctrlPr>
                            <a:rPr lang="en-US" b="0" i="1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𝑠𝑀𝐺𝑀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b="0" i="1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  <m:r>
                                <a:rPr lang="en-US" b="0" i="1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  <m:r>
                                <a:rPr lang="en-US" b="0" i="1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solidFill>
                                        <a:schemeClr val="tx1">
                                          <a:lumMod val="85000"/>
                                          <a:lumOff val="1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chemeClr val="tx1">
                                          <a:lumMod val="85000"/>
                                          <a:lumOff val="1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𝑙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chemeClr val="tx1">
                                          <a:lumMod val="85000"/>
                                          <a:lumOff val="1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e>
                          </m:d>
                        </m:sub>
                        <m:sup>
                          <m:r>
                            <a:rPr lang="en-US" b="0" i="1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𝑀𝑅𝐴𝐸</m:t>
                          </m:r>
                          <m:r>
                            <a:rPr lang="en-US" b="0" i="1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𝑖𝑛𝑡</m:t>
                          </m:r>
                        </m:sup>
                      </m:sSubSup>
                      <m:r>
                        <a:rPr lang="en-US" i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ru-RU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𝒜</m:t>
                          </m:r>
                        </m:e>
                      </m:d>
                      <m:r>
                        <a:rPr lang="en-US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≤</m:t>
                      </m:r>
                      <m:d>
                        <m:dPr>
                          <m:ctrlPr>
                            <a:rPr lang="en-US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chemeClr val="tx1">
                                          <a:lumMod val="85000"/>
                                          <a:lumOff val="1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solidFill>
                                        <a:schemeClr val="tx1">
                                          <a:lumMod val="85000"/>
                                          <a:lumOff val="1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  <m:r>
                                    <a:rPr lang="en-US" i="1">
                                      <a:solidFill>
                                        <a:schemeClr val="tx1">
                                          <a:lumMod val="85000"/>
                                          <a:lumOff val="1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</m:num>
                            <m:den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chemeClr val="tx1">
                                          <a:lumMod val="85000"/>
                                          <a:lumOff val="1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chemeClr val="tx1">
                                          <a:lumMod val="85000"/>
                                          <a:lumOff val="1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chemeClr val="tx1">
                                          <a:lumMod val="85000"/>
                                          <a:lumOff val="1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en-US" b="0" i="1" smtClean="0">
                                      <a:solidFill>
                                        <a:schemeClr val="tx1">
                                          <a:lumMod val="85000"/>
                                          <a:lumOff val="1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p>
                              </m:sSup>
                            </m:den>
                          </m:f>
                          <m:r>
                            <a:rPr lang="en-US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chemeClr val="tx1">
                                          <a:lumMod val="85000"/>
                                          <a:lumOff val="1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chemeClr val="tx1">
                                          <a:lumMod val="85000"/>
                                          <a:lumOff val="1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chemeClr val="tx1">
                                          <a:lumMod val="85000"/>
                                          <a:lumOff val="1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sub>
                              </m:sSub>
                            </m:num>
                            <m:den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chemeClr val="tx1">
                                          <a:lumMod val="85000"/>
                                          <a:lumOff val="1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chemeClr val="tx1">
                                          <a:lumMod val="85000"/>
                                          <a:lumOff val="1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solidFill>
                                        <a:schemeClr val="tx1">
                                          <a:lumMod val="85000"/>
                                          <a:lumOff val="1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</m:den>
                          </m:f>
                          <m:r>
                            <a:rPr lang="en-US" b="0" i="1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</m:sub>
                          </m:sSub>
                          <m:r>
                            <a:rPr lang="en-US" b="0" i="1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𝐴𝑑</m:t>
                          </m:r>
                          <m:sSubSup>
                            <m:sSubSupPr>
                              <m:ctrlPr>
                                <a:rPr lang="en-US" b="0" i="1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sub>
                            <m:sup>
                              <m:r>
                                <a:rPr lang="en-US" b="0" i="1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𝑃𝑅𝑃</m:t>
                              </m:r>
                            </m:sup>
                          </m:sSubSup>
                          <m:d>
                            <m:dPr>
                              <m:ctrlPr>
                                <a:rPr lang="en-US" b="0" i="1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𝒞</m:t>
                              </m:r>
                            </m:e>
                          </m:d>
                        </m:e>
                      </m:d>
                      <m:r>
                        <a:rPr lang="en-US" b="0" i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⋅</m:t>
                      </m:r>
                      <m:sSubSup>
                        <m:sSubSupPr>
                          <m:ctrlPr>
                            <a:rPr lang="en-US" b="0" i="1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𝑙</m:t>
                          </m:r>
                          <m:r>
                            <a:rPr lang="en-US" b="0" i="1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  <m:sup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</m:sub>
                          </m:sSub>
                        </m:sup>
                      </m:sSubSup>
                      <m:r>
                        <a:rPr lang="en-US" b="0" i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⋅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  <m:d>
                            <m:dPr>
                              <m:ctrlPr>
                                <a:rPr lang="en-US" b="0" i="1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solidFill>
                                        <a:schemeClr val="tx1">
                                          <a:lumMod val="85000"/>
                                          <a:lumOff val="1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chemeClr val="tx1">
                                          <a:lumMod val="85000"/>
                                          <a:lumOff val="1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𝑙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chemeClr val="tx1">
                                          <a:lumMod val="85000"/>
                                          <a:lumOff val="1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+2</m:t>
                              </m:r>
                              <m:r>
                                <a:rPr lang="en-US" b="0" i="1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b="0" i="1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d>
                        </m:sub>
                      </m:sSub>
                      <m:r>
                        <a:rPr lang="en-US" b="0" i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𝐴𝑑</m:t>
                      </m:r>
                      <m:sSubSup>
                        <m:sSubSupPr>
                          <m:ctrlPr>
                            <a:rPr lang="en-US" b="0" i="1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𝑃𝑅𝑃</m:t>
                          </m:r>
                        </m:sup>
                      </m:sSubSup>
                      <m:r>
                        <a:rPr lang="en-US" b="0" i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𝒞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b="0" i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  <a:p>
                <a:pPr algn="just"/>
                <a:br>
                  <a:rPr 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</a:br>
                <a:r>
                  <a:rPr 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where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⌈"/>
                        <m:endChr m:val="⌉"/>
                        <m:ctrlPr>
                          <a:rPr lang="en-US" b="0" i="1" smtClean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b="0" i="1" smtClean="0"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num>
                          <m:den>
                            <m:r>
                              <a:rPr lang="en-US" b="0" i="1" smtClean="0"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den>
                        </m:f>
                      </m:e>
                    </m:d>
                    <m:r>
                      <a:rPr lang="en-US" b="0" i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b="0" i="1" smtClean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𝐼</m:t>
                        </m:r>
                      </m:sub>
                    </m:sSub>
                    <m:r>
                      <a:rPr lang="en-US" b="0" i="1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=⌈</m:t>
                    </m:r>
                    <m:sSub>
                      <m:sSubPr>
                        <m:ctrlPr>
                          <a:rPr lang="en-US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</m:sub>
                    </m:sSub>
                    <m:r>
                      <a:rPr lang="en-US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+2 −</m:t>
                    </m:r>
                    <m:sSub>
                      <m:sSubPr>
                        <m:ctrlPr>
                          <a:rPr lang="en-US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US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)</m:t>
                    </m:r>
                    <m:r>
                      <m:rPr>
                        <m:lit/>
                      </m:rPr>
                      <a:rPr lang="en-US" b="0" i="1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𝑙</m:t>
                    </m:r>
                    <m:r>
                      <a:rPr lang="en-US" b="0" i="1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⌉</m:t>
                    </m:r>
                  </m:oMath>
                </a14:m>
                <a:r>
                  <a:rPr 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</m:sSub>
                    <m:r>
                      <a:rPr lang="en-US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i="1"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1−</m:t>
                            </m:r>
                            <m:d>
                              <m:dPr>
                                <m:ctrlPr>
                                  <a:rPr lang="en-US" b="0" i="1" smtClean="0">
                                    <a:solidFill>
                                      <a:schemeClr val="tx1">
                                        <a:lumMod val="85000"/>
                                        <a:lumOff val="1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solidFill>
                                      <a:schemeClr val="tx1">
                                        <a:lumMod val="85000"/>
                                        <a:lumOff val="1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  <m:r>
                                  <a:rPr lang="en-US" b="0" i="1" smtClean="0">
                                    <a:solidFill>
                                      <a:schemeClr val="tx1">
                                        <a:lumMod val="85000"/>
                                        <a:lumOff val="1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d>
                            <m:r>
                              <m:rPr>
                                <m:lit/>
                              </m:rPr>
                              <a:rPr lang="en-US" b="0" i="1" smtClean="0"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/</m:t>
                            </m:r>
                            <m:sSup>
                              <m:sSupPr>
                                <m:ctrlPr>
                                  <a:rPr lang="en-US" b="0" i="1" smtClean="0">
                                    <a:solidFill>
                                      <a:schemeClr val="tx1">
                                        <a:lumMod val="85000"/>
                                        <a:lumOff val="1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solidFill>
                                      <a:schemeClr val="tx1">
                                        <a:lumMod val="85000"/>
                                        <a:lumOff val="1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  <m:sup>
                                <m:r>
                                  <a:rPr lang="en-US" b="0" i="1" smtClean="0">
                                    <a:solidFill>
                                      <a:schemeClr val="tx1">
                                        <a:lumMod val="85000"/>
                                        <a:lumOff val="1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en-US" b="0" i="1" smtClean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m:rPr>
                            <m:lit/>
                          </m:rPr>
                          <a:rPr lang="en-US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n-US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 . Adversary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𝒞</m:t>
                    </m:r>
                  </m:oMath>
                </a14:m>
                <a:r>
                  <a:rPr 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 makes at most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𝑙</m:t>
                    </m:r>
                    <m:r>
                      <a:rPr lang="en-US" b="0" i="1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 queries to its oracle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smtClean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𝒞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 makes at most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b="0" i="1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(2</m:t>
                    </m:r>
                    <m:sSub>
                      <m:sSubPr>
                        <m:ctrlPr>
                          <a:rPr lang="en-US" b="0" i="1" smtClean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+2</m:t>
                    </m:r>
                    <m:r>
                      <a:rPr lang="en-US" b="0" i="1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+1)</m:t>
                    </m:r>
                  </m:oMath>
                </a14:m>
                <a:r>
                  <a:rPr 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 queries. </a:t>
                </a:r>
              </a:p>
            </p:txBody>
          </p:sp>
        </mc:Choice>
        <mc:Fallback xmlns="">
          <p:sp>
            <p:nvSpPr>
              <p:cNvPr id="2" name="Прямоугольник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475" y="2455047"/>
                <a:ext cx="11025051" cy="2673617"/>
              </a:xfrm>
              <a:prstGeom prst="rect">
                <a:avLst/>
              </a:prstGeom>
              <a:blipFill>
                <a:blip r:embed="rId3"/>
                <a:stretch>
                  <a:fillRect l="-498" t="-1370" r="-442" b="-45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Объект 2"/>
          <p:cNvPicPr>
            <a:picLocks noChangeAspect="1"/>
          </p:cNvPicPr>
          <p:nvPr/>
        </p:nvPicPr>
        <p:blipFill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553" y="6314451"/>
            <a:ext cx="1208923" cy="407024"/>
          </a:xfrm>
          <a:prstGeom prst="rect">
            <a:avLst/>
          </a:prstGeom>
        </p:spPr>
      </p:pic>
      <p:sp>
        <p:nvSpPr>
          <p:cNvPr id="8" name="Номер слайда 2"/>
          <p:cNvSpPr txBox="1">
            <a:spLocks/>
          </p:cNvSpPr>
          <p:nvPr/>
        </p:nvSpPr>
        <p:spPr>
          <a:xfrm>
            <a:off x="9206053" y="63354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C501561-F62F-4F0D-92B5-B83715048182}" type="slidenum">
              <a:rPr lang="ru-RU" smtClean="0"/>
              <a:pPr/>
              <a:t>33</a:t>
            </a:fld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800119" y="480108"/>
            <a:ext cx="459177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 algn="ctr"/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Misuse-resistant integrity of 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sMGM</a:t>
            </a:r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979526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Прямоугольник 1"/>
              <p:cNvSpPr/>
              <p:nvPr/>
            </p:nvSpPr>
            <p:spPr>
              <a:xfrm>
                <a:off x="583475" y="2455047"/>
                <a:ext cx="11025051" cy="2308324"/>
              </a:xfrm>
              <a:prstGeom prst="rect">
                <a:avLst/>
              </a:prstGeom>
              <a:solidFill>
                <a:schemeClr val="bg2"/>
              </a:solidFill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Theorem 2 (confidentiality). </a:t>
                </a:r>
                <a:r>
                  <a:rPr 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For any adversary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𝒜</m:t>
                    </m:r>
                  </m:oMath>
                </a14:m>
                <a:r>
                  <a:rPr 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 breaking strong misuse-resistant confidentiality of </a:t>
                </a:r>
                <a14:m>
                  <m:oMath xmlns:m="http://schemas.openxmlformats.org/officeDocument/2006/math">
                    <m:r>
                      <a:rPr lang="en-US" i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𝑠𝑀𝐺𝑀</m:t>
                    </m:r>
                    <m:r>
                      <a:rPr lang="en-US" i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[</m:t>
                    </m:r>
                    <m:r>
                      <a:rPr lang="en-US" i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i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i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i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i="1" dirty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US" i="1" dirty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i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i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𝑙</m:t>
                    </m:r>
                    <m:r>
                      <a:rPr lang="en-US" i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, 1]</m:t>
                    </m:r>
                  </m:oMath>
                </a14:m>
                <a:r>
                  <a:rPr 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 there exist PRP-adversaries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𝒞</m:t>
                    </m:r>
                  </m:oMath>
                </a14:m>
                <a:r>
                  <a:rPr 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𝒞</m:t>
                        </m:r>
                      </m:e>
                      <m:sub>
                        <m:r>
                          <a:rPr lang="en-US" i="1" dirty="0" smtClean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, such that the following inequality holds:</a:t>
                </a:r>
              </a:p>
              <a:p>
                <a:pPr algn="just"/>
                <a:endParaRPr lang="en-US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b="0" i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sSubSup>
                        <m:sSubSupPr>
                          <m:ctrlPr>
                            <a:rPr lang="en-US" b="0" i="1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𝑠𝑀𝐺𝑀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b="0" i="1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  <m:r>
                                <a:rPr lang="en-US" b="0" i="1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  <m:r>
                                <a:rPr lang="en-US" b="0" i="1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solidFill>
                                        <a:schemeClr val="tx1">
                                          <a:lumMod val="85000"/>
                                          <a:lumOff val="1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chemeClr val="tx1">
                                          <a:lumMod val="85000"/>
                                          <a:lumOff val="1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𝑙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chemeClr val="tx1">
                                          <a:lumMod val="85000"/>
                                          <a:lumOff val="1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e>
                          </m:d>
                        </m:sub>
                        <m:sup>
                          <m:r>
                            <a:rPr lang="en-US" b="0" i="1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𝑀𝑅𝐴𝐸</m:t>
                          </m:r>
                          <m:r>
                            <a:rPr lang="en-US" b="0" i="1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𝑖𝑛𝑡</m:t>
                          </m:r>
                        </m:sup>
                      </m:sSubSup>
                      <m:r>
                        <a:rPr lang="en-US" i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ru-RU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𝒜</m:t>
                          </m:r>
                        </m:e>
                      </m:d>
                      <m:r>
                        <a:rPr lang="en-US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≤</m:t>
                      </m:r>
                      <m:f>
                        <m:fPr>
                          <m:ctrlPr>
                            <a:rPr lang="en-US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  <m:sSup>
                            <m:sSupPr>
                              <m:ctrlPr>
                                <a:rPr lang="en-US" b="0" i="1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𝑙</m:t>
                          </m:r>
                          <m:r>
                            <a:rPr lang="en-US" b="0" i="1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′+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sub>
                          </m:sSub>
                        </m:num>
                        <m:den>
                          <m:sSup>
                            <m:sSupPr>
                              <m:ctrlPr>
                                <a:rPr lang="en-US" i="1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  <m:r>
                        <a:rPr lang="en-US" b="0" i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0" i="1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d>
                            <m:dPr>
                              <m:ctrlPr>
                                <a:rPr lang="en-US" i="1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chemeClr val="tx1">
                                          <a:lumMod val="85000"/>
                                          <a:lumOff val="1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chemeClr val="tx1">
                                          <a:lumMod val="85000"/>
                                          <a:lumOff val="1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𝑙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chemeClr val="tx1">
                                          <a:lumMod val="85000"/>
                                          <a:lumOff val="1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US" i="1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+2</m:t>
                              </m:r>
                              <m:r>
                                <a:rPr lang="en-US" i="1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i="1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d>
                        </m:num>
                        <m:den>
                          <m:sSup>
                            <m:sSupPr>
                              <m:ctrlPr>
                                <a:rPr lang="en-US" b="0" i="1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b="0" i="1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sup>
                          </m:sSup>
                        </m:den>
                      </m:f>
                      <m:r>
                        <a:rPr lang="en-US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sub>
                      </m:sSub>
                      <m:sSub>
                        <m:sSubPr>
                          <m:ctrlPr>
                            <a:rPr lang="en-US" b="0" i="1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𝐼</m:t>
                          </m:r>
                        </m:sub>
                      </m:sSub>
                      <m:f>
                        <m:fPr>
                          <m:ctrlPr>
                            <a:rPr lang="en-US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chemeClr val="tx1">
                                          <a:lumMod val="85000"/>
                                          <a:lumOff val="1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chemeClr val="tx1">
                                          <a:lumMod val="85000"/>
                                          <a:lumOff val="1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i="1">
                                      <a:solidFill>
                                        <a:schemeClr val="tx1">
                                          <a:lumMod val="85000"/>
                                          <a:lumOff val="1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chemeClr val="tx1">
                                          <a:lumMod val="85000"/>
                                          <a:lumOff val="1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sub>
                              </m:sSub>
                              <m:r>
                                <a:rPr lang="en-US" i="1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  <m:r>
                                <a:rPr lang="en-US" i="1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i="1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i="1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i="1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  <m:r>
                        <a:rPr lang="en-US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sSub>
                        <m:sSubPr>
                          <m:ctrlPr>
                            <a:rPr lang="en-US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𝐼</m:t>
                          </m:r>
                        </m:sub>
                      </m:sSub>
                      <m:r>
                        <a:rPr lang="en-US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𝐴𝑑</m:t>
                      </m:r>
                      <m:sSubSup>
                        <m:sSubSupPr>
                          <m:ctrlPr>
                            <a:rPr lang="en-US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sub>
                        <m:sup>
                          <m:r>
                            <a:rPr lang="en-US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𝑃𝑅𝑃</m:t>
                          </m:r>
                        </m:sup>
                      </m:sSubSup>
                      <m:d>
                        <m:dPr>
                          <m:ctrlPr>
                            <a:rPr lang="en-US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ℬ</m:t>
                          </m:r>
                        </m:e>
                      </m:d>
                      <m:r>
                        <a:rPr lang="en-US" b="0" i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𝐴𝑑</m:t>
                      </m:r>
                      <m:sSubSup>
                        <m:sSubSupPr>
                          <m:ctrlPr>
                            <a:rPr lang="en-US" b="0" i="1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𝑃𝑅𝑃</m:t>
                          </m:r>
                        </m:sup>
                      </m:sSubSup>
                      <m:r>
                        <a:rPr lang="en-US" b="0" i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ℬ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b="0" i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  <a:p>
                <a:pPr algn="just"/>
                <a:br>
                  <a:rPr 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</a:br>
                <a:r>
                  <a:rPr 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where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p>
                        <m:r>
                          <a:rPr lang="en-US" b="0" i="1" smtClean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b="0" i="1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b="0" i="1" smtClean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max</m:t>
                        </m:r>
                      </m:fName>
                      <m:e>
                        <m:d>
                          <m:dPr>
                            <m:ctrlPr>
                              <a:rPr lang="en-US" b="0" i="1" smtClean="0"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𝑙</m:t>
                            </m:r>
                            <m:r>
                              <a:rPr lang="en-US" b="0" i="1" smtClean="0"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solidFill>
                                      <a:schemeClr val="tx1">
                                        <a:lumMod val="85000"/>
                                        <a:lumOff val="1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solidFill>
                                      <a:schemeClr val="tx1">
                                        <a:lumMod val="85000"/>
                                        <a:lumOff val="1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𝑙</m:t>
                                </m:r>
                              </m:e>
                              <m:sub>
                                <m:r>
                                  <a:rPr lang="en-US" b="0" i="1" smtClean="0">
                                    <a:solidFill>
                                      <a:schemeClr val="tx1">
                                        <a:lumMod val="85000"/>
                                        <a:lumOff val="1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</m:e>
                        </m:d>
                      </m:e>
                    </m:func>
                    <m:r>
                      <a:rPr lang="en-US" b="0" i="1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=⌈</m:t>
                    </m:r>
                    <m:r>
                      <a:rPr lang="en-US" b="0" i="1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b="0" i="1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⌉</m:t>
                    </m:r>
                  </m:oMath>
                </a14:m>
                <a:r>
                  <a:rPr 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𝐼</m:t>
                        </m:r>
                      </m:sub>
                    </m:sSub>
                    <m:r>
                      <a:rPr lang="en-US" b="0" i="1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=⌈</m:t>
                    </m:r>
                    <m:sSub>
                      <m:sSubPr>
                        <m:ctrlPr>
                          <a:rPr lang="en-US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</m:sub>
                    </m:sSub>
                    <m:r>
                      <a:rPr lang="en-US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+2 −</m:t>
                    </m:r>
                    <m:sSub>
                      <m:sSubPr>
                        <m:ctrlPr>
                          <a:rPr lang="en-US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US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)</m:t>
                    </m:r>
                    <m:r>
                      <m:rPr>
                        <m:lit/>
                      </m:rPr>
                      <a:rPr lang="en-US" b="0" i="1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𝑙</m:t>
                    </m:r>
                    <m:r>
                      <a:rPr lang="en-US" b="0" i="1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⌉</m:t>
                    </m:r>
                  </m:oMath>
                </a14:m>
                <a:r>
                  <a:rPr 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. Adversary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ℬ</m:t>
                    </m:r>
                  </m:oMath>
                </a14:m>
                <a:r>
                  <a:rPr 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 makes at most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𝑅</m:t>
                        </m:r>
                      </m:sub>
                    </m:sSub>
                    <m:r>
                      <a:rPr lang="en-US" b="0" i="1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𝑙</m:t>
                    </m:r>
                    <m:r>
                      <a:rPr lang="en-US" b="0" i="1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 queries to its oracle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smtClean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𝒞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 makes at most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b="0" i="1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(2</m:t>
                    </m:r>
                    <m:sSub>
                      <m:sSubPr>
                        <m:ctrlPr>
                          <a:rPr lang="en-US" b="0" i="1" smtClean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+2</m:t>
                    </m:r>
                    <m:r>
                      <a:rPr lang="en-US" b="0" i="1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+1)</m:t>
                    </m:r>
                  </m:oMath>
                </a14:m>
                <a:r>
                  <a:rPr 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 queries. </a:t>
                </a:r>
              </a:p>
            </p:txBody>
          </p:sp>
        </mc:Choice>
        <mc:Fallback xmlns="">
          <p:sp>
            <p:nvSpPr>
              <p:cNvPr id="2" name="Прямоугольник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475" y="2455047"/>
                <a:ext cx="11025051" cy="2308324"/>
              </a:xfrm>
              <a:prstGeom prst="rect">
                <a:avLst/>
              </a:prstGeom>
              <a:blipFill>
                <a:blip r:embed="rId3"/>
                <a:stretch>
                  <a:fillRect l="-498" t="-1587" r="-442" b="-343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Объект 2"/>
          <p:cNvPicPr>
            <a:picLocks noChangeAspect="1"/>
          </p:cNvPicPr>
          <p:nvPr/>
        </p:nvPicPr>
        <p:blipFill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553" y="6314451"/>
            <a:ext cx="1208923" cy="407024"/>
          </a:xfrm>
          <a:prstGeom prst="rect">
            <a:avLst/>
          </a:prstGeom>
        </p:spPr>
      </p:pic>
      <p:sp>
        <p:nvSpPr>
          <p:cNvPr id="8" name="Номер слайда 2"/>
          <p:cNvSpPr txBox="1">
            <a:spLocks/>
          </p:cNvSpPr>
          <p:nvPr/>
        </p:nvSpPr>
        <p:spPr>
          <a:xfrm>
            <a:off x="9206053" y="63354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C501561-F62F-4F0D-92B5-B83715048182}" type="slidenum">
              <a:rPr lang="ru-RU" smtClean="0"/>
              <a:pPr/>
              <a:t>34</a:t>
            </a:fld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427135" y="480108"/>
            <a:ext cx="533774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 algn="ctr"/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Misuse-resistant confidentiality of 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sMGM</a:t>
            </a:r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752235" y="5250531"/>
            <a:ext cx="46875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 algn="ctr"/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More accurate bound can be found in the paper</a:t>
            </a:r>
          </a:p>
        </p:txBody>
      </p:sp>
    </p:spTree>
    <p:extLst>
      <p:ext uri="{BB962C8B-B14F-4D97-AF65-F5344CB8AC3E}">
        <p14:creationId xmlns:p14="http://schemas.microsoft.com/office/powerpoint/2010/main" val="349660767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Прямоугольник 1"/>
              <p:cNvSpPr/>
              <p:nvPr/>
            </p:nvSpPr>
            <p:spPr>
              <a:xfrm>
                <a:off x="583475" y="2455047"/>
                <a:ext cx="11025051" cy="2673617"/>
              </a:xfrm>
              <a:prstGeom prst="rect">
                <a:avLst/>
              </a:prstGeom>
              <a:solidFill>
                <a:schemeClr val="bg2"/>
              </a:solidFill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Theorem 1 (integrity). </a:t>
                </a:r>
                <a:r>
                  <a:rPr 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For any adversary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𝒜</m:t>
                    </m:r>
                  </m:oMath>
                </a14:m>
                <a:r>
                  <a:rPr 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 breaking strong misuse-resistant integrity of </a:t>
                </a:r>
                <a14:m>
                  <m:oMath xmlns:m="http://schemas.openxmlformats.org/officeDocument/2006/math">
                    <m:r>
                      <a:rPr lang="en-US" i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𝑠𝑀𝐺𝑀</m:t>
                    </m:r>
                    <m:r>
                      <a:rPr lang="en-US" i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[</m:t>
                    </m:r>
                    <m:r>
                      <a:rPr lang="en-US" i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i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i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i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i="1" dirty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US" i="1" dirty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i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i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𝑙</m:t>
                    </m:r>
                    <m:r>
                      <a:rPr lang="en-US" i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, 1]</m:t>
                    </m:r>
                  </m:oMath>
                </a14:m>
                <a:r>
                  <a:rPr 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 there exist PRP-adversaries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𝒞</m:t>
                    </m:r>
                  </m:oMath>
                </a14:m>
                <a:r>
                  <a:rPr 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𝒞</m:t>
                        </m:r>
                      </m:e>
                      <m:sub>
                        <m:r>
                          <a:rPr lang="en-US" i="1" dirty="0" smtClean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, such that the following inequality holds:</a:t>
                </a:r>
              </a:p>
              <a:p>
                <a:pPr algn="just"/>
                <a:endParaRPr lang="en-US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b="0" i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sSubSup>
                        <m:sSubSupPr>
                          <m:ctrlPr>
                            <a:rPr lang="en-US" b="0" i="1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𝑠𝑀𝐺𝑀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b="0" i="1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  <m:r>
                                <a:rPr lang="en-US" b="0" i="1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  <m:r>
                                <a:rPr lang="en-US" b="0" i="1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solidFill>
                                        <a:schemeClr val="tx1">
                                          <a:lumMod val="85000"/>
                                          <a:lumOff val="1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chemeClr val="tx1">
                                          <a:lumMod val="85000"/>
                                          <a:lumOff val="1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𝑙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chemeClr val="tx1">
                                          <a:lumMod val="85000"/>
                                          <a:lumOff val="1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e>
                          </m:d>
                        </m:sub>
                        <m:sup>
                          <m:r>
                            <a:rPr lang="en-US" b="0" i="1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𝑀𝑅𝐴𝐸</m:t>
                          </m:r>
                          <m:r>
                            <a:rPr lang="en-US" b="0" i="1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𝑖𝑛𝑡</m:t>
                          </m:r>
                        </m:sup>
                      </m:sSubSup>
                      <m:r>
                        <a:rPr lang="en-US" i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ru-RU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𝒜</m:t>
                          </m:r>
                        </m:e>
                      </m:d>
                      <m:r>
                        <a:rPr lang="en-US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≤</m:t>
                      </m:r>
                      <m:d>
                        <m:dPr>
                          <m:ctrlPr>
                            <a:rPr lang="en-US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chemeClr val="tx1">
                                          <a:lumMod val="85000"/>
                                          <a:lumOff val="1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solidFill>
                                        <a:schemeClr val="tx1">
                                          <a:lumMod val="85000"/>
                                          <a:lumOff val="1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  <m:r>
                                    <a:rPr lang="en-US" i="1">
                                      <a:solidFill>
                                        <a:schemeClr val="tx1">
                                          <a:lumMod val="85000"/>
                                          <a:lumOff val="1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</m:num>
                            <m:den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chemeClr val="tx1">
                                          <a:lumMod val="85000"/>
                                          <a:lumOff val="1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chemeClr val="tx1">
                                          <a:lumMod val="85000"/>
                                          <a:lumOff val="1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chemeClr val="tx1">
                                          <a:lumMod val="85000"/>
                                          <a:lumOff val="1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en-US" b="0" i="1" smtClean="0">
                                      <a:solidFill>
                                        <a:schemeClr val="tx1">
                                          <a:lumMod val="85000"/>
                                          <a:lumOff val="1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p>
                              </m:sSup>
                            </m:den>
                          </m:f>
                          <m:r>
                            <a:rPr lang="en-US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chemeClr val="tx1">
                                          <a:lumMod val="85000"/>
                                          <a:lumOff val="1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chemeClr val="tx1">
                                          <a:lumMod val="85000"/>
                                          <a:lumOff val="1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chemeClr val="tx1">
                                          <a:lumMod val="85000"/>
                                          <a:lumOff val="1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sub>
                              </m:sSub>
                            </m:num>
                            <m:den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chemeClr val="tx1">
                                          <a:lumMod val="85000"/>
                                          <a:lumOff val="1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chemeClr val="tx1">
                                          <a:lumMod val="85000"/>
                                          <a:lumOff val="1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solidFill>
                                        <a:schemeClr val="tx1">
                                          <a:lumMod val="85000"/>
                                          <a:lumOff val="1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</m:den>
                          </m:f>
                          <m:r>
                            <a:rPr lang="en-US" b="0" i="1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</m:sub>
                          </m:sSub>
                          <m:r>
                            <a:rPr lang="en-US" b="0" i="1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𝐴𝑑</m:t>
                          </m:r>
                          <m:sSubSup>
                            <m:sSubSupPr>
                              <m:ctrlPr>
                                <a:rPr lang="en-US" b="0" i="1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sub>
                            <m:sup>
                              <m:r>
                                <a:rPr lang="en-US" b="0" i="1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𝑃𝑅𝑃</m:t>
                              </m:r>
                            </m:sup>
                          </m:sSubSup>
                          <m:d>
                            <m:dPr>
                              <m:ctrlPr>
                                <a:rPr lang="en-US" b="0" i="1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𝒞</m:t>
                              </m:r>
                            </m:e>
                          </m:d>
                        </m:e>
                      </m:d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⋅</m:t>
                      </m:r>
                      <m:sSubSup>
                        <m:sSubSup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𝑙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  <m:sup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</m:sub>
                          </m:sSub>
                        </m:sup>
                      </m:sSubSup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⋅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  <m:d>
                            <m:dPr>
                              <m:ctrlP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𝑙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+2</m:t>
                              </m:r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d>
                        </m:sub>
                      </m:sSub>
                      <m:r>
                        <a:rPr lang="en-US" b="0" i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𝐴𝑑</m:t>
                      </m:r>
                      <m:sSubSup>
                        <m:sSubSupPr>
                          <m:ctrlPr>
                            <a:rPr lang="en-US" b="0" i="1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𝑃𝑅𝑃</m:t>
                          </m:r>
                        </m:sup>
                      </m:sSubSup>
                      <m:r>
                        <a:rPr lang="en-US" b="0" i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𝒞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b="0" i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i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  <a:p>
                <a:pPr algn="just"/>
                <a:br>
                  <a:rPr 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</a:br>
                <a:r>
                  <a:rPr 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where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⌈"/>
                        <m:endChr m:val="⌉"/>
                        <m:ctrlPr>
                          <a:rPr lang="en-US" b="0" i="1" smtClean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b="0" i="1" smtClean="0"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num>
                          <m:den>
                            <m:r>
                              <a:rPr lang="en-US" b="0" i="1" smtClean="0"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den>
                        </m:f>
                      </m:e>
                    </m:d>
                    <m:r>
                      <a:rPr lang="en-US" b="0" i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b="0" i="1" smtClean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𝐼</m:t>
                        </m:r>
                      </m:sub>
                    </m:sSub>
                    <m:r>
                      <a:rPr lang="en-US" b="0" i="1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=⌈</m:t>
                    </m:r>
                    <m:sSub>
                      <m:sSubPr>
                        <m:ctrlPr>
                          <a:rPr lang="en-US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</m:sub>
                    </m:sSub>
                    <m:r>
                      <a:rPr lang="en-US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+2 −</m:t>
                    </m:r>
                    <m:sSub>
                      <m:sSubPr>
                        <m:ctrlPr>
                          <a:rPr lang="en-US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US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)</m:t>
                    </m:r>
                    <m:r>
                      <m:rPr>
                        <m:lit/>
                      </m:rPr>
                      <a:rPr lang="en-US" b="0" i="1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𝑙</m:t>
                    </m:r>
                    <m:r>
                      <a:rPr lang="en-US" b="0" i="1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⌉</m:t>
                    </m:r>
                  </m:oMath>
                </a14:m>
                <a:r>
                  <a:rPr 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</m:sSub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1−</m:t>
                            </m:r>
                            <m:d>
                              <m:dPr>
                                <m:ctrlP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d>
                            <m:r>
                              <m:rPr>
                                <m:lit/>
                              </m:r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/</m:t>
                            </m:r>
                            <m:sSup>
                              <m:sSupPr>
                                <m:ctrlP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  <m:sup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m:rPr>
                            <m:lit/>
                          </m:r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 . Adversary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𝒞</m:t>
                    </m:r>
                  </m:oMath>
                </a14:m>
                <a:r>
                  <a:rPr 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 makes at most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𝑙</m:t>
                    </m:r>
                    <m:r>
                      <a:rPr lang="en-US" b="0" i="1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 queries to its oracle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smtClean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𝒞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 makes at most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b="0" i="1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(2</m:t>
                    </m:r>
                    <m:sSub>
                      <m:sSubPr>
                        <m:ctrlPr>
                          <a:rPr lang="en-US" b="0" i="1" smtClean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+2</m:t>
                    </m:r>
                    <m:r>
                      <a:rPr lang="en-US" b="0" i="1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+1)</m:t>
                    </m:r>
                  </m:oMath>
                </a14:m>
                <a:r>
                  <a:rPr 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 queries. </a:t>
                </a:r>
              </a:p>
            </p:txBody>
          </p:sp>
        </mc:Choice>
        <mc:Fallback xmlns="">
          <p:sp>
            <p:nvSpPr>
              <p:cNvPr id="2" name="Прямоугольник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475" y="2455047"/>
                <a:ext cx="11025051" cy="2673617"/>
              </a:xfrm>
              <a:prstGeom prst="rect">
                <a:avLst/>
              </a:prstGeom>
              <a:blipFill>
                <a:blip r:embed="rId3"/>
                <a:stretch>
                  <a:fillRect l="-498" t="-1370" r="-442" b="-45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Объект 2"/>
          <p:cNvPicPr>
            <a:picLocks noChangeAspect="1"/>
          </p:cNvPicPr>
          <p:nvPr/>
        </p:nvPicPr>
        <p:blipFill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553" y="6314451"/>
            <a:ext cx="1208923" cy="407024"/>
          </a:xfrm>
          <a:prstGeom prst="rect">
            <a:avLst/>
          </a:prstGeom>
        </p:spPr>
      </p:pic>
      <p:sp>
        <p:nvSpPr>
          <p:cNvPr id="8" name="Номер слайда 2"/>
          <p:cNvSpPr txBox="1">
            <a:spLocks/>
          </p:cNvSpPr>
          <p:nvPr/>
        </p:nvSpPr>
        <p:spPr>
          <a:xfrm>
            <a:off x="9206053" y="63354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C501561-F62F-4F0D-92B5-B83715048182}" type="slidenum">
              <a:rPr lang="ru-RU" smtClean="0"/>
              <a:pPr/>
              <a:t>35</a:t>
            </a:fld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800119" y="480108"/>
            <a:ext cx="459177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 algn="ctr"/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Misuse-resistant integrity of 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sMGM</a:t>
            </a:r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509527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Прямоугольник 1"/>
              <p:cNvSpPr/>
              <p:nvPr/>
            </p:nvSpPr>
            <p:spPr>
              <a:xfrm>
                <a:off x="583475" y="2455047"/>
                <a:ext cx="11025051" cy="1721240"/>
              </a:xfrm>
              <a:prstGeom prst="rect">
                <a:avLst/>
              </a:prstGeom>
              <a:solidFill>
                <a:schemeClr val="bg2"/>
              </a:solidFill>
            </p:spPr>
            <p:txBody>
              <a:bodyPr wrap="square">
                <a:spAutoFit/>
              </a:bodyPr>
              <a:lstStyle/>
              <a:p>
                <a:r>
                  <a:rPr lang="en-US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Theorem (Bernstein). </a:t>
                </a:r>
                <a:r>
                  <a:rPr 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For any distinguisher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smtClean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𝒟</m:t>
                        </m:r>
                      </m:e>
                      <m:sup>
                        <m:r>
                          <a:rPr lang="en-US" b="0" i="1" smtClean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sup>
                    </m:sSup>
                  </m:oMath>
                </a14:m>
                <a:r>
                  <a:rPr 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 with an oracle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i="1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 : </m:t>
                    </m:r>
                    <m:sSup>
                      <m:sSupPr>
                        <m:ctrlPr>
                          <a:rPr lang="en-US" b="0" i="1" dirty="0" smtClean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i="1" dirty="0"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 dirty="0"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0, 1</m:t>
                            </m:r>
                          </m:e>
                        </m:d>
                      </m:e>
                      <m:sup>
                        <m:r>
                          <a:rPr lang="en-US" i="1" dirty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i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 → </m:t>
                    </m:r>
                    <m:sSup>
                      <m:sSupPr>
                        <m:ctrlPr>
                          <a:rPr lang="en-US" b="0" i="1" dirty="0" smtClean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i="1" dirty="0"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 dirty="0"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0, 1</m:t>
                            </m:r>
                          </m:e>
                        </m:d>
                      </m:e>
                      <m:sup>
                        <m:r>
                          <a:rPr lang="en-US" i="1" dirty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, making at most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 queries, the following inequality holds: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b="0" i="1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b="0" i="1" smtClean="0">
                                      <a:solidFill>
                                        <a:schemeClr val="tx1">
                                          <a:lumMod val="85000"/>
                                          <a:lumOff val="1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chemeClr val="tx1">
                                          <a:lumMod val="85000"/>
                                          <a:lumOff val="1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𝒟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solidFill>
                                        <a:schemeClr val="tx1">
                                          <a:lumMod val="85000"/>
                                          <a:lumOff val="1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→1</m:t>
                              </m:r>
                            </m:e>
                          </m:d>
                        </m:e>
                      </m:func>
                      <m:r>
                        <a:rPr lang="en-US" b="0" i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≤</m:t>
                      </m:r>
                      <m:func>
                        <m:funcPr>
                          <m:ctrlPr>
                            <a:rPr lang="en-US" b="0" i="1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b="0" i="1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b="0" i="1" smtClean="0">
                                      <a:solidFill>
                                        <a:schemeClr val="tx1">
                                          <a:lumMod val="85000"/>
                                          <a:lumOff val="1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chemeClr val="tx1">
                                          <a:lumMod val="85000"/>
                                          <a:lumOff val="1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𝒟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solidFill>
                                        <a:schemeClr val="tx1">
                                          <a:lumMod val="85000"/>
                                          <a:lumOff val="1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𝜌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→1</m:t>
                              </m:r>
                            </m:e>
                          </m:d>
                        </m:e>
                      </m:func>
                      <m:r>
                        <a:rPr lang="en-US" b="0" i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⋅</m:t>
                      </m:r>
                      <m:sSup>
                        <m:sSupPr>
                          <m:ctrlPr>
                            <a:rPr lang="en-US" b="0" i="1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1 −</m:t>
                              </m:r>
                              <m:f>
                                <m:fPr>
                                  <m:ctrlPr>
                                    <a:rPr lang="en-US" b="0" i="1" smtClean="0">
                                      <a:solidFill>
                                        <a:schemeClr val="tx1">
                                          <a:lumMod val="85000"/>
                                          <a:lumOff val="1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solidFill>
                                        <a:schemeClr val="tx1">
                                          <a:lumMod val="85000"/>
                                          <a:lumOff val="1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  <m:r>
                                    <a:rPr lang="en-US" b="0" i="1" smtClean="0">
                                      <a:solidFill>
                                        <a:schemeClr val="tx1">
                                          <a:lumMod val="85000"/>
                                          <a:lumOff val="1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num>
                                <m:den>
                                  <m:sSup>
                                    <m:sSupPr>
                                      <m:ctrlPr>
                                        <a:rPr lang="en-US" b="0" i="1" smtClean="0">
                                          <a:solidFill>
                                            <a:schemeClr val="tx1">
                                              <a:lumMod val="85000"/>
                                              <a:lumOff val="1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chemeClr val="tx1">
                                              <a:lumMod val="85000"/>
                                              <a:lumOff val="1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solidFill>
                                            <a:schemeClr val="tx1">
                                              <a:lumMod val="85000"/>
                                              <a:lumOff val="1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sup>
                                  </m:sSup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b="0" i="1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m:rPr>
                              <m:lit/>
                            </m:rPr>
                            <a:rPr lang="en-US" b="0" i="1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en-US" b="0" i="1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b="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  <a:p>
                <a:r>
                  <a:rPr 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where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𝜋</m:t>
                    </m:r>
                    <m:groupChr>
                      <m:groupChrPr>
                        <m:chr m:val="←"/>
                        <m:vertJc m:val="bot"/>
                        <m:ctrlPr>
                          <a:rPr lang="en-US" b="0" i="1" smtClean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m:rPr>
                            <m:brk m:alnAt="2"/>
                          </m:rPr>
                          <a:rPr lang="en-US" b="0" i="1" smtClean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𝒰</m:t>
                        </m:r>
                      </m:e>
                    </m:groupChr>
                    <m:r>
                      <a:rPr lang="en-US" b="0" i="1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𝑃𝑒𝑟𝑚</m:t>
                    </m:r>
                    <m:d>
                      <m:dPr>
                        <m:ctrlPr>
                          <a:rPr lang="en-US" b="0" i="1" smtClean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r>
                  <a:rPr 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𝜌</m:t>
                    </m:r>
                    <m:groupChr>
                      <m:groupChrPr>
                        <m:chr m:val="←"/>
                        <m:vertJc m:val="bot"/>
                        <m:ctrlPr>
                          <a:rPr lang="en-US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m:rPr>
                            <m:brk m:alnAt="2"/>
                          </m:rPr>
                          <a:rPr lang="en-US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𝒰</m:t>
                        </m:r>
                      </m:e>
                    </m:groupChr>
                    <m:r>
                      <a:rPr lang="en-US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𝐹𝑢𝑛𝑐</m:t>
                    </m:r>
                    <m:d>
                      <m:dPr>
                        <m:ctrlPr>
                          <a:rPr lang="en-US" b="0" i="1" smtClean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b="0" i="1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" name="Прямоугольник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475" y="2455047"/>
                <a:ext cx="11025051" cy="1721240"/>
              </a:xfrm>
              <a:prstGeom prst="rect">
                <a:avLst/>
              </a:prstGeom>
              <a:blipFill>
                <a:blip r:embed="rId3"/>
                <a:stretch>
                  <a:fillRect l="-498" t="-1418" b="-496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Объект 2"/>
          <p:cNvPicPr>
            <a:picLocks noChangeAspect="1"/>
          </p:cNvPicPr>
          <p:nvPr/>
        </p:nvPicPr>
        <p:blipFill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553" y="6314451"/>
            <a:ext cx="1208923" cy="407024"/>
          </a:xfrm>
          <a:prstGeom prst="rect">
            <a:avLst/>
          </a:prstGeom>
        </p:spPr>
      </p:pic>
      <p:sp>
        <p:nvSpPr>
          <p:cNvPr id="8" name="Номер слайда 2"/>
          <p:cNvSpPr txBox="1">
            <a:spLocks/>
          </p:cNvSpPr>
          <p:nvPr/>
        </p:nvSpPr>
        <p:spPr>
          <a:xfrm>
            <a:off x="9206053" y="63354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C501561-F62F-4F0D-92B5-B83715048182}" type="slidenum">
              <a:rPr lang="ru-RU" smtClean="0"/>
              <a:pPr/>
              <a:t>36</a:t>
            </a:fld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800119" y="480108"/>
            <a:ext cx="459177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 algn="ctr"/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Misuse-resistant integrity of 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sMGM</a:t>
            </a:r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937969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2"/>
          <p:cNvPicPr>
            <a:picLocks noChangeAspect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553" y="6314451"/>
            <a:ext cx="1208923" cy="407024"/>
          </a:xfrm>
          <a:prstGeom prst="rect">
            <a:avLst/>
          </a:prstGeom>
        </p:spPr>
      </p:pic>
      <p:sp>
        <p:nvSpPr>
          <p:cNvPr id="8" name="Номер слайда 2"/>
          <p:cNvSpPr txBox="1">
            <a:spLocks/>
          </p:cNvSpPr>
          <p:nvPr/>
        </p:nvSpPr>
        <p:spPr>
          <a:xfrm>
            <a:off x="9206053" y="63354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C501561-F62F-4F0D-92B5-B83715048182}" type="slidenum">
              <a:rPr lang="ru-RU" smtClean="0"/>
              <a:pPr/>
              <a:t>37</a:t>
            </a:fld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1" y="1474216"/>
            <a:ext cx="6096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Using hybrid technique with PRP/PRF switching lemma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6096000" y="1474216"/>
            <a:ext cx="60959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Using hybrid technique with Bernstein lemma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0" y="3421851"/>
                <a:ext cx="6095999" cy="8677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b="0" i="1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b="0" i="1" smtClean="0">
                                      <a:solidFill>
                                        <a:schemeClr val="tx1">
                                          <a:lumMod val="85000"/>
                                          <a:lumOff val="1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chemeClr val="tx1">
                                          <a:lumMod val="85000"/>
                                          <a:lumOff val="1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𝒟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solidFill>
                                        <a:schemeClr val="tx1">
                                          <a:lumMod val="85000"/>
                                          <a:lumOff val="1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→1</m:t>
                              </m:r>
                            </m:e>
                          </m:d>
                        </m:e>
                      </m:func>
                      <m:r>
                        <a:rPr lang="en-US" b="0" i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func>
                        <m:funcPr>
                          <m:ctrlPr>
                            <a:rPr lang="en-US" b="0" i="1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b="0" i="1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b="0" i="1" smtClean="0">
                                      <a:solidFill>
                                        <a:schemeClr val="tx1">
                                          <a:lumMod val="85000"/>
                                          <a:lumOff val="1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chemeClr val="tx1">
                                          <a:lumMod val="85000"/>
                                          <a:lumOff val="1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𝒟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solidFill>
                                        <a:schemeClr val="tx1">
                                          <a:lumMod val="85000"/>
                                          <a:lumOff val="1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𝜌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→1</m:t>
                              </m:r>
                            </m:e>
                          </m:d>
                        </m:e>
                      </m:func>
                      <m:r>
                        <a:rPr lang="en-US" b="0" i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US" b="0" i="1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𝑞𝑡</m:t>
                          </m:r>
                        </m:sup>
                        <m:e>
                          <m:d>
                            <m:dPr>
                              <m:ctrlPr>
                                <a:rPr lang="en-US" b="0" i="1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𝐴𝑑</m:t>
                              </m:r>
                              <m:sSubSup>
                                <m:sSubSupPr>
                                  <m:ctrlPr>
                                    <a:rPr lang="en-US" i="1">
                                      <a:solidFill>
                                        <a:schemeClr val="tx1">
                                          <a:lumMod val="85000"/>
                                          <a:lumOff val="1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solidFill>
                                        <a:schemeClr val="tx1">
                                          <a:lumMod val="85000"/>
                                          <a:lumOff val="1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chemeClr val="tx1">
                                          <a:lumMod val="85000"/>
                                          <a:lumOff val="1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𝐸</m:t>
                                  </m:r>
                                </m:sub>
                                <m:sup>
                                  <m:r>
                                    <a:rPr lang="en-US" i="1">
                                      <a:solidFill>
                                        <a:schemeClr val="tx1">
                                          <a:lumMod val="85000"/>
                                          <a:lumOff val="1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𝑃𝑅𝑃</m:t>
                                  </m:r>
                                </m:sup>
                              </m:sSubSup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chemeClr val="tx1">
                                          <a:lumMod val="85000"/>
                                          <a:lumOff val="1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chemeClr val="tx1">
                                              <a:lumMod val="85000"/>
                                              <a:lumOff val="1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chemeClr val="tx1">
                                              <a:lumMod val="85000"/>
                                              <a:lumOff val="1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ℬ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chemeClr val="tx1">
                                              <a:lumMod val="85000"/>
                                              <a:lumOff val="1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US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𝑂</m:t>
                                      </m:r>
                                      <m:r>
                                        <a:rPr lang="en-US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(</m:t>
                                      </m:r>
                                      <m:r>
                                        <a:rPr lang="en-US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𝑙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)</m:t>
                                  </m:r>
                                </m:num>
                                <m:den>
                                  <m:sSup>
                                    <m:sSupPr>
                                      <m:ctrlPr>
                                        <a:rPr lang="en-US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𝑛</m:t>
                                      </m:r>
                                    </m:sup>
                                  </m:sSup>
                                </m:den>
                              </m:f>
                            </m:e>
                          </m:d>
                        </m:e>
                      </m:nary>
                    </m:oMath>
                  </m:oMathPara>
                </a14:m>
                <a:endParaRPr lang="ru-RU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3421851"/>
                <a:ext cx="6095999" cy="86773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6068136" y="3418796"/>
                <a:ext cx="6095999" cy="8677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b="0" i="1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b="0" i="1" smtClean="0">
                                      <a:solidFill>
                                        <a:schemeClr val="tx1">
                                          <a:lumMod val="85000"/>
                                          <a:lumOff val="1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chemeClr val="tx1">
                                          <a:lumMod val="85000"/>
                                          <a:lumOff val="1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𝒟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solidFill>
                                        <a:schemeClr val="tx1">
                                          <a:lumMod val="85000"/>
                                          <a:lumOff val="1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→1</m:t>
                              </m:r>
                            </m:e>
                          </m:d>
                        </m:e>
                      </m:func>
                      <m:r>
                        <a:rPr lang="en-US" b="0" i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func>
                        <m:funcPr>
                          <m:ctrlPr>
                            <a:rPr lang="en-US" b="0" i="1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b="0" i="1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b="0" i="1" smtClean="0">
                                      <a:solidFill>
                                        <a:schemeClr val="tx1">
                                          <a:lumMod val="85000"/>
                                          <a:lumOff val="1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chemeClr val="tx1">
                                          <a:lumMod val="85000"/>
                                          <a:lumOff val="1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𝒟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solidFill>
                                        <a:schemeClr val="tx1">
                                          <a:lumMod val="85000"/>
                                          <a:lumOff val="1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𝜌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→1</m:t>
                              </m:r>
                            </m:e>
                          </m:d>
                          <m:r>
                            <a:rPr lang="en-US" b="0" i="1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⋅</m:t>
                          </m:r>
                          <m:sSubSup>
                            <m:sSubSupPr>
                              <m:ctrlPr>
                                <a:rPr lang="en-US" b="0" i="1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𝑂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solidFill>
                                        <a:schemeClr val="tx1">
                                          <a:lumMod val="85000"/>
                                          <a:lumOff val="1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solidFill>
                                        <a:schemeClr val="tx1">
                                          <a:lumMod val="85000"/>
                                          <a:lumOff val="1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𝑙</m:t>
                                  </m:r>
                                </m:e>
                              </m:d>
                            </m:sub>
                            <m:sup>
                              <m:r>
                                <a:rPr lang="en-US" b="0" i="1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𝑞𝑡</m:t>
                              </m:r>
                            </m:sup>
                          </m:sSubSup>
                        </m:e>
                      </m:func>
                      <m:r>
                        <a:rPr lang="en-US" b="0" i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US" b="0" i="1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𝑞𝑡</m:t>
                          </m:r>
                        </m:sup>
                        <m:e>
                          <m:r>
                            <a:rPr lang="en-US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𝐴𝑑</m:t>
                          </m:r>
                          <m:sSubSup>
                            <m:sSubSupPr>
                              <m:ctrlPr>
                                <a:rPr lang="en-US" i="1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𝐸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𝑃𝑅𝑃</m:t>
                              </m:r>
                            </m:sup>
                          </m:sSubSup>
                          <m:d>
                            <m:dPr>
                              <m:ctrlPr>
                                <a:rPr lang="en-US" i="1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chemeClr val="tx1">
                                          <a:lumMod val="85000"/>
                                          <a:lumOff val="1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chemeClr val="tx1">
                                          <a:lumMod val="85000"/>
                                          <a:lumOff val="1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ℬ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chemeClr val="tx1">
                                          <a:lumMod val="85000"/>
                                          <a:lumOff val="1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⋅</m:t>
                          </m:r>
                        </m:e>
                      </m:nary>
                      <m:sSubSup>
                        <m:sSubSupPr>
                          <m:ctrlPr>
                            <a:rPr lang="en-US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𝑂</m:t>
                          </m:r>
                          <m:d>
                            <m:dPr>
                              <m:ctrlP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𝑙</m:t>
                              </m:r>
                            </m:e>
                          </m:d>
                        </m:sub>
                        <m:sup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sup>
                      </m:sSubSup>
                    </m:oMath>
                  </m:oMathPara>
                </a14:m>
                <a:endParaRPr lang="ru-RU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68136" y="3418796"/>
                <a:ext cx="6095999" cy="86773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Прямая соединительная линия 13"/>
          <p:cNvCxnSpPr/>
          <p:nvPr/>
        </p:nvCxnSpPr>
        <p:spPr>
          <a:xfrm>
            <a:off x="6095999" y="1188720"/>
            <a:ext cx="0" cy="4805680"/>
          </a:xfrm>
          <a:prstGeom prst="line">
            <a:avLst/>
          </a:prstGeom>
          <a:ln w="158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 flipV="1">
            <a:off x="279553" y="2021840"/>
            <a:ext cx="11577167" cy="0"/>
          </a:xfrm>
          <a:prstGeom prst="line">
            <a:avLst/>
          </a:prstGeom>
          <a:ln w="158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Прямоугольник 21"/>
          <p:cNvSpPr/>
          <p:nvPr/>
        </p:nvSpPr>
        <p:spPr>
          <a:xfrm>
            <a:off x="3323556" y="480108"/>
            <a:ext cx="554491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 algn="ctr"/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Switching from PRPs to PRFs with re-keying</a:t>
            </a:r>
          </a:p>
        </p:txBody>
      </p:sp>
    </p:spTree>
    <p:extLst>
      <p:ext uri="{BB962C8B-B14F-4D97-AF65-F5344CB8AC3E}">
        <p14:creationId xmlns:p14="http://schemas.microsoft.com/office/powerpoint/2010/main" val="115812663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2"/>
          <p:cNvPicPr>
            <a:picLocks noChangeAspect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553" y="6314451"/>
            <a:ext cx="1208923" cy="407024"/>
          </a:xfrm>
          <a:prstGeom prst="rect">
            <a:avLst/>
          </a:prstGeom>
        </p:spPr>
      </p:pic>
      <p:sp>
        <p:nvSpPr>
          <p:cNvPr id="8" name="Номер слайда 2"/>
          <p:cNvSpPr txBox="1">
            <a:spLocks/>
          </p:cNvSpPr>
          <p:nvPr/>
        </p:nvSpPr>
        <p:spPr>
          <a:xfrm>
            <a:off x="9206053" y="63354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C501561-F62F-4F0D-92B5-B83715048182}" type="slidenum">
              <a:rPr lang="ru-RU" smtClean="0"/>
              <a:pPr/>
              <a:t>38</a:t>
            </a:fld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020850" y="480108"/>
            <a:ext cx="615033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 algn="ctr"/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Security of misuse resistant 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sMGM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 TLS</a:t>
            </a:r>
            <a:r>
              <a:rPr lang="ru-RU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1.3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case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0" name="Таблица 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91599611"/>
                  </p:ext>
                </p:extLst>
              </p:nvPr>
            </p:nvGraphicFramePr>
            <p:xfrm>
              <a:off x="4422760" y="2520626"/>
              <a:ext cx="3346479" cy="2592000"/>
            </p:xfrm>
            <a:graphic>
              <a:graphicData uri="http://schemas.openxmlformats.org/drawingml/2006/table">
                <a:tbl>
                  <a:tblPr bandRow="1">
                    <a:tableStyleId>{5940675A-B579-460E-94D1-54222C63F5DA}</a:tableStyleId>
                  </a:tblPr>
                  <a:tblGrid>
                    <a:gridCol w="639229">
                      <a:extLst>
                        <a:ext uri="{9D8B030D-6E8A-4147-A177-3AD203B41FA5}">
                          <a16:colId xmlns:a16="http://schemas.microsoft.com/office/drawing/2014/main" val="3697949840"/>
                        </a:ext>
                      </a:extLst>
                    </a:gridCol>
                    <a:gridCol w="1353625">
                      <a:extLst>
                        <a:ext uri="{9D8B030D-6E8A-4147-A177-3AD203B41FA5}">
                          <a16:colId xmlns:a16="http://schemas.microsoft.com/office/drawing/2014/main" val="3154707940"/>
                        </a:ext>
                      </a:extLst>
                    </a:gridCol>
                    <a:gridCol w="1353625">
                      <a:extLst>
                        <a:ext uri="{9D8B030D-6E8A-4147-A177-3AD203B41FA5}">
                          <a16:colId xmlns:a16="http://schemas.microsoft.com/office/drawing/2014/main" val="1268709787"/>
                        </a:ext>
                      </a:extLst>
                    </a:gridCol>
                  </a:tblGrid>
                  <a:tr h="432000">
                    <a:tc rowSpan="2"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r>
                                  <a:rPr lang="en-US" smtClean="0">
                                    <a:solidFill>
                                      <a:schemeClr val="tx1">
                                        <a:lumMod val="85000"/>
                                        <a:lumOff val="1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oMath>
                            </m:oMathPara>
                          </a14:m>
                          <a:endParaRPr lang="ru-RU" b="0" dirty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T w="12700" cmpd="sng">
                          <a:noFill/>
                        </a:lnT>
                        <a:lnB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rPr>
                            <a:t>re-keyed </a:t>
                          </a:r>
                          <a:r>
                            <a:rPr lang="en-US" dirty="0" err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rPr>
                            <a:t>sMGM</a:t>
                          </a:r>
                          <a:endParaRPr lang="ru-RU" dirty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endParaRPr>
                        </a:p>
                      </a:txBody>
                      <a:tcPr anchor="ctr">
                        <a:lnR w="12700" cmpd="sng">
                          <a:noFill/>
                        </a:lnR>
                        <a:lnT w="12700" cmpd="sng">
                          <a:noFill/>
                        </a:lnT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458833649"/>
                      </a:ext>
                    </a:extLst>
                  </a:tr>
                  <a:tr h="432000">
                    <a:tc v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chemeClr val="tx1">
                                            <a:lumMod val="85000"/>
                                            <a:lumOff val="1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tx1">
                                            <a:lumMod val="85000"/>
                                            <a:lumOff val="1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𝛿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chemeClr val="tx1">
                                            <a:lumMod val="85000"/>
                                            <a:lumOff val="1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𝑖𝑛𝑡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b="0" dirty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endParaRPr>
                        </a:p>
                      </a:txBody>
                      <a:tcPr anchor="ctr">
                        <a:lnB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chemeClr val="tx1">
                                            <a:lumMod val="85000"/>
                                            <a:lumOff val="1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tx1">
                                            <a:lumMod val="85000"/>
                                            <a:lumOff val="1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𝛿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chemeClr val="tx1">
                                            <a:lumMod val="85000"/>
                                            <a:lumOff val="1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𝑝𝑟𝑖𝑣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b="0" dirty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endParaRPr>
                        </a:p>
                      </a:txBody>
                      <a:tcPr anchor="ctr">
                        <a:lnR w="12700" cmpd="sng">
                          <a:noFill/>
                        </a:lnR>
                        <a:lnB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134492557"/>
                      </a:ext>
                    </a:extLst>
                  </a:tr>
                  <a:tr h="43200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b="0" i="1" smtClean="0">
                                        <a:solidFill>
                                          <a:schemeClr val="tx1">
                                            <a:lumMod val="85000"/>
                                            <a:lumOff val="1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tx1">
                                            <a:lumMod val="85000"/>
                                            <a:lumOff val="1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solidFill>
                                          <a:schemeClr val="tx1">
                                            <a:lumMod val="85000"/>
                                            <a:lumOff val="1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ru-RU" dirty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T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b="0" i="1" smtClean="0">
                                        <a:solidFill>
                                          <a:schemeClr val="tx1">
                                            <a:lumMod val="85000"/>
                                            <a:lumOff val="1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tx1">
                                            <a:lumMod val="85000"/>
                                            <a:lumOff val="1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solidFill>
                                          <a:schemeClr val="tx1">
                                            <a:lumMod val="85000"/>
                                            <a:lumOff val="1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−62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ru-RU" dirty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endParaRPr>
                        </a:p>
                      </a:txBody>
                      <a:tcPr anchor="ctr">
                        <a:lnT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b="0" i="1" smtClean="0">
                                        <a:solidFill>
                                          <a:schemeClr val="tx1">
                                            <a:lumMod val="85000"/>
                                            <a:lumOff val="1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tx1">
                                            <a:lumMod val="85000"/>
                                            <a:lumOff val="1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solidFill>
                                          <a:schemeClr val="tx1">
                                            <a:lumMod val="85000"/>
                                            <a:lumOff val="1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−49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ru-RU" dirty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endParaRPr>
                        </a:p>
                      </a:txBody>
                      <a:tcPr anchor="ctr">
                        <a:lnR w="12700" cmpd="sng">
                          <a:noFill/>
                        </a:lnR>
                        <a:lnT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3212750585"/>
                      </a:ext>
                    </a:extLst>
                  </a:tr>
                  <a:tr h="43200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b="0" i="1" smtClean="0">
                                        <a:solidFill>
                                          <a:schemeClr val="tx1">
                                            <a:lumMod val="85000"/>
                                            <a:lumOff val="1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tx1">
                                            <a:lumMod val="85000"/>
                                            <a:lumOff val="1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solidFill>
                                          <a:schemeClr val="tx1">
                                            <a:lumMod val="85000"/>
                                            <a:lumOff val="1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40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b="0" dirty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b="0" i="1" smtClean="0">
                                        <a:solidFill>
                                          <a:schemeClr val="tx1">
                                            <a:lumMod val="85000"/>
                                            <a:lumOff val="1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tx1">
                                            <a:lumMod val="85000"/>
                                            <a:lumOff val="1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solidFill>
                                          <a:schemeClr val="tx1">
                                            <a:lumMod val="85000"/>
                                            <a:lumOff val="1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−46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ru-RU" dirty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b="0" i="1" smtClean="0">
                                        <a:solidFill>
                                          <a:schemeClr val="tx1">
                                            <a:lumMod val="85000"/>
                                            <a:lumOff val="1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tx1">
                                            <a:lumMod val="85000"/>
                                            <a:lumOff val="1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solidFill>
                                          <a:schemeClr val="tx1">
                                            <a:lumMod val="85000"/>
                                            <a:lumOff val="1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−33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ru-RU" dirty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endParaRPr>
                        </a:p>
                      </a:txBody>
                      <a:tcPr anchor="ctr">
                        <a:lnR w="12700" cmpd="sng">
                          <a:noFill/>
                        </a:lnR>
                      </a:tcPr>
                    </a:tc>
                    <a:extLst>
                      <a:ext uri="{0D108BD9-81ED-4DB2-BD59-A6C34878D82A}">
                        <a16:rowId xmlns:a16="http://schemas.microsoft.com/office/drawing/2014/main" val="3969575647"/>
                      </a:ext>
                    </a:extLst>
                  </a:tr>
                  <a:tr h="43200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b="0" i="1" smtClean="0">
                                        <a:solidFill>
                                          <a:schemeClr val="tx1">
                                            <a:lumMod val="85000"/>
                                            <a:lumOff val="1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tx1">
                                            <a:lumMod val="85000"/>
                                            <a:lumOff val="1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solidFill>
                                          <a:schemeClr val="tx1">
                                            <a:lumMod val="85000"/>
                                            <a:lumOff val="1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48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b="0" dirty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b="0" i="1" smtClean="0">
                                        <a:solidFill>
                                          <a:schemeClr val="tx1">
                                            <a:lumMod val="85000"/>
                                            <a:lumOff val="1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tx1">
                                            <a:lumMod val="85000"/>
                                            <a:lumOff val="1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solidFill>
                                          <a:schemeClr val="tx1">
                                            <a:lumMod val="85000"/>
                                            <a:lumOff val="1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−30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ru-RU" dirty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b="0" i="1" smtClean="0">
                                        <a:solidFill>
                                          <a:schemeClr val="tx1">
                                            <a:lumMod val="85000"/>
                                            <a:lumOff val="1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tx1">
                                            <a:lumMod val="85000"/>
                                            <a:lumOff val="1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solidFill>
                                          <a:schemeClr val="tx1">
                                            <a:lumMod val="85000"/>
                                            <a:lumOff val="1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−17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ru-RU" dirty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endParaRPr>
                        </a:p>
                      </a:txBody>
                      <a:tcPr anchor="ctr">
                        <a:lnR w="12700" cmpd="sng">
                          <a:noFill/>
                        </a:lnR>
                      </a:tcPr>
                    </a:tc>
                    <a:extLst>
                      <a:ext uri="{0D108BD9-81ED-4DB2-BD59-A6C34878D82A}">
                        <a16:rowId xmlns:a16="http://schemas.microsoft.com/office/drawing/2014/main" val="1921703585"/>
                      </a:ext>
                    </a:extLst>
                  </a:tr>
                  <a:tr h="43200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b="0" i="1" smtClean="0">
                                        <a:solidFill>
                                          <a:schemeClr val="tx1">
                                            <a:lumMod val="85000"/>
                                            <a:lumOff val="1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tx1">
                                            <a:lumMod val="85000"/>
                                            <a:lumOff val="1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solidFill>
                                          <a:schemeClr val="tx1">
                                            <a:lumMod val="85000"/>
                                            <a:lumOff val="1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56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b="0" dirty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endParaRPr>
                        </a:p>
                      </a:txBody>
                      <a:tcPr anchor="ctr">
                        <a:lnL w="12700" cmpd="sng">
                          <a:noFill/>
                        </a:lnL>
                        <a:lnB w="12700" cmpd="sng"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b="0" i="1" smtClean="0">
                                        <a:solidFill>
                                          <a:schemeClr val="tx1">
                                            <a:lumMod val="85000"/>
                                            <a:lumOff val="1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tx1">
                                            <a:lumMod val="85000"/>
                                            <a:lumOff val="1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solidFill>
                                          <a:schemeClr val="tx1">
                                            <a:lumMod val="85000"/>
                                            <a:lumOff val="1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−14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ru-RU" dirty="0">
                            <a:solidFill>
                              <a:srgbClr val="FF1635"/>
                            </a:solidFill>
                          </a:endParaRPr>
                        </a:p>
                      </a:txBody>
                      <a:tcPr anchor="ctr">
                        <a:lnB w="12700" cmpd="sng"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solidFill>
                                      <a:schemeClr val="tx1">
                                        <a:lumMod val="85000"/>
                                        <a:lumOff val="1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ru-RU" dirty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endParaRPr>
                        </a:p>
                      </a:txBody>
                      <a:tcPr anchor="ctr">
                        <a:lnR w="12700" cmpd="sng">
                          <a:noFill/>
                        </a:lnR>
                        <a:lnB w="12700" cmpd="sng"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96155756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0" name="Таблица 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91599611"/>
                  </p:ext>
                </p:extLst>
              </p:nvPr>
            </p:nvGraphicFramePr>
            <p:xfrm>
              <a:off x="4422760" y="2520626"/>
              <a:ext cx="3346479" cy="2592000"/>
            </p:xfrm>
            <a:graphic>
              <a:graphicData uri="http://schemas.openxmlformats.org/drawingml/2006/table">
                <a:tbl>
                  <a:tblPr bandRow="1">
                    <a:tableStyleId>{5940675A-B579-460E-94D1-54222C63F5DA}</a:tableStyleId>
                  </a:tblPr>
                  <a:tblGrid>
                    <a:gridCol w="639229">
                      <a:extLst>
                        <a:ext uri="{9D8B030D-6E8A-4147-A177-3AD203B41FA5}">
                          <a16:colId xmlns:a16="http://schemas.microsoft.com/office/drawing/2014/main" val="3697949840"/>
                        </a:ext>
                      </a:extLst>
                    </a:gridCol>
                    <a:gridCol w="1353625">
                      <a:extLst>
                        <a:ext uri="{9D8B030D-6E8A-4147-A177-3AD203B41FA5}">
                          <a16:colId xmlns:a16="http://schemas.microsoft.com/office/drawing/2014/main" val="3154707940"/>
                        </a:ext>
                      </a:extLst>
                    </a:gridCol>
                    <a:gridCol w="1353625">
                      <a:extLst>
                        <a:ext uri="{9D8B030D-6E8A-4147-A177-3AD203B41FA5}">
                          <a16:colId xmlns:a16="http://schemas.microsoft.com/office/drawing/2014/main" val="1268709787"/>
                        </a:ext>
                      </a:extLst>
                    </a:gridCol>
                  </a:tblGrid>
                  <a:tr h="432000">
                    <a:tc rowSpan="2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anchor="ctr">
                        <a:lnL w="12700" cmpd="sng">
                          <a:noFill/>
                        </a:lnL>
                        <a:lnT w="12700" cmpd="sng">
                          <a:noFill/>
                        </a:lnT>
                        <a:lnB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r="-425714" b="-200704"/>
                          </a:stretch>
                        </a:blipFill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rPr>
                            <a:t>re-keyed </a:t>
                          </a:r>
                          <a:r>
                            <a:rPr lang="en-US" dirty="0" err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</a:rPr>
                            <a:t>sMGM</a:t>
                          </a:r>
                          <a:endParaRPr lang="ru-RU" dirty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</a:endParaRPr>
                        </a:p>
                      </a:txBody>
                      <a:tcPr anchor="ctr">
                        <a:lnR w="12700" cmpd="sng">
                          <a:noFill/>
                        </a:lnR>
                        <a:lnT w="12700" cmpd="sng">
                          <a:noFill/>
                        </a:lnT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458833649"/>
                      </a:ext>
                    </a:extLst>
                  </a:tr>
                  <a:tr h="432000">
                    <a:tc vMerge="1">
                      <a:txBody>
                        <a:bodyPr/>
                        <a:lstStyle/>
                        <a:p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anchor="ctr">
                        <a:lnB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47085" t="-100000" r="-100448" b="-4014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anchor="ctr">
                        <a:lnR w="12700" cmpd="sng">
                          <a:noFill/>
                        </a:lnR>
                        <a:lnB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47748" t="-100000" r="-901" b="-40140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34492557"/>
                      </a:ext>
                    </a:extLst>
                  </a:tr>
                  <a:tr h="432000"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anchor="ctr">
                        <a:lnL w="12700" cmpd="sng">
                          <a:noFill/>
                        </a:lnL>
                        <a:lnT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blipFill>
                          <a:blip r:embed="rId4"/>
                          <a:stretch>
                            <a:fillRect t="-200000" r="-425714" b="-3014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anchor="ctr">
                        <a:lnT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blipFill>
                          <a:blip r:embed="rId4"/>
                          <a:stretch>
                            <a:fillRect l="-47085" t="-200000" r="-100448" b="-3014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anchor="ctr">
                        <a:lnR w="12700" cmpd="sng">
                          <a:noFill/>
                        </a:lnR>
                        <a:lnT w="190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blipFill>
                          <a:blip r:embed="rId4"/>
                          <a:stretch>
                            <a:fillRect l="-147748" t="-200000" r="-901" b="-30140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12750585"/>
                      </a:ext>
                    </a:extLst>
                  </a:tr>
                  <a:tr h="432000"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anchor="ctr">
                        <a:lnL w="12700" cmpd="sng">
                          <a:noFill/>
                        </a:lnL>
                        <a:blipFill>
                          <a:blip r:embed="rId4"/>
                          <a:stretch>
                            <a:fillRect t="-300000" r="-425714" b="-2014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47085" t="-300000" r="-100448" b="-2014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anchor="ctr">
                        <a:lnR w="12700" cmpd="sng">
                          <a:noFill/>
                        </a:lnR>
                        <a:blipFill>
                          <a:blip r:embed="rId4"/>
                          <a:stretch>
                            <a:fillRect l="-147748" t="-300000" r="-901" b="-20140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69575647"/>
                      </a:ext>
                    </a:extLst>
                  </a:tr>
                  <a:tr h="432000"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anchor="ctr">
                        <a:lnL w="12700" cmpd="sng">
                          <a:noFill/>
                        </a:lnL>
                        <a:blipFill>
                          <a:blip r:embed="rId4"/>
                          <a:stretch>
                            <a:fillRect t="-400000" r="-425714" b="-1014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47085" t="-400000" r="-100448" b="-1014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anchor="ctr">
                        <a:lnR w="12700" cmpd="sng">
                          <a:noFill/>
                        </a:lnR>
                        <a:blipFill>
                          <a:blip r:embed="rId4"/>
                          <a:stretch>
                            <a:fillRect l="-147748" t="-400000" r="-901" b="-10140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21703585"/>
                      </a:ext>
                    </a:extLst>
                  </a:tr>
                  <a:tr h="432000"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anchor="ctr">
                        <a:lnL w="12700" cmpd="sng">
                          <a:noFill/>
                        </a:lnL>
                        <a:lnB w="12700" cmpd="sng">
                          <a:noFill/>
                        </a:lnB>
                        <a:blipFill>
                          <a:blip r:embed="rId4"/>
                          <a:stretch>
                            <a:fillRect t="-500000" r="-425714" b="-14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anchor="ctr">
                        <a:lnB w="12700" cmpd="sng">
                          <a:noFill/>
                        </a:lnB>
                        <a:blipFill>
                          <a:blip r:embed="rId4"/>
                          <a:stretch>
                            <a:fillRect l="-47085" t="-500000" r="-100448" b="-14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anchor="ctr">
                        <a:lnR w="12700" cmpd="sng">
                          <a:noFill/>
                        </a:lnR>
                        <a:lnB w="12700" cmpd="sng">
                          <a:noFill/>
                        </a:lnB>
                        <a:blipFill>
                          <a:blip r:embed="rId4"/>
                          <a:stretch>
                            <a:fillRect l="-147748" t="-500000" r="-901" b="-140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61557566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5202549" y="1408034"/>
                <a:ext cx="1786899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with re-keying</a:t>
                </a:r>
                <a:br>
                  <a:rPr 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</a:br>
                <a:r>
                  <a:rPr 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=0, </m:t>
                    </m:r>
                    <m:r>
                      <a:rPr lang="en-US" b="0" i="1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𝑙</m:t>
                    </m:r>
                    <m:r>
                      <a:rPr lang="en-US" b="0" i="1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=2^6</m:t>
                    </m:r>
                  </m:oMath>
                </a14:m>
                <a:r>
                  <a:rPr 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)</a:t>
                </a:r>
                <a:endParaRPr lang="ru-RU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02549" y="1408034"/>
                <a:ext cx="1786899" cy="646331"/>
              </a:xfrm>
              <a:prstGeom prst="rect">
                <a:avLst/>
              </a:prstGeom>
              <a:blipFill>
                <a:blip r:embed="rId5"/>
                <a:stretch>
                  <a:fillRect l="-2381" t="-5660" r="-2381" b="-1415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3655543" y="5739381"/>
                <a:ext cx="488095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=128,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14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𝑏𝑦𝑡𝑒𝑠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=0,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5543" y="5739381"/>
                <a:ext cx="4880952" cy="369332"/>
              </a:xfrm>
              <a:prstGeom prst="rect">
                <a:avLst/>
              </a:prstGeom>
              <a:blipFill>
                <a:blip r:embed="rId6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7097337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244107" y="480108"/>
            <a:ext cx="170380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 algn="ctr"/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Future work</a:t>
            </a:r>
            <a:endParaRPr lang="ru-RU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90090" y="1216543"/>
            <a:ext cx="961183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Develop the parametrized AEAD conception by exploring new security and exploitation properties. </a:t>
            </a:r>
            <a:b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In particular:</a:t>
            </a:r>
            <a:endParaRPr lang="fr-FR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fr-FR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endParaRPr lang="fr-FR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3" name="Полилиния 12"/>
          <p:cNvSpPr/>
          <p:nvPr/>
        </p:nvSpPr>
        <p:spPr>
          <a:xfrm>
            <a:off x="1135669" y="2395563"/>
            <a:ext cx="3755631" cy="1119279"/>
          </a:xfrm>
          <a:custGeom>
            <a:avLst/>
            <a:gdLst>
              <a:gd name="connsiteX0" fmla="*/ 3212196 w 7206625"/>
              <a:gd name="connsiteY0" fmla="*/ 7904 h 2796706"/>
              <a:gd name="connsiteX1" fmla="*/ 1840596 w 7206625"/>
              <a:gd name="connsiteY1" fmla="*/ 36479 h 2796706"/>
              <a:gd name="connsiteX2" fmla="*/ 630921 w 7206625"/>
              <a:gd name="connsiteY2" fmla="*/ 293654 h 2796706"/>
              <a:gd name="connsiteX3" fmla="*/ 2271 w 7206625"/>
              <a:gd name="connsiteY3" fmla="*/ 1217579 h 2796706"/>
              <a:gd name="connsiteX4" fmla="*/ 459471 w 7206625"/>
              <a:gd name="connsiteY4" fmla="*/ 2227229 h 2796706"/>
              <a:gd name="connsiteX5" fmla="*/ 1440546 w 7206625"/>
              <a:gd name="connsiteY5" fmla="*/ 2560604 h 2796706"/>
              <a:gd name="connsiteX6" fmla="*/ 3250296 w 7206625"/>
              <a:gd name="connsiteY6" fmla="*/ 2693954 h 2796706"/>
              <a:gd name="connsiteX7" fmla="*/ 5688696 w 7206625"/>
              <a:gd name="connsiteY7" fmla="*/ 2751104 h 2796706"/>
              <a:gd name="connsiteX8" fmla="*/ 7031721 w 7206625"/>
              <a:gd name="connsiteY8" fmla="*/ 1989104 h 2796706"/>
              <a:gd name="connsiteX9" fmla="*/ 7107921 w 7206625"/>
              <a:gd name="connsiteY9" fmla="*/ 750854 h 2796706"/>
              <a:gd name="connsiteX10" fmla="*/ 6269721 w 7206625"/>
              <a:gd name="connsiteY10" fmla="*/ 198404 h 2796706"/>
              <a:gd name="connsiteX11" fmla="*/ 4679046 w 7206625"/>
              <a:gd name="connsiteY11" fmla="*/ 17429 h 2796706"/>
              <a:gd name="connsiteX12" fmla="*/ 3212196 w 7206625"/>
              <a:gd name="connsiteY12" fmla="*/ 7904 h 2796706"/>
              <a:gd name="connsiteX0" fmla="*/ 3212196 w 7213089"/>
              <a:gd name="connsiteY0" fmla="*/ 7904 h 2697407"/>
              <a:gd name="connsiteX1" fmla="*/ 1840596 w 7213089"/>
              <a:gd name="connsiteY1" fmla="*/ 36479 h 2697407"/>
              <a:gd name="connsiteX2" fmla="*/ 630921 w 7213089"/>
              <a:gd name="connsiteY2" fmla="*/ 293654 h 2697407"/>
              <a:gd name="connsiteX3" fmla="*/ 2271 w 7213089"/>
              <a:gd name="connsiteY3" fmla="*/ 1217579 h 2697407"/>
              <a:gd name="connsiteX4" fmla="*/ 459471 w 7213089"/>
              <a:gd name="connsiteY4" fmla="*/ 2227229 h 2697407"/>
              <a:gd name="connsiteX5" fmla="*/ 1440546 w 7213089"/>
              <a:gd name="connsiteY5" fmla="*/ 2560604 h 2697407"/>
              <a:gd name="connsiteX6" fmla="*/ 3250296 w 7213089"/>
              <a:gd name="connsiteY6" fmla="*/ 2693954 h 2697407"/>
              <a:gd name="connsiteX7" fmla="*/ 5580052 w 7213089"/>
              <a:gd name="connsiteY7" fmla="*/ 2594854 h 2697407"/>
              <a:gd name="connsiteX8" fmla="*/ 7031721 w 7213089"/>
              <a:gd name="connsiteY8" fmla="*/ 1989104 h 2697407"/>
              <a:gd name="connsiteX9" fmla="*/ 7107921 w 7213089"/>
              <a:gd name="connsiteY9" fmla="*/ 750854 h 2697407"/>
              <a:gd name="connsiteX10" fmla="*/ 6269721 w 7213089"/>
              <a:gd name="connsiteY10" fmla="*/ 198404 h 2697407"/>
              <a:gd name="connsiteX11" fmla="*/ 4679046 w 7213089"/>
              <a:gd name="connsiteY11" fmla="*/ 17429 h 2697407"/>
              <a:gd name="connsiteX12" fmla="*/ 3212196 w 7213089"/>
              <a:gd name="connsiteY12" fmla="*/ 7904 h 2697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213089" h="2697407">
                <a:moveTo>
                  <a:pt x="3212196" y="7904"/>
                </a:moveTo>
                <a:cubicBezTo>
                  <a:pt x="2739121" y="11079"/>
                  <a:pt x="2270808" y="-11146"/>
                  <a:pt x="1840596" y="36479"/>
                </a:cubicBezTo>
                <a:cubicBezTo>
                  <a:pt x="1410383" y="84104"/>
                  <a:pt x="937308" y="96804"/>
                  <a:pt x="630921" y="293654"/>
                </a:cubicBezTo>
                <a:cubicBezTo>
                  <a:pt x="324533" y="490504"/>
                  <a:pt x="30846" y="895317"/>
                  <a:pt x="2271" y="1217579"/>
                </a:cubicBezTo>
                <a:cubicBezTo>
                  <a:pt x="-26304" y="1539841"/>
                  <a:pt x="219759" y="2003392"/>
                  <a:pt x="459471" y="2227229"/>
                </a:cubicBezTo>
                <a:cubicBezTo>
                  <a:pt x="699183" y="2451066"/>
                  <a:pt x="975408" y="2482816"/>
                  <a:pt x="1440546" y="2560604"/>
                </a:cubicBezTo>
                <a:cubicBezTo>
                  <a:pt x="1905684" y="2638392"/>
                  <a:pt x="2560378" y="2688246"/>
                  <a:pt x="3250296" y="2693954"/>
                </a:cubicBezTo>
                <a:cubicBezTo>
                  <a:pt x="3940214" y="2699662"/>
                  <a:pt x="4949815" y="2712329"/>
                  <a:pt x="5580052" y="2594854"/>
                </a:cubicBezTo>
                <a:cubicBezTo>
                  <a:pt x="6210289" y="2477379"/>
                  <a:pt x="6777076" y="2296437"/>
                  <a:pt x="7031721" y="1989104"/>
                </a:cubicBezTo>
                <a:cubicBezTo>
                  <a:pt x="7286366" y="1681771"/>
                  <a:pt x="7234921" y="1049304"/>
                  <a:pt x="7107921" y="750854"/>
                </a:cubicBezTo>
                <a:cubicBezTo>
                  <a:pt x="6980921" y="452404"/>
                  <a:pt x="6674533" y="320641"/>
                  <a:pt x="6269721" y="198404"/>
                </a:cubicBezTo>
                <a:cubicBezTo>
                  <a:pt x="5864909" y="76167"/>
                  <a:pt x="5187046" y="47591"/>
                  <a:pt x="4679046" y="17429"/>
                </a:cubicBezTo>
                <a:cubicBezTo>
                  <a:pt x="4171046" y="-12733"/>
                  <a:pt x="3685271" y="4729"/>
                  <a:pt x="3212196" y="7904"/>
                </a:cubicBezTo>
                <a:close/>
              </a:path>
            </a:pathLst>
          </a:custGeom>
          <a:solidFill>
            <a:schemeClr val="bg2"/>
          </a:solidFill>
          <a:ln w="444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7800" algn="ctr"/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Leakage resilience</a:t>
            </a:r>
            <a:endParaRPr lang="ru-RU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16" name="Объект 2"/>
          <p:cNvPicPr>
            <a:picLocks noChangeAspect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553" y="6314451"/>
            <a:ext cx="1208923" cy="407024"/>
          </a:xfrm>
          <a:prstGeom prst="rect">
            <a:avLst/>
          </a:prstGeom>
        </p:spPr>
      </p:pic>
      <p:sp>
        <p:nvSpPr>
          <p:cNvPr id="17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9206053" y="6335400"/>
            <a:ext cx="2743200" cy="365125"/>
          </a:xfrm>
        </p:spPr>
        <p:txBody>
          <a:bodyPr/>
          <a:lstStyle/>
          <a:p>
            <a:fld id="{DC501561-F62F-4F0D-92B5-B83715048182}" type="slidenum">
              <a:rPr lang="ru-RU" smtClean="0"/>
              <a:t>39</a:t>
            </a:fld>
            <a:endParaRPr lang="ru-RU" dirty="0"/>
          </a:p>
        </p:txBody>
      </p:sp>
      <p:sp>
        <p:nvSpPr>
          <p:cNvPr id="12" name="Полилиния 11"/>
          <p:cNvSpPr/>
          <p:nvPr/>
        </p:nvSpPr>
        <p:spPr>
          <a:xfrm>
            <a:off x="2257150" y="4381107"/>
            <a:ext cx="3755631" cy="1119279"/>
          </a:xfrm>
          <a:custGeom>
            <a:avLst/>
            <a:gdLst>
              <a:gd name="connsiteX0" fmla="*/ 3212196 w 7206625"/>
              <a:gd name="connsiteY0" fmla="*/ 7904 h 2796706"/>
              <a:gd name="connsiteX1" fmla="*/ 1840596 w 7206625"/>
              <a:gd name="connsiteY1" fmla="*/ 36479 h 2796706"/>
              <a:gd name="connsiteX2" fmla="*/ 630921 w 7206625"/>
              <a:gd name="connsiteY2" fmla="*/ 293654 h 2796706"/>
              <a:gd name="connsiteX3" fmla="*/ 2271 w 7206625"/>
              <a:gd name="connsiteY3" fmla="*/ 1217579 h 2796706"/>
              <a:gd name="connsiteX4" fmla="*/ 459471 w 7206625"/>
              <a:gd name="connsiteY4" fmla="*/ 2227229 h 2796706"/>
              <a:gd name="connsiteX5" fmla="*/ 1440546 w 7206625"/>
              <a:gd name="connsiteY5" fmla="*/ 2560604 h 2796706"/>
              <a:gd name="connsiteX6" fmla="*/ 3250296 w 7206625"/>
              <a:gd name="connsiteY6" fmla="*/ 2693954 h 2796706"/>
              <a:gd name="connsiteX7" fmla="*/ 5688696 w 7206625"/>
              <a:gd name="connsiteY7" fmla="*/ 2751104 h 2796706"/>
              <a:gd name="connsiteX8" fmla="*/ 7031721 w 7206625"/>
              <a:gd name="connsiteY8" fmla="*/ 1989104 h 2796706"/>
              <a:gd name="connsiteX9" fmla="*/ 7107921 w 7206625"/>
              <a:gd name="connsiteY9" fmla="*/ 750854 h 2796706"/>
              <a:gd name="connsiteX10" fmla="*/ 6269721 w 7206625"/>
              <a:gd name="connsiteY10" fmla="*/ 198404 h 2796706"/>
              <a:gd name="connsiteX11" fmla="*/ 4679046 w 7206625"/>
              <a:gd name="connsiteY11" fmla="*/ 17429 h 2796706"/>
              <a:gd name="connsiteX12" fmla="*/ 3212196 w 7206625"/>
              <a:gd name="connsiteY12" fmla="*/ 7904 h 2796706"/>
              <a:gd name="connsiteX0" fmla="*/ 3212196 w 7213089"/>
              <a:gd name="connsiteY0" fmla="*/ 7904 h 2697407"/>
              <a:gd name="connsiteX1" fmla="*/ 1840596 w 7213089"/>
              <a:gd name="connsiteY1" fmla="*/ 36479 h 2697407"/>
              <a:gd name="connsiteX2" fmla="*/ 630921 w 7213089"/>
              <a:gd name="connsiteY2" fmla="*/ 293654 h 2697407"/>
              <a:gd name="connsiteX3" fmla="*/ 2271 w 7213089"/>
              <a:gd name="connsiteY3" fmla="*/ 1217579 h 2697407"/>
              <a:gd name="connsiteX4" fmla="*/ 459471 w 7213089"/>
              <a:gd name="connsiteY4" fmla="*/ 2227229 h 2697407"/>
              <a:gd name="connsiteX5" fmla="*/ 1440546 w 7213089"/>
              <a:gd name="connsiteY5" fmla="*/ 2560604 h 2697407"/>
              <a:gd name="connsiteX6" fmla="*/ 3250296 w 7213089"/>
              <a:gd name="connsiteY6" fmla="*/ 2693954 h 2697407"/>
              <a:gd name="connsiteX7" fmla="*/ 5580052 w 7213089"/>
              <a:gd name="connsiteY7" fmla="*/ 2594854 h 2697407"/>
              <a:gd name="connsiteX8" fmla="*/ 7031721 w 7213089"/>
              <a:gd name="connsiteY8" fmla="*/ 1989104 h 2697407"/>
              <a:gd name="connsiteX9" fmla="*/ 7107921 w 7213089"/>
              <a:gd name="connsiteY9" fmla="*/ 750854 h 2697407"/>
              <a:gd name="connsiteX10" fmla="*/ 6269721 w 7213089"/>
              <a:gd name="connsiteY10" fmla="*/ 198404 h 2697407"/>
              <a:gd name="connsiteX11" fmla="*/ 4679046 w 7213089"/>
              <a:gd name="connsiteY11" fmla="*/ 17429 h 2697407"/>
              <a:gd name="connsiteX12" fmla="*/ 3212196 w 7213089"/>
              <a:gd name="connsiteY12" fmla="*/ 7904 h 2697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213089" h="2697407">
                <a:moveTo>
                  <a:pt x="3212196" y="7904"/>
                </a:moveTo>
                <a:cubicBezTo>
                  <a:pt x="2739121" y="11079"/>
                  <a:pt x="2270808" y="-11146"/>
                  <a:pt x="1840596" y="36479"/>
                </a:cubicBezTo>
                <a:cubicBezTo>
                  <a:pt x="1410383" y="84104"/>
                  <a:pt x="937308" y="96804"/>
                  <a:pt x="630921" y="293654"/>
                </a:cubicBezTo>
                <a:cubicBezTo>
                  <a:pt x="324533" y="490504"/>
                  <a:pt x="30846" y="895317"/>
                  <a:pt x="2271" y="1217579"/>
                </a:cubicBezTo>
                <a:cubicBezTo>
                  <a:pt x="-26304" y="1539841"/>
                  <a:pt x="219759" y="2003392"/>
                  <a:pt x="459471" y="2227229"/>
                </a:cubicBezTo>
                <a:cubicBezTo>
                  <a:pt x="699183" y="2451066"/>
                  <a:pt x="975408" y="2482816"/>
                  <a:pt x="1440546" y="2560604"/>
                </a:cubicBezTo>
                <a:cubicBezTo>
                  <a:pt x="1905684" y="2638392"/>
                  <a:pt x="2560378" y="2688246"/>
                  <a:pt x="3250296" y="2693954"/>
                </a:cubicBezTo>
                <a:cubicBezTo>
                  <a:pt x="3940214" y="2699662"/>
                  <a:pt x="4949815" y="2712329"/>
                  <a:pt x="5580052" y="2594854"/>
                </a:cubicBezTo>
                <a:cubicBezTo>
                  <a:pt x="6210289" y="2477379"/>
                  <a:pt x="6777076" y="2296437"/>
                  <a:pt x="7031721" y="1989104"/>
                </a:cubicBezTo>
                <a:cubicBezTo>
                  <a:pt x="7286366" y="1681771"/>
                  <a:pt x="7234921" y="1049304"/>
                  <a:pt x="7107921" y="750854"/>
                </a:cubicBezTo>
                <a:cubicBezTo>
                  <a:pt x="6980921" y="452404"/>
                  <a:pt x="6674533" y="320641"/>
                  <a:pt x="6269721" y="198404"/>
                </a:cubicBezTo>
                <a:cubicBezTo>
                  <a:pt x="5864909" y="76167"/>
                  <a:pt x="5187046" y="47591"/>
                  <a:pt x="4679046" y="17429"/>
                </a:cubicBezTo>
                <a:cubicBezTo>
                  <a:pt x="4171046" y="-12733"/>
                  <a:pt x="3685271" y="4729"/>
                  <a:pt x="3212196" y="7904"/>
                </a:cubicBezTo>
                <a:close/>
              </a:path>
            </a:pathLst>
          </a:custGeom>
          <a:solidFill>
            <a:schemeClr val="bg2"/>
          </a:solidFill>
          <a:ln w="444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7800" algn="ctr"/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RUP-security</a:t>
            </a:r>
            <a:endParaRPr lang="ru-RU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6648175" y="2809513"/>
            <a:ext cx="4968950" cy="1753870"/>
            <a:chOff x="6096006" y="3882972"/>
            <a:chExt cx="4968950" cy="1753870"/>
          </a:xfrm>
        </p:grpSpPr>
        <p:sp>
          <p:nvSpPr>
            <p:cNvPr id="2" name="TextBox 1"/>
            <p:cNvSpPr txBox="1"/>
            <p:nvPr/>
          </p:nvSpPr>
          <p:spPr>
            <a:xfrm>
              <a:off x="6299700" y="4021243"/>
              <a:ext cx="4561561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/>
                <a:t>Intuition:</a:t>
              </a:r>
              <a:br>
                <a:rPr lang="en-US" dirty="0"/>
              </a:br>
              <a:endParaRPr lang="en-US" dirty="0"/>
            </a:p>
            <a:p>
              <a:r>
                <a:rPr lang="en-US" dirty="0"/>
                <a:t>These properties are believed to be already achieved by </a:t>
              </a:r>
              <a:r>
                <a:rPr lang="en-US" dirty="0" err="1"/>
                <a:t>sMGM</a:t>
              </a:r>
              <a:r>
                <a:rPr lang="en-US" dirty="0"/>
                <a:t>, but strict proofs are needed</a:t>
              </a:r>
            </a:p>
          </p:txBody>
        </p:sp>
        <p:sp>
          <p:nvSpPr>
            <p:cNvPr id="15" name="Прямоугольник с двумя скругленными противолежащими углами 14"/>
            <p:cNvSpPr/>
            <p:nvPr/>
          </p:nvSpPr>
          <p:spPr>
            <a:xfrm>
              <a:off x="6096006" y="3882972"/>
              <a:ext cx="4968950" cy="1753870"/>
            </a:xfrm>
            <a:prstGeom prst="round2DiagRect">
              <a:avLst/>
            </a:prstGeom>
            <a:noFill/>
            <a:ln w="25400">
              <a:solidFill>
                <a:srgbClr val="00B05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280517625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326567" y="2206377"/>
            <a:ext cx="553886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/>
              <a:t>Questions</a:t>
            </a:r>
            <a:r>
              <a:rPr lang="ru-RU" sz="4400" dirty="0"/>
              <a:t>?</a:t>
            </a:r>
            <a:endParaRPr lang="en-US" sz="4400" dirty="0"/>
          </a:p>
          <a:p>
            <a:pPr algn="ctr"/>
            <a:r>
              <a:rPr lang="en-US" sz="4400" dirty="0">
                <a:sym typeface="Wingdings" panose="05000000000000000000" pitchFamily="2" charset="2"/>
              </a:rPr>
              <a:t> </a:t>
            </a:r>
            <a:endParaRPr lang="ru-RU" sz="44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383333" y="5031038"/>
            <a:ext cx="217784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latin typeface="+mj-lt"/>
              </a:rPr>
              <a:t>Contacts:</a:t>
            </a:r>
            <a:endParaRPr lang="ru-RU" b="1" dirty="0">
              <a:latin typeface="+mj-lt"/>
              <a:hlinkClick r:id="rId3"/>
            </a:endParaRPr>
          </a:p>
          <a:p>
            <a:r>
              <a:rPr lang="en-US" b="1" dirty="0">
                <a:latin typeface="+mj-lt"/>
                <a:hlinkClick r:id="rId3"/>
              </a:rPr>
              <a:t>bozhko@cryptopro.ru</a:t>
            </a:r>
            <a:endParaRPr lang="en-US" b="1" dirty="0">
              <a:latin typeface="+mj-lt"/>
            </a:endParaRPr>
          </a:p>
        </p:txBody>
      </p:sp>
      <p:pic>
        <p:nvPicPr>
          <p:cNvPr id="7" name="Объект 2"/>
          <p:cNvPicPr>
            <a:picLocks noChangeAspect="1"/>
          </p:cNvPicPr>
          <p:nvPr/>
        </p:nvPicPr>
        <p:blipFill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553" y="6314451"/>
            <a:ext cx="1208923" cy="407024"/>
          </a:xfrm>
          <a:prstGeom prst="rect">
            <a:avLst/>
          </a:prstGeom>
        </p:spPr>
      </p:pic>
      <p:sp>
        <p:nvSpPr>
          <p:cNvPr id="8" name="Номер слайда 2"/>
          <p:cNvSpPr txBox="1">
            <a:spLocks/>
          </p:cNvSpPr>
          <p:nvPr/>
        </p:nvSpPr>
        <p:spPr>
          <a:xfrm>
            <a:off x="9206053" y="63354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C501561-F62F-4F0D-92B5-B83715048182}" type="slidenum">
              <a:rPr lang="ru-RU" smtClean="0"/>
              <a:pPr/>
              <a:t>40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7126158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326567" y="2897257"/>
            <a:ext cx="553886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/>
              <a:t>Additional slides</a:t>
            </a:r>
          </a:p>
          <a:p>
            <a:pPr algn="ctr"/>
            <a:endParaRPr lang="ru-RU" sz="4400" dirty="0"/>
          </a:p>
        </p:txBody>
      </p:sp>
      <p:pic>
        <p:nvPicPr>
          <p:cNvPr id="7" name="Объект 2"/>
          <p:cNvPicPr>
            <a:picLocks noChangeAspect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553" y="6314451"/>
            <a:ext cx="1208923" cy="407024"/>
          </a:xfrm>
          <a:prstGeom prst="rect">
            <a:avLst/>
          </a:prstGeom>
        </p:spPr>
      </p:pic>
      <p:sp>
        <p:nvSpPr>
          <p:cNvPr id="8" name="Номер слайда 2"/>
          <p:cNvSpPr txBox="1">
            <a:spLocks/>
          </p:cNvSpPr>
          <p:nvPr/>
        </p:nvSpPr>
        <p:spPr>
          <a:xfrm>
            <a:off x="9206053" y="63354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C501561-F62F-4F0D-92B5-B83715048182}" type="slidenum">
              <a:rPr lang="ru-RU" smtClean="0"/>
              <a:pPr/>
              <a:t>41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259484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олилиния 9"/>
          <p:cNvSpPr/>
          <p:nvPr/>
        </p:nvSpPr>
        <p:spPr>
          <a:xfrm rot="19035390" flipV="1">
            <a:off x="7230301" y="885524"/>
            <a:ext cx="59555" cy="1078669"/>
          </a:xfrm>
          <a:custGeom>
            <a:avLst/>
            <a:gdLst>
              <a:gd name="connsiteX0" fmla="*/ 0 w 68664"/>
              <a:gd name="connsiteY0" fmla="*/ 0 h 868680"/>
              <a:gd name="connsiteX1" fmla="*/ 68580 w 68664"/>
              <a:gd name="connsiteY1" fmla="*/ 586740 h 868680"/>
              <a:gd name="connsiteX2" fmla="*/ 15240 w 68664"/>
              <a:gd name="connsiteY2" fmla="*/ 868680 h 868680"/>
              <a:gd name="connsiteX3" fmla="*/ 15240 w 68664"/>
              <a:gd name="connsiteY3" fmla="*/ 868680 h 868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664" h="868680">
                <a:moveTo>
                  <a:pt x="0" y="0"/>
                </a:moveTo>
                <a:cubicBezTo>
                  <a:pt x="33020" y="220980"/>
                  <a:pt x="66040" y="441960"/>
                  <a:pt x="68580" y="586740"/>
                </a:cubicBezTo>
                <a:cubicBezTo>
                  <a:pt x="71120" y="731520"/>
                  <a:pt x="15240" y="868680"/>
                  <a:pt x="15240" y="868680"/>
                </a:cubicBezTo>
                <a:lnTo>
                  <a:pt x="15240" y="868680"/>
                </a:lnTo>
              </a:path>
            </a:pathLst>
          </a:custGeom>
          <a:noFill/>
          <a:ln w="22225">
            <a:solidFill>
              <a:schemeClr val="tx1"/>
            </a:solidFill>
            <a:prstDash val="solid"/>
            <a:headEnd type="triangle" w="lg" len="lg"/>
            <a:tailEnd type="non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5" name="Полилиния 14"/>
          <p:cNvSpPr/>
          <p:nvPr/>
        </p:nvSpPr>
        <p:spPr>
          <a:xfrm rot="13609435">
            <a:off x="4710238" y="818533"/>
            <a:ext cx="73489" cy="1162864"/>
          </a:xfrm>
          <a:custGeom>
            <a:avLst/>
            <a:gdLst>
              <a:gd name="connsiteX0" fmla="*/ 0 w 68664"/>
              <a:gd name="connsiteY0" fmla="*/ 0 h 868680"/>
              <a:gd name="connsiteX1" fmla="*/ 68580 w 68664"/>
              <a:gd name="connsiteY1" fmla="*/ 586740 h 868680"/>
              <a:gd name="connsiteX2" fmla="*/ 15240 w 68664"/>
              <a:gd name="connsiteY2" fmla="*/ 868680 h 868680"/>
              <a:gd name="connsiteX3" fmla="*/ 15240 w 68664"/>
              <a:gd name="connsiteY3" fmla="*/ 868680 h 868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664" h="868680">
                <a:moveTo>
                  <a:pt x="0" y="0"/>
                </a:moveTo>
                <a:cubicBezTo>
                  <a:pt x="33020" y="220980"/>
                  <a:pt x="66040" y="441960"/>
                  <a:pt x="68580" y="586740"/>
                </a:cubicBezTo>
                <a:cubicBezTo>
                  <a:pt x="71120" y="731520"/>
                  <a:pt x="15240" y="868680"/>
                  <a:pt x="15240" y="868680"/>
                </a:cubicBezTo>
                <a:lnTo>
                  <a:pt x="15240" y="868680"/>
                </a:lnTo>
              </a:path>
            </a:pathLst>
          </a:custGeom>
          <a:noFill/>
          <a:ln w="22225">
            <a:solidFill>
              <a:schemeClr val="tx1"/>
            </a:solidFill>
            <a:prstDash val="solid"/>
            <a:headEnd type="triangle" w="lg" len="lg"/>
            <a:tailEnd type="non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473283" y="1949145"/>
            <a:ext cx="15063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+mj-lt"/>
              </a:rPr>
              <a:t>confidentiality</a:t>
            </a:r>
            <a:endParaRPr lang="ru-RU" dirty="0">
              <a:latin typeface="+mj-lt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7260078" y="1912257"/>
            <a:ext cx="10105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+mj-lt"/>
              </a:rPr>
              <a:t>integrity </a:t>
            </a:r>
            <a:endParaRPr lang="ru-RU" dirty="0">
              <a:latin typeface="+mj-lt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3497102" y="2676117"/>
            <a:ext cx="52893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+mj-lt"/>
              </a:rPr>
              <a:t>under nonce-respecting CCA (chosen ciphertext attack)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000342" y="3816185"/>
            <a:ext cx="1197033" cy="881611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Прямоугольник 10"/>
              <p:cNvSpPr/>
              <p:nvPr/>
            </p:nvSpPr>
            <p:spPr>
              <a:xfrm>
                <a:off x="3284861" y="4002312"/>
                <a:ext cx="62799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𝐸𝑛𝑐</m:t>
                      </m:r>
                    </m:oMath>
                  </m:oMathPara>
                </a14:m>
                <a:endParaRPr lang="ru-RU" dirty="0">
                  <a:latin typeface="+mj-lt"/>
                </a:endParaRPr>
              </a:p>
            </p:txBody>
          </p:sp>
        </mc:Choice>
        <mc:Fallback xmlns="">
          <p:sp>
            <p:nvSpPr>
              <p:cNvPr id="11" name="Прямоугольник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84861" y="4002312"/>
                <a:ext cx="627992" cy="3693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Скругленный прямоугольник 11"/>
          <p:cNvSpPr/>
          <p:nvPr/>
        </p:nvSpPr>
        <p:spPr>
          <a:xfrm>
            <a:off x="8123354" y="3772453"/>
            <a:ext cx="1197033" cy="881611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Прямоугольник 12"/>
              <p:cNvSpPr/>
              <p:nvPr/>
            </p:nvSpPr>
            <p:spPr>
              <a:xfrm>
                <a:off x="8407873" y="3975972"/>
                <a:ext cx="62478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𝐷𝑒𝑐</m:t>
                      </m:r>
                    </m:oMath>
                  </m:oMathPara>
                </a14:m>
                <a:endParaRPr lang="ru-RU" dirty="0">
                  <a:latin typeface="+mj-lt"/>
                </a:endParaRPr>
              </a:p>
            </p:txBody>
          </p:sp>
        </mc:Choice>
        <mc:Fallback xmlns="">
          <p:sp>
            <p:nvSpPr>
              <p:cNvPr id="13" name="Прямоугольник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07873" y="3975972"/>
                <a:ext cx="624786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Прямая со стрелкой 7"/>
          <p:cNvCxnSpPr/>
          <p:nvPr/>
        </p:nvCxnSpPr>
        <p:spPr>
          <a:xfrm>
            <a:off x="6821862" y="4104429"/>
            <a:ext cx="1035454" cy="11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Прямоугольник 17"/>
              <p:cNvSpPr/>
              <p:nvPr/>
            </p:nvSpPr>
            <p:spPr>
              <a:xfrm>
                <a:off x="4370027" y="3726105"/>
                <a:ext cx="107343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ru-RU" dirty="0">
                  <a:latin typeface="+mj-lt"/>
                </a:endParaRPr>
              </a:p>
            </p:txBody>
          </p:sp>
        </mc:Choice>
        <mc:Fallback xmlns="">
          <p:sp>
            <p:nvSpPr>
              <p:cNvPr id="18" name="Прямоугольник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0027" y="3726105"/>
                <a:ext cx="1073435" cy="369332"/>
              </a:xfrm>
              <a:prstGeom prst="rect">
                <a:avLst/>
              </a:prstGeom>
              <a:blipFill>
                <a:blip r:embed="rId4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Прямоугольник 18"/>
              <p:cNvSpPr/>
              <p:nvPr/>
            </p:nvSpPr>
            <p:spPr>
              <a:xfrm>
                <a:off x="4478627" y="4474052"/>
                <a:ext cx="80740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ru-RU" dirty="0">
                  <a:latin typeface="+mj-lt"/>
                </a:endParaRPr>
              </a:p>
            </p:txBody>
          </p:sp>
        </mc:Choice>
        <mc:Fallback xmlns="">
          <p:sp>
            <p:nvSpPr>
              <p:cNvPr id="19" name="Прямоугольник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8627" y="4474052"/>
                <a:ext cx="807401" cy="369332"/>
              </a:xfrm>
              <a:prstGeom prst="rect">
                <a:avLst/>
              </a:prstGeom>
              <a:blipFill>
                <a:blip r:embed="rId5"/>
                <a:stretch>
                  <a:fillRect b="-114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Прямоугольник 19"/>
              <p:cNvSpPr/>
              <p:nvPr/>
            </p:nvSpPr>
            <p:spPr>
              <a:xfrm>
                <a:off x="6646418" y="3672447"/>
                <a:ext cx="130260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ru-RU" dirty="0">
                  <a:latin typeface="+mj-lt"/>
                </a:endParaRPr>
              </a:p>
            </p:txBody>
          </p:sp>
        </mc:Choice>
        <mc:Fallback xmlns="">
          <p:sp>
            <p:nvSpPr>
              <p:cNvPr id="20" name="Прямоугольник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46418" y="3672447"/>
                <a:ext cx="1302601" cy="369332"/>
              </a:xfrm>
              <a:prstGeom prst="rect">
                <a:avLst/>
              </a:prstGeom>
              <a:blipFill>
                <a:blip r:embed="rId6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Прямоугольник 20"/>
              <p:cNvSpPr/>
              <p:nvPr/>
            </p:nvSpPr>
            <p:spPr>
              <a:xfrm>
                <a:off x="6894051" y="4447474"/>
                <a:ext cx="891077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𝑜𝑟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⊥</m:t>
                      </m:r>
                    </m:oMath>
                  </m:oMathPara>
                </a14:m>
                <a:endParaRPr lang="ru-RU" dirty="0">
                  <a:latin typeface="+mj-lt"/>
                </a:endParaRPr>
              </a:p>
            </p:txBody>
          </p:sp>
        </mc:Choice>
        <mc:Fallback xmlns="">
          <p:sp>
            <p:nvSpPr>
              <p:cNvPr id="21" name="Прямоугольник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4051" y="4447474"/>
                <a:ext cx="891077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Прямая со стрелкой 21"/>
          <p:cNvCxnSpPr/>
          <p:nvPr/>
        </p:nvCxnSpPr>
        <p:spPr>
          <a:xfrm>
            <a:off x="6821862" y="4436308"/>
            <a:ext cx="1035454" cy="115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>
            <a:off x="4371709" y="4132730"/>
            <a:ext cx="1035454" cy="115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>
            <a:off x="4443272" y="4470744"/>
            <a:ext cx="1035454" cy="11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Группа 24"/>
          <p:cNvGrpSpPr/>
          <p:nvPr/>
        </p:nvGrpSpPr>
        <p:grpSpPr>
          <a:xfrm>
            <a:off x="5851572" y="3901900"/>
            <a:ext cx="969241" cy="710179"/>
            <a:chOff x="5267879" y="1620661"/>
            <a:chExt cx="1744182" cy="1343927"/>
          </a:xfrm>
        </p:grpSpPr>
        <p:pic>
          <p:nvPicPr>
            <p:cNvPr id="26" name="Рисунок 25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515685" y="1620661"/>
              <a:ext cx="526975" cy="328431"/>
            </a:xfrm>
            <a:prstGeom prst="rect">
              <a:avLst/>
            </a:prstGeom>
          </p:spPr>
        </p:pic>
        <p:pic>
          <p:nvPicPr>
            <p:cNvPr id="27" name="Рисунок 26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 rot="11543918">
              <a:off x="6118110" y="2346616"/>
              <a:ext cx="893951" cy="617972"/>
            </a:xfrm>
            <a:prstGeom prst="rect">
              <a:avLst/>
            </a:prstGeom>
          </p:spPr>
        </p:pic>
        <p:pic>
          <p:nvPicPr>
            <p:cNvPr id="28" name="Рисунок 27" descr="File:Simpleicons Interface business-man-1.svg - Wikimedia ...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67879" y="1845513"/>
              <a:ext cx="1039178" cy="1039178"/>
            </a:xfrm>
            <a:prstGeom prst="rect">
              <a:avLst/>
            </a:prstGeom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Прямоугольник 13"/>
              <p:cNvSpPr/>
              <p:nvPr/>
            </p:nvSpPr>
            <p:spPr>
              <a:xfrm>
                <a:off x="2677909" y="4816806"/>
                <a:ext cx="186262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ru-RU" dirty="0"/>
                  <a:t> </a:t>
                </a:r>
                <a:r>
                  <a:rPr lang="en-US" dirty="0">
                    <a:latin typeface="+mj-lt"/>
                  </a:rPr>
                  <a:t>must be unique</a:t>
                </a:r>
                <a:endParaRPr lang="ru-RU" dirty="0">
                  <a:latin typeface="+mj-lt"/>
                </a:endParaRPr>
              </a:p>
            </p:txBody>
          </p:sp>
        </mc:Choice>
        <mc:Fallback xmlns="">
          <p:sp>
            <p:nvSpPr>
              <p:cNvPr id="14" name="Прямоугольник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77909" y="4816806"/>
                <a:ext cx="1862626" cy="369332"/>
              </a:xfrm>
              <a:prstGeom prst="rect">
                <a:avLst/>
              </a:prstGeom>
              <a:blipFill>
                <a:blip r:embed="rId11"/>
                <a:stretch>
                  <a:fillRect t="-8197" r="-2288" b="-245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Прямоугольник 28"/>
              <p:cNvSpPr/>
              <p:nvPr/>
            </p:nvSpPr>
            <p:spPr>
              <a:xfrm>
                <a:off x="7827778" y="4745812"/>
                <a:ext cx="197810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ru-RU" dirty="0"/>
                  <a:t> </a:t>
                </a:r>
                <a:r>
                  <a:rPr lang="en-US" dirty="0">
                    <a:latin typeface="+mj-lt"/>
                  </a:rPr>
                  <a:t>may be repeated</a:t>
                </a:r>
                <a:endParaRPr lang="ru-RU" dirty="0">
                  <a:latin typeface="+mj-lt"/>
                </a:endParaRPr>
              </a:p>
            </p:txBody>
          </p:sp>
        </mc:Choice>
        <mc:Fallback xmlns="">
          <p:sp>
            <p:nvSpPr>
              <p:cNvPr id="29" name="Прямоугольник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7778" y="4745812"/>
                <a:ext cx="1978106" cy="369332"/>
              </a:xfrm>
              <a:prstGeom prst="rect">
                <a:avLst/>
              </a:prstGeom>
              <a:blipFill>
                <a:blip r:embed="rId12"/>
                <a:stretch>
                  <a:fillRect t="-10000" r="-2462" b="-26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Прямоугольник 29"/>
          <p:cNvSpPr/>
          <p:nvPr/>
        </p:nvSpPr>
        <p:spPr>
          <a:xfrm>
            <a:off x="4226438" y="527490"/>
            <a:ext cx="37112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+mj-lt"/>
              </a:rPr>
              <a:t>STANDARD SECURITY REQUIREMENTS</a:t>
            </a:r>
            <a:endParaRPr lang="ru-RU" dirty="0">
              <a:solidFill>
                <a:srgbClr val="FF0000"/>
              </a:solidFill>
              <a:latin typeface="+mj-lt"/>
            </a:endParaRPr>
          </a:p>
        </p:txBody>
      </p:sp>
      <p:pic>
        <p:nvPicPr>
          <p:cNvPr id="31" name="Объект 2"/>
          <p:cNvPicPr>
            <a:picLocks noChangeAspect="1"/>
          </p:cNvPicPr>
          <p:nvPr/>
        </p:nvPicPr>
        <p:blipFill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553" y="6314451"/>
            <a:ext cx="1208923" cy="407024"/>
          </a:xfrm>
          <a:prstGeom prst="rect">
            <a:avLst/>
          </a:prstGeom>
        </p:spPr>
      </p:pic>
      <p:sp>
        <p:nvSpPr>
          <p:cNvPr id="33" name="Номер слайда 2"/>
          <p:cNvSpPr txBox="1">
            <a:spLocks/>
          </p:cNvSpPr>
          <p:nvPr/>
        </p:nvSpPr>
        <p:spPr>
          <a:xfrm>
            <a:off x="9206053" y="63354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C501561-F62F-4F0D-92B5-B83715048182}" type="slidenum">
              <a:rPr lang="ru-RU" smtClean="0"/>
              <a:pPr/>
              <a:t>42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0859684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олилиния 9"/>
          <p:cNvSpPr/>
          <p:nvPr/>
        </p:nvSpPr>
        <p:spPr>
          <a:xfrm rot="19035390" flipV="1">
            <a:off x="7230301" y="885524"/>
            <a:ext cx="59555" cy="1078669"/>
          </a:xfrm>
          <a:custGeom>
            <a:avLst/>
            <a:gdLst>
              <a:gd name="connsiteX0" fmla="*/ 0 w 68664"/>
              <a:gd name="connsiteY0" fmla="*/ 0 h 868680"/>
              <a:gd name="connsiteX1" fmla="*/ 68580 w 68664"/>
              <a:gd name="connsiteY1" fmla="*/ 586740 h 868680"/>
              <a:gd name="connsiteX2" fmla="*/ 15240 w 68664"/>
              <a:gd name="connsiteY2" fmla="*/ 868680 h 868680"/>
              <a:gd name="connsiteX3" fmla="*/ 15240 w 68664"/>
              <a:gd name="connsiteY3" fmla="*/ 868680 h 868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664" h="868680">
                <a:moveTo>
                  <a:pt x="0" y="0"/>
                </a:moveTo>
                <a:cubicBezTo>
                  <a:pt x="33020" y="220980"/>
                  <a:pt x="66040" y="441960"/>
                  <a:pt x="68580" y="586740"/>
                </a:cubicBezTo>
                <a:cubicBezTo>
                  <a:pt x="71120" y="731520"/>
                  <a:pt x="15240" y="868680"/>
                  <a:pt x="15240" y="868680"/>
                </a:cubicBezTo>
                <a:lnTo>
                  <a:pt x="15240" y="868680"/>
                </a:lnTo>
              </a:path>
            </a:pathLst>
          </a:custGeom>
          <a:noFill/>
          <a:ln w="22225">
            <a:solidFill>
              <a:schemeClr val="tx1"/>
            </a:solidFill>
            <a:prstDash val="solid"/>
            <a:headEnd type="triangle" w="lg" len="lg"/>
            <a:tailEnd type="non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5" name="Полилиния 14"/>
          <p:cNvSpPr/>
          <p:nvPr/>
        </p:nvSpPr>
        <p:spPr>
          <a:xfrm rot="13609435">
            <a:off x="4710238" y="818533"/>
            <a:ext cx="73489" cy="1162864"/>
          </a:xfrm>
          <a:custGeom>
            <a:avLst/>
            <a:gdLst>
              <a:gd name="connsiteX0" fmla="*/ 0 w 68664"/>
              <a:gd name="connsiteY0" fmla="*/ 0 h 868680"/>
              <a:gd name="connsiteX1" fmla="*/ 68580 w 68664"/>
              <a:gd name="connsiteY1" fmla="*/ 586740 h 868680"/>
              <a:gd name="connsiteX2" fmla="*/ 15240 w 68664"/>
              <a:gd name="connsiteY2" fmla="*/ 868680 h 868680"/>
              <a:gd name="connsiteX3" fmla="*/ 15240 w 68664"/>
              <a:gd name="connsiteY3" fmla="*/ 868680 h 868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664" h="868680">
                <a:moveTo>
                  <a:pt x="0" y="0"/>
                </a:moveTo>
                <a:cubicBezTo>
                  <a:pt x="33020" y="220980"/>
                  <a:pt x="66040" y="441960"/>
                  <a:pt x="68580" y="586740"/>
                </a:cubicBezTo>
                <a:cubicBezTo>
                  <a:pt x="71120" y="731520"/>
                  <a:pt x="15240" y="868680"/>
                  <a:pt x="15240" y="868680"/>
                </a:cubicBezTo>
                <a:lnTo>
                  <a:pt x="15240" y="868680"/>
                </a:lnTo>
              </a:path>
            </a:pathLst>
          </a:custGeom>
          <a:noFill/>
          <a:ln w="22225">
            <a:solidFill>
              <a:schemeClr val="tx1"/>
            </a:solidFill>
            <a:prstDash val="solid"/>
            <a:headEnd type="triangle" w="lg" len="lg"/>
            <a:tailEnd type="non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473283" y="1949145"/>
            <a:ext cx="15063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+mj-lt"/>
              </a:rPr>
              <a:t>confidentiality</a:t>
            </a:r>
            <a:endParaRPr lang="ru-RU" dirty="0">
              <a:latin typeface="+mj-lt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7260078" y="1912257"/>
            <a:ext cx="10105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+mj-lt"/>
              </a:rPr>
              <a:t>integrity </a:t>
            </a:r>
            <a:endParaRPr lang="ru-RU" dirty="0">
              <a:latin typeface="+mj-lt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3497102" y="2676117"/>
            <a:ext cx="52893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+mj-lt"/>
              </a:rPr>
              <a:t>under nonce-respecting CCA (chosen ciphertext attack)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000342" y="3816185"/>
            <a:ext cx="1197033" cy="881611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Прямоугольник 10"/>
              <p:cNvSpPr/>
              <p:nvPr/>
            </p:nvSpPr>
            <p:spPr>
              <a:xfrm>
                <a:off x="3284861" y="4002312"/>
                <a:ext cx="62799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𝐸𝑛𝑐</m:t>
                      </m:r>
                    </m:oMath>
                  </m:oMathPara>
                </a14:m>
                <a:endParaRPr lang="ru-RU" dirty="0">
                  <a:latin typeface="+mj-lt"/>
                </a:endParaRPr>
              </a:p>
            </p:txBody>
          </p:sp>
        </mc:Choice>
        <mc:Fallback xmlns="">
          <p:sp>
            <p:nvSpPr>
              <p:cNvPr id="11" name="Прямоугольник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84861" y="4002312"/>
                <a:ext cx="627992" cy="3693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Скругленный прямоугольник 11"/>
          <p:cNvSpPr/>
          <p:nvPr/>
        </p:nvSpPr>
        <p:spPr>
          <a:xfrm>
            <a:off x="8123354" y="3772453"/>
            <a:ext cx="1197033" cy="881611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Прямоугольник 12"/>
              <p:cNvSpPr/>
              <p:nvPr/>
            </p:nvSpPr>
            <p:spPr>
              <a:xfrm>
                <a:off x="8407873" y="3975972"/>
                <a:ext cx="62478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𝐷𝑒𝑐</m:t>
                      </m:r>
                    </m:oMath>
                  </m:oMathPara>
                </a14:m>
                <a:endParaRPr lang="ru-RU" dirty="0">
                  <a:latin typeface="+mj-lt"/>
                </a:endParaRPr>
              </a:p>
            </p:txBody>
          </p:sp>
        </mc:Choice>
        <mc:Fallback xmlns="">
          <p:sp>
            <p:nvSpPr>
              <p:cNvPr id="13" name="Прямоугольник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07873" y="3975972"/>
                <a:ext cx="624786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Прямая со стрелкой 7"/>
          <p:cNvCxnSpPr/>
          <p:nvPr/>
        </p:nvCxnSpPr>
        <p:spPr>
          <a:xfrm>
            <a:off x="6821862" y="4104429"/>
            <a:ext cx="1035454" cy="11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Прямоугольник 17"/>
              <p:cNvSpPr/>
              <p:nvPr/>
            </p:nvSpPr>
            <p:spPr>
              <a:xfrm>
                <a:off x="4370027" y="3726105"/>
                <a:ext cx="107343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ru-RU" dirty="0">
                  <a:latin typeface="+mj-lt"/>
                </a:endParaRPr>
              </a:p>
            </p:txBody>
          </p:sp>
        </mc:Choice>
        <mc:Fallback xmlns="">
          <p:sp>
            <p:nvSpPr>
              <p:cNvPr id="18" name="Прямоугольник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0027" y="3726105"/>
                <a:ext cx="1073435" cy="369332"/>
              </a:xfrm>
              <a:prstGeom prst="rect">
                <a:avLst/>
              </a:prstGeom>
              <a:blipFill>
                <a:blip r:embed="rId4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Прямоугольник 18"/>
              <p:cNvSpPr/>
              <p:nvPr/>
            </p:nvSpPr>
            <p:spPr>
              <a:xfrm>
                <a:off x="4478627" y="4474052"/>
                <a:ext cx="80740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ru-RU" dirty="0">
                  <a:latin typeface="+mj-lt"/>
                </a:endParaRPr>
              </a:p>
            </p:txBody>
          </p:sp>
        </mc:Choice>
        <mc:Fallback xmlns="">
          <p:sp>
            <p:nvSpPr>
              <p:cNvPr id="19" name="Прямоугольник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8627" y="4474052"/>
                <a:ext cx="807401" cy="369332"/>
              </a:xfrm>
              <a:prstGeom prst="rect">
                <a:avLst/>
              </a:prstGeom>
              <a:blipFill>
                <a:blip r:embed="rId5"/>
                <a:stretch>
                  <a:fillRect b="-114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Прямоугольник 19"/>
              <p:cNvSpPr/>
              <p:nvPr/>
            </p:nvSpPr>
            <p:spPr>
              <a:xfrm>
                <a:off x="6646418" y="3672447"/>
                <a:ext cx="130260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ru-RU" dirty="0">
                  <a:latin typeface="+mj-lt"/>
                </a:endParaRPr>
              </a:p>
            </p:txBody>
          </p:sp>
        </mc:Choice>
        <mc:Fallback xmlns="">
          <p:sp>
            <p:nvSpPr>
              <p:cNvPr id="20" name="Прямоугольник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46418" y="3672447"/>
                <a:ext cx="1302601" cy="369332"/>
              </a:xfrm>
              <a:prstGeom prst="rect">
                <a:avLst/>
              </a:prstGeom>
              <a:blipFill>
                <a:blip r:embed="rId6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Прямоугольник 20"/>
              <p:cNvSpPr/>
              <p:nvPr/>
            </p:nvSpPr>
            <p:spPr>
              <a:xfrm>
                <a:off x="6894051" y="4447474"/>
                <a:ext cx="891077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𝑜𝑟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⊥</m:t>
                      </m:r>
                    </m:oMath>
                  </m:oMathPara>
                </a14:m>
                <a:endParaRPr lang="ru-RU" dirty="0">
                  <a:latin typeface="+mj-lt"/>
                </a:endParaRPr>
              </a:p>
            </p:txBody>
          </p:sp>
        </mc:Choice>
        <mc:Fallback xmlns="">
          <p:sp>
            <p:nvSpPr>
              <p:cNvPr id="21" name="Прямоугольник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4051" y="4447474"/>
                <a:ext cx="891077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Прямая со стрелкой 21"/>
          <p:cNvCxnSpPr/>
          <p:nvPr/>
        </p:nvCxnSpPr>
        <p:spPr>
          <a:xfrm>
            <a:off x="6821862" y="4436308"/>
            <a:ext cx="1035454" cy="115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>
            <a:off x="4371709" y="4132730"/>
            <a:ext cx="1035454" cy="115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>
            <a:off x="4443272" y="4470744"/>
            <a:ext cx="1035454" cy="11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Группа 24"/>
          <p:cNvGrpSpPr/>
          <p:nvPr/>
        </p:nvGrpSpPr>
        <p:grpSpPr>
          <a:xfrm>
            <a:off x="5851572" y="3901900"/>
            <a:ext cx="969241" cy="710179"/>
            <a:chOff x="5267879" y="1620661"/>
            <a:chExt cx="1744182" cy="1343927"/>
          </a:xfrm>
        </p:grpSpPr>
        <p:pic>
          <p:nvPicPr>
            <p:cNvPr id="26" name="Рисунок 25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515685" y="1620661"/>
              <a:ext cx="526975" cy="328431"/>
            </a:xfrm>
            <a:prstGeom prst="rect">
              <a:avLst/>
            </a:prstGeom>
          </p:spPr>
        </p:pic>
        <p:pic>
          <p:nvPicPr>
            <p:cNvPr id="27" name="Рисунок 26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 rot="11543918">
              <a:off x="6118110" y="2346616"/>
              <a:ext cx="893951" cy="617972"/>
            </a:xfrm>
            <a:prstGeom prst="rect">
              <a:avLst/>
            </a:prstGeom>
          </p:spPr>
        </p:pic>
        <p:pic>
          <p:nvPicPr>
            <p:cNvPr id="28" name="Рисунок 27" descr="File:Simpleicons Interface business-man-1.svg - Wikimedia ...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67879" y="1845513"/>
              <a:ext cx="1039178" cy="1039178"/>
            </a:xfrm>
            <a:prstGeom prst="rect">
              <a:avLst/>
            </a:prstGeom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Прямоугольник 13"/>
              <p:cNvSpPr/>
              <p:nvPr/>
            </p:nvSpPr>
            <p:spPr>
              <a:xfrm>
                <a:off x="2677909" y="4816806"/>
                <a:ext cx="186262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ru-RU" dirty="0"/>
                  <a:t> </a:t>
                </a:r>
                <a:r>
                  <a:rPr lang="en-US" dirty="0">
                    <a:latin typeface="+mj-lt"/>
                  </a:rPr>
                  <a:t>must be unique</a:t>
                </a:r>
                <a:endParaRPr lang="ru-RU" dirty="0">
                  <a:latin typeface="+mj-lt"/>
                </a:endParaRPr>
              </a:p>
            </p:txBody>
          </p:sp>
        </mc:Choice>
        <mc:Fallback xmlns="">
          <p:sp>
            <p:nvSpPr>
              <p:cNvPr id="14" name="Прямоугольник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77909" y="4816806"/>
                <a:ext cx="1862626" cy="369332"/>
              </a:xfrm>
              <a:prstGeom prst="rect">
                <a:avLst/>
              </a:prstGeom>
              <a:blipFill>
                <a:blip r:embed="rId11"/>
                <a:stretch>
                  <a:fillRect t="-8197" r="-2288" b="-2459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Прямоугольник 28"/>
              <p:cNvSpPr/>
              <p:nvPr/>
            </p:nvSpPr>
            <p:spPr>
              <a:xfrm>
                <a:off x="7827778" y="4745812"/>
                <a:ext cx="197810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ru-RU" dirty="0"/>
                  <a:t> </a:t>
                </a:r>
                <a:r>
                  <a:rPr lang="en-US" dirty="0">
                    <a:latin typeface="+mj-lt"/>
                  </a:rPr>
                  <a:t>may be repeated</a:t>
                </a:r>
                <a:endParaRPr lang="ru-RU" dirty="0">
                  <a:latin typeface="+mj-lt"/>
                </a:endParaRPr>
              </a:p>
            </p:txBody>
          </p:sp>
        </mc:Choice>
        <mc:Fallback xmlns="">
          <p:sp>
            <p:nvSpPr>
              <p:cNvPr id="29" name="Прямоугольник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7778" y="4745812"/>
                <a:ext cx="1978106" cy="369332"/>
              </a:xfrm>
              <a:prstGeom prst="rect">
                <a:avLst/>
              </a:prstGeom>
              <a:blipFill>
                <a:blip r:embed="rId12"/>
                <a:stretch>
                  <a:fillRect t="-10000" r="-2462" b="-26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Прямоугольник 29"/>
          <p:cNvSpPr/>
          <p:nvPr/>
        </p:nvSpPr>
        <p:spPr>
          <a:xfrm>
            <a:off x="4226438" y="527490"/>
            <a:ext cx="37112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+mj-lt"/>
              </a:rPr>
              <a:t>STANDARD SECURITY REQUIREMENTS</a:t>
            </a:r>
            <a:endParaRPr lang="ru-RU" dirty="0">
              <a:solidFill>
                <a:srgbClr val="FF0000"/>
              </a:solidFill>
              <a:latin typeface="+mj-lt"/>
            </a:endParaRPr>
          </a:p>
        </p:txBody>
      </p:sp>
      <p:pic>
        <p:nvPicPr>
          <p:cNvPr id="31" name="Объект 2"/>
          <p:cNvPicPr>
            <a:picLocks noChangeAspect="1"/>
          </p:cNvPicPr>
          <p:nvPr/>
        </p:nvPicPr>
        <p:blipFill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553" y="6314451"/>
            <a:ext cx="1208923" cy="407024"/>
          </a:xfrm>
          <a:prstGeom prst="rect">
            <a:avLst/>
          </a:prstGeom>
        </p:spPr>
      </p:pic>
      <p:sp>
        <p:nvSpPr>
          <p:cNvPr id="33" name="Номер слайда 2"/>
          <p:cNvSpPr txBox="1">
            <a:spLocks/>
          </p:cNvSpPr>
          <p:nvPr/>
        </p:nvSpPr>
        <p:spPr>
          <a:xfrm>
            <a:off x="9206053" y="63354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C501561-F62F-4F0D-92B5-B83715048182}" type="slidenum">
              <a:rPr lang="ru-RU" smtClean="0"/>
              <a:pPr/>
              <a:t>43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0455529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>
            <a:off x="3208133" y="367934"/>
            <a:ext cx="585274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/>
            <a:r>
              <a:rPr lang="en-US" sz="2000" dirty="0">
                <a:latin typeface="+mj-lt"/>
              </a:rPr>
              <a:t>MGM vs MGM2</a:t>
            </a:r>
            <a:endParaRPr lang="ru-RU" sz="2000" dirty="0">
              <a:latin typeface="+mj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781116" y="1044036"/>
            <a:ext cx="585274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/>
            <a:r>
              <a:rPr lang="en-US" dirty="0">
                <a:latin typeface="+mj-lt"/>
              </a:rPr>
              <a:t>Security bounds for integrity (one-trial forgery):</a:t>
            </a:r>
            <a:endParaRPr lang="ru-RU" dirty="0">
              <a:latin typeface="+mj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3130337" y="1672188"/>
                <a:ext cx="5822210" cy="55399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𝛿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i="1">
                              <a:latin typeface="Cambria Math" panose="02040503050406030204" pitchFamily="18" charset="0"/>
                            </a:rPr>
                            <m:t>MGM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𝑖𝑛𝑡</m:t>
                          </m:r>
                        </m:sup>
                      </m:sSubSup>
                      <m:r>
                        <a:rPr lang="en-US" i="1">
                          <a:latin typeface="Cambria Math" panose="02040503050406030204" pitchFamily="18" charset="0"/>
                        </a:rPr>
                        <m:t>≤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0337" y="1672188"/>
                <a:ext cx="5822210" cy="55399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Прямоугольник 8"/>
              <p:cNvSpPr/>
              <p:nvPr/>
            </p:nvSpPr>
            <p:spPr>
              <a:xfrm>
                <a:off x="8387096" y="3369940"/>
                <a:ext cx="221855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𝜎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𝑂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9" name="Прямоугольник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7096" y="3369940"/>
                <a:ext cx="2218556" cy="369332"/>
              </a:xfrm>
              <a:prstGeom prst="rect">
                <a:avLst/>
              </a:prstGeom>
              <a:blipFill>
                <a:blip r:embed="rId4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Прямоугольник 9"/>
              <p:cNvSpPr/>
              <p:nvPr/>
            </p:nvSpPr>
            <p:spPr>
              <a:xfrm>
                <a:off x="1865330" y="4052579"/>
                <a:ext cx="5351017" cy="37965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=128,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𝜎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≤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/2</m:t>
                        </m:r>
                      </m:sup>
                    </m:sSup>
                  </m:oMath>
                </a14:m>
                <a:r>
                  <a:rPr lang="ru-RU" dirty="0"/>
                  <a:t> </a:t>
                </a:r>
                <a:r>
                  <a:rPr lang="ru-RU" dirty="0">
                    <a:latin typeface="+mj-lt"/>
                  </a:rPr>
                  <a:t>(</a:t>
                </a:r>
                <a:r>
                  <a:rPr lang="en-US" dirty="0">
                    <a:latin typeface="+mj-lt"/>
                  </a:rPr>
                  <a:t>small number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>
                    <a:latin typeface="+mj-lt"/>
                  </a:rPr>
                  <a:t>of long messages</a:t>
                </a:r>
                <a:r>
                  <a:rPr lang="ru-RU" dirty="0">
                    <a:latin typeface="+mj-lt"/>
                  </a:rPr>
                  <a:t>)</a:t>
                </a:r>
                <a:r>
                  <a:rPr lang="en-US" dirty="0">
                    <a:latin typeface="+mj-lt"/>
                  </a:rPr>
                  <a:t>:</a:t>
                </a:r>
                <a:endParaRPr lang="ru-RU" dirty="0">
                  <a:latin typeface="+mj-lt"/>
                </a:endParaRPr>
              </a:p>
            </p:txBody>
          </p:sp>
        </mc:Choice>
        <mc:Fallback xmlns="">
          <p:sp>
            <p:nvSpPr>
              <p:cNvPr id="10" name="Прямоугольник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65330" y="4052579"/>
                <a:ext cx="5351017" cy="379656"/>
              </a:xfrm>
              <a:prstGeom prst="rect">
                <a:avLst/>
              </a:prstGeom>
              <a:blipFill>
                <a:blip r:embed="rId5"/>
                <a:stretch>
                  <a:fillRect t="-6452" r="-342" b="-2580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Прямоугольник 10"/>
              <p:cNvSpPr/>
              <p:nvPr/>
            </p:nvSpPr>
            <p:spPr>
              <a:xfrm>
                <a:off x="5529145" y="4974656"/>
                <a:ext cx="1210203" cy="39363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𝛿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MGM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𝑖𝑛𝑡</m:t>
                          </m:r>
                        </m:sup>
                      </m:sSubSup>
                      <m:r>
                        <a:rPr lang="en-US" i="1">
                          <a:latin typeface="Cambria Math" panose="02040503050406030204" pitchFamily="18" charset="0"/>
                        </a:rPr>
                        <m:t>≤1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1" name="Прямоугольник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9145" y="4974656"/>
                <a:ext cx="1210203" cy="393634"/>
              </a:xfrm>
              <a:prstGeom prst="rect">
                <a:avLst/>
              </a:prstGeom>
              <a:blipFill>
                <a:blip r:embed="rId6"/>
                <a:stretch>
                  <a:fillRect b="-307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Прямоугольник 12"/>
              <p:cNvSpPr/>
              <p:nvPr/>
            </p:nvSpPr>
            <p:spPr>
              <a:xfrm>
                <a:off x="4651363" y="5665627"/>
                <a:ext cx="2640979" cy="72032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𝛿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MGM</m:t>
                          </m:r>
                          <m:r>
                            <a:rPr lang="en-US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𝑀𝑅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𝑖𝑛𝑡</m:t>
                          </m:r>
                        </m:sup>
                      </m:sSubSup>
                      <m:r>
                        <a:rPr lang="en-US" i="1">
                          <a:latin typeface="Cambria Math" panose="02040503050406030204" pitchFamily="18" charset="0"/>
                        </a:rPr>
                        <m:t>≤2⋅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𝑄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</m:den>
                          </m:f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3" name="Прямоугольник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1363" y="5665627"/>
                <a:ext cx="2640979" cy="72032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Прямоугольник 13"/>
              <p:cNvSpPr/>
              <p:nvPr/>
            </p:nvSpPr>
            <p:spPr>
              <a:xfrm>
                <a:off x="3676179" y="2534810"/>
                <a:ext cx="4022768" cy="78053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𝛿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MGM</m:t>
                          </m:r>
                          <m:r>
                            <a:rPr lang="en-US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𝑀𝑅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𝑖𝑛𝑡</m:t>
                          </m:r>
                        </m:sup>
                      </m:sSubSup>
                      <m:r>
                        <a:rPr lang="en-US" i="1">
                          <a:latin typeface="Cambria Math" panose="02040503050406030204" pitchFamily="18" charset="0"/>
                        </a:rPr>
                        <m:t>≤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num>
                                <m:den>
                                  <m:sSup>
                                    <m:sSup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sup>
                                  </m:sSup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𝜎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/2</m:t>
                          </m:r>
                        </m:sup>
                      </m:sSup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𝑄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</m:den>
                          </m:f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4" name="Прямоугольник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76179" y="2534810"/>
                <a:ext cx="4022768" cy="78053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Прямоугольник 14"/>
          <p:cNvSpPr/>
          <p:nvPr/>
        </p:nvSpPr>
        <p:spPr>
          <a:xfrm>
            <a:off x="7219822" y="4877067"/>
            <a:ext cx="25609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  <a:sym typeface="Wingdings" panose="05000000000000000000" pitchFamily="2" charset="2"/>
              </a:rPr>
              <a:t>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7708684" y="5665627"/>
            <a:ext cx="53091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400">
              <a:defRPr/>
            </a:pPr>
            <a:r>
              <a:rPr lang="en-US" sz="3200" b="1" dirty="0">
                <a:solidFill>
                  <a:srgbClr val="00B0F0"/>
                </a:solidFill>
                <a:sym typeface="Wingdings" panose="05000000000000000000" pitchFamily="2" charset="2"/>
              </a:rPr>
              <a:t></a:t>
            </a:r>
            <a:endParaRPr lang="ru-RU" sz="3200" b="1" dirty="0">
              <a:solidFill>
                <a:srgbClr val="00B0F0"/>
              </a:solidFill>
            </a:endParaRPr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>
            <a:off x="1524000" y="3848793"/>
            <a:ext cx="9144000" cy="0"/>
          </a:xfrm>
          <a:prstGeom prst="line">
            <a:avLst/>
          </a:prstGeom>
          <a:ln w="285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Объект 2"/>
          <p:cNvPicPr>
            <a:picLocks noChangeAspect="1"/>
          </p:cNvPicPr>
          <p:nvPr/>
        </p:nvPicPr>
        <p:blipFill>
          <a:blip r:embed="rId9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553" y="6314451"/>
            <a:ext cx="1208923" cy="407024"/>
          </a:xfrm>
          <a:prstGeom prst="rect">
            <a:avLst/>
          </a:prstGeom>
        </p:spPr>
      </p:pic>
      <p:sp>
        <p:nvSpPr>
          <p:cNvPr id="20" name="Номер слайда 2"/>
          <p:cNvSpPr txBox="1">
            <a:spLocks/>
          </p:cNvSpPr>
          <p:nvPr/>
        </p:nvSpPr>
        <p:spPr>
          <a:xfrm>
            <a:off x="9206053" y="63354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C501561-F62F-4F0D-92B5-B83715048182}" type="slidenum">
              <a:rPr lang="ru-RU" smtClean="0"/>
              <a:pPr/>
              <a:t>44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9496518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6130" y="1190784"/>
            <a:ext cx="7979428" cy="4476432"/>
          </a:xfrm>
          <a:prstGeom prst="rect">
            <a:avLst/>
          </a:prstGeom>
        </p:spPr>
      </p:pic>
      <p:pic>
        <p:nvPicPr>
          <p:cNvPr id="6" name="Объект 2"/>
          <p:cNvPicPr>
            <a:picLocks noChangeAspect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553" y="6314451"/>
            <a:ext cx="1208923" cy="407024"/>
          </a:xfrm>
          <a:prstGeom prst="rect">
            <a:avLst/>
          </a:prstGeom>
        </p:spPr>
      </p:pic>
      <p:sp>
        <p:nvSpPr>
          <p:cNvPr id="7" name="Номер слайда 2"/>
          <p:cNvSpPr txBox="1">
            <a:spLocks/>
          </p:cNvSpPr>
          <p:nvPr/>
        </p:nvSpPr>
        <p:spPr>
          <a:xfrm>
            <a:off x="9206053" y="63354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C501561-F62F-4F0D-92B5-B83715048182}" type="slidenum">
              <a:rPr lang="ru-RU" smtClean="0"/>
              <a:pPr/>
              <a:t>45</a:t>
            </a:fld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279553" y="2336800"/>
                <a:ext cx="2926314" cy="11708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sup>
                                  </m:s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num>
                                <m:den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64</m:t>
                                      </m:r>
                                    </m:sup>
                                  </m:sSup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US" b="0" dirty="0"/>
              </a:p>
              <a:p>
                <a:endParaRPr lang="ru-RU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9553" y="2336800"/>
                <a:ext cx="2926314" cy="117089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3942365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2"/>
          <p:cNvPicPr>
            <a:picLocks noChangeAspect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553" y="6314451"/>
            <a:ext cx="1208923" cy="407024"/>
          </a:xfrm>
          <a:prstGeom prst="rect">
            <a:avLst/>
          </a:prstGeom>
        </p:spPr>
      </p:pic>
      <p:sp>
        <p:nvSpPr>
          <p:cNvPr id="7" name="Номер слайда 2"/>
          <p:cNvSpPr txBox="1">
            <a:spLocks/>
          </p:cNvSpPr>
          <p:nvPr/>
        </p:nvSpPr>
        <p:spPr>
          <a:xfrm>
            <a:off x="9206053" y="63354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C501561-F62F-4F0D-92B5-B83715048182}" type="slidenum">
              <a:rPr lang="ru-RU" smtClean="0"/>
              <a:pPr/>
              <a:t>46</a:t>
            </a:fld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2857" y="716381"/>
            <a:ext cx="8666287" cy="5425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281057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55049</TotalTime>
  <Words>2214</Words>
  <Application>Microsoft Office PowerPoint</Application>
  <PresentationFormat>Широкоэкранный</PresentationFormat>
  <Paragraphs>661</Paragraphs>
  <Slides>46</Slides>
  <Notes>41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46</vt:i4>
      </vt:variant>
    </vt:vector>
  </HeadingPairs>
  <TitlesOfParts>
    <vt:vector size="52" baseType="lpstr">
      <vt:lpstr>Arial</vt:lpstr>
      <vt:lpstr>Calibri</vt:lpstr>
      <vt:lpstr>Calibri Light</vt:lpstr>
      <vt:lpstr>Cambria Math</vt:lpstr>
      <vt:lpstr>Wingdings</vt:lpstr>
      <vt:lpstr>Тема Office</vt:lpstr>
      <vt:lpstr>sMGM: parameterizable AEAD-mode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Смышляева Екатерина Сергеевна</dc:creator>
  <cp:lastModifiedBy>Андрей Божко</cp:lastModifiedBy>
  <cp:revision>808</cp:revision>
  <cp:lastPrinted>2022-06-03T15:37:27Z</cp:lastPrinted>
  <dcterms:created xsi:type="dcterms:W3CDTF">2018-03-12T11:30:34Z</dcterms:created>
  <dcterms:modified xsi:type="dcterms:W3CDTF">2022-06-07T09:11:52Z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fs.IsStoryboard">
    <vt:bool>true</vt:bool>
  </property>
</Properties>
</file>