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683" r:id="rId3"/>
    <p:sldId id="681" r:id="rId4"/>
    <p:sldId id="668" r:id="rId5"/>
    <p:sldId id="753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56" r:id="rId16"/>
    <p:sldId id="257" r:id="rId17"/>
    <p:sldId id="269" r:id="rId18"/>
    <p:sldId id="744" r:id="rId19"/>
    <p:sldId id="745" r:id="rId20"/>
    <p:sldId id="739" r:id="rId21"/>
    <p:sldId id="740" r:id="rId22"/>
    <p:sldId id="665" r:id="rId23"/>
    <p:sldId id="741" r:id="rId24"/>
    <p:sldId id="742" r:id="rId25"/>
    <p:sldId id="743" r:id="rId26"/>
    <p:sldId id="260" r:id="rId27"/>
    <p:sldId id="747" r:id="rId28"/>
    <p:sldId id="751" r:id="rId29"/>
    <p:sldId id="749" r:id="rId30"/>
    <p:sldId id="750" r:id="rId31"/>
    <p:sldId id="74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7" autoAdjust="0"/>
    <p:restoredTop sz="94660"/>
  </p:normalViewPr>
  <p:slideViewPr>
    <p:cSldViewPr snapToGrid="0">
      <p:cViewPr varScale="1">
        <p:scale>
          <a:sx n="66" d="100"/>
          <a:sy n="66" d="100"/>
        </p:scale>
        <p:origin x="56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8E6BD-C69D-F5D3-CB75-413D3CCF2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775E6D-DEE8-A326-1DF5-764FBFF4D8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7AA33C-47A5-77F2-937C-D939A36BF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533016-75B5-83B7-18C7-4815978EC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957775-DF9D-8C8D-B83D-C3CB22BEB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6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52982-5240-6A8C-9E9C-2C98BB5AC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A60EB4-58A4-4BC2-6BDC-39DF20B3C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031EC6-DA20-82DC-4300-9BE06EDA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C62E3A-F1D5-D682-0633-B01E35493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2CDD03-A90E-CC48-D83F-53CDDA520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68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88C79-5982-D797-E80E-A195C0179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F80AF4-1173-33B2-B905-A1EF19F82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9BE017-C8C7-3D8B-519B-B6FE73DC4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7994B8-40F6-6EFE-0B79-E7DBC311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70FAAB-1237-6FA4-08CF-E8721557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53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F18D67-EB30-9DCC-84DF-1AC13017B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F7DB06-8013-5885-E01F-E3CC2E39D1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33FD8F-2C03-0537-DF05-6869C642D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5A129A-F3E6-484F-3BC3-3ECD9A184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846FEA-4F87-D6E0-CE66-D8741600D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010480-C49C-71BC-7C24-84A51910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6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C60D9-35FF-1BD5-5396-B68EC28EA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3DC552-6987-657A-DA6C-FFD50422F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21D438-8FED-6418-E4F3-6624C93919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51D315-F174-F3AE-1159-E7EFD6431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B95CE4-C08E-08BF-C1B7-9BF3F9FD3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722399-8854-FACA-42CA-0E5457BE5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6772EA4-5A7F-7DEA-FFC0-E6D75F91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2A633E-5959-C3A7-9B9B-7C4D56A36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4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8C62E9-154B-8F6B-52A7-B488BACF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1663ED5-0D2A-F7C4-9E85-23610EA3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E101403-57BC-198F-E732-5A9D284C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FAB9E0-35A2-480D-B845-B0E4032C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151D19-DE41-1BB0-3004-0C4924FDB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7F69BD-441A-20E2-9182-D18FCC88A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584FE4-8D64-E0C7-61AA-2169DAB0F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42DF8-E457-97AE-D0AF-1B3A84578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71596D-BD00-2D91-0200-409D0730B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0B99EE-F408-302D-EFDC-CFFA9AC6D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A7DD9A-9AEB-64DC-5632-C3C5FD3AC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915695-6244-E87C-3BFE-F22C2F1B4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46A596-C541-819F-3F5C-7293128CA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A8FE3-0CB9-A345-0675-661E75A85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AAF52D-BF19-7933-2213-2325BBA108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4DE896-CCDC-8FD2-6393-5ACAFC8B1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2D0D43-43E2-0919-536F-2662706D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6744EC-E9E2-40EC-BC18-9FE89CB90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D96BC0-B399-DD73-ABDD-10E2F00F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6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82385-E49F-9076-3430-ED5E5462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4CBF13-9BE8-5E3E-9CC2-0824261DB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FD08A4-2C40-E57A-DF15-B77161F3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8F43A6-CFBA-DAFA-CC55-EBC0EA07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CC3C5E-595E-2E7F-E276-2354C1480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7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990D25F-D685-B49E-CB21-FB9E0B27C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B2A5103-4202-383A-4085-79DADCA1A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685573-C24B-313F-2D48-34C2A9503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BD499B-F555-748D-097B-20192C23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965BDC-6978-249E-2AA0-424B2A5F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17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1FBBAB08-7089-4760-99AB-8DA5C25D8A1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0187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1206480" y="6443424"/>
            <a:ext cx="98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9D7B2B9-C468-487C-A687-1AD23F9A2991}" type="slidenum">
              <a:rPr lang="en-US" sz="1800" b="1" smtClean="0">
                <a:latin typeface="Myriad Pro" pitchFamily="34" charset="0"/>
              </a:rPr>
              <a:pPr algn="ctr"/>
              <a:t>‹#›</a:t>
            </a:fld>
            <a:endParaRPr lang="en-US" sz="1400" b="1" dirty="0"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24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43EA8A-7BC8-71C6-6CC3-A1842A68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D31504-674C-B89D-307E-32CB00B3F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43ECA3-3399-472B-011C-4AAB5D12E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758D-0ACD-4084-9EEA-49719387256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70498-CAD0-062C-C640-66CE1E04C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64BE3D-70E4-D147-5DE7-FDCA9C2DA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91A34-3791-4601-BCB2-D4A576547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6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30.png"/><Relationship Id="rId12" Type="http://schemas.openxmlformats.org/officeDocument/2006/relationships/image" Target="../media/image28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70.png"/><Relationship Id="rId5" Type="http://schemas.openxmlformats.org/officeDocument/2006/relationships/image" Target="../media/image7.png"/><Relationship Id="rId10" Type="http://schemas.openxmlformats.org/officeDocument/2006/relationships/image" Target="../media/image260.png"/><Relationship Id="rId4" Type="http://schemas.openxmlformats.org/officeDocument/2006/relationships/image" Target="../media/image6.emf"/><Relationship Id="rId9" Type="http://schemas.openxmlformats.org/officeDocument/2006/relationships/image" Target="../media/image2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0.jpeg"/><Relationship Id="rId3" Type="http://schemas.openxmlformats.org/officeDocument/2006/relationships/image" Target="../media/image6.emf"/><Relationship Id="rId7" Type="http://schemas.openxmlformats.org/officeDocument/2006/relationships/image" Target="../media/image25.jpeg"/><Relationship Id="rId12" Type="http://schemas.openxmlformats.org/officeDocument/2006/relationships/image" Target="../media/image2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11" Type="http://schemas.openxmlformats.org/officeDocument/2006/relationships/image" Target="../media/image28.jpeg"/><Relationship Id="rId5" Type="http://schemas.openxmlformats.org/officeDocument/2006/relationships/image" Target="../media/image23.jpeg"/><Relationship Id="rId10" Type="http://schemas.openxmlformats.org/officeDocument/2006/relationships/image" Target="../media/image27.png"/><Relationship Id="rId4" Type="http://schemas.openxmlformats.org/officeDocument/2006/relationships/image" Target="../media/image22.emf"/><Relationship Id="rId9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угольник 1"/>
          <p:cNvSpPr/>
          <p:nvPr/>
        </p:nvSpPr>
        <p:spPr>
          <a:xfrm>
            <a:off x="5348576" y="3927240"/>
            <a:ext cx="30682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dk1"/>
                </a:solidFill>
                <a:latin typeface="Arial"/>
                <a:ea typeface="DejaVu Sans"/>
              </a:rPr>
              <a:t>Сергей Кулик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Прямоугольник 3"/>
          <p:cNvSpPr/>
          <p:nvPr/>
        </p:nvSpPr>
        <p:spPr>
          <a:xfrm>
            <a:off x="3457440" y="4399560"/>
            <a:ext cx="7157520" cy="1704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i="1" strike="noStrike" spc="-1">
                <a:solidFill>
                  <a:schemeClr val="dk1"/>
                </a:solidFill>
                <a:latin typeface="Arial"/>
                <a:ea typeface="DejaVu Sans"/>
              </a:rPr>
              <a:t>Московский государственный университет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800" b="0" i="1" strike="noStrike" spc="-1">
                <a:solidFill>
                  <a:schemeClr val="dk1"/>
                </a:solidFill>
                <a:latin typeface="Arial"/>
                <a:ea typeface="DejaVu Sans"/>
              </a:rPr>
              <a:t>имени М.В.Ломоносова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800" b="1" i="1" strike="noStrike" spc="-1">
                <a:solidFill>
                  <a:schemeClr val="dk1"/>
                </a:solidFill>
                <a:latin typeface="Arial"/>
                <a:ea typeface="DejaVu Sans"/>
              </a:rPr>
              <a:t>Центр квантовых технологий, физический факультет, кафедра квантовой электроники,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800" b="1" i="1" strike="noStrike" spc="-1">
                <a:solidFill>
                  <a:schemeClr val="dk1"/>
                </a:solidFill>
                <a:latin typeface="Arial"/>
                <a:ea typeface="DejaVu Sans"/>
              </a:rPr>
              <a:t>Центр развития квантовых технологий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1600" b="0" i="1" strike="noStrike" spc="-1">
                <a:solidFill>
                  <a:schemeClr val="dk1"/>
                </a:solidFill>
                <a:latin typeface="Arial"/>
                <a:ea typeface="DejaVu Sans"/>
              </a:rPr>
              <a:t>(</a:t>
            </a:r>
            <a:r>
              <a:rPr lang="en-US" sz="1600" b="0" i="1" strike="noStrike" spc="-1">
                <a:solidFill>
                  <a:schemeClr val="dk1"/>
                </a:solidFill>
                <a:latin typeface="Arial"/>
                <a:ea typeface="DejaVu Sans"/>
              </a:rPr>
              <a:t>sergei.kulik@physics.msu.ru</a:t>
            </a:r>
            <a:r>
              <a:rPr lang="ru-RU" sz="1600" b="0" i="1" strike="noStrike" spc="-1">
                <a:solidFill>
                  <a:schemeClr val="dk1"/>
                </a:solidFill>
                <a:latin typeface="Arial"/>
                <a:ea typeface="DejaVu Sans"/>
              </a:rPr>
              <a:t>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0" name="Picture 4" descr="https://qotlabs.org/images/home_banner.jpg"/>
          <p:cNvPicPr/>
          <p:nvPr/>
        </p:nvPicPr>
        <p:blipFill>
          <a:blip r:embed="rId2"/>
          <a:stretch/>
        </p:blipFill>
        <p:spPr>
          <a:xfrm>
            <a:off x="2780280" y="402840"/>
            <a:ext cx="9032040" cy="1629720"/>
          </a:xfrm>
          <a:prstGeom prst="rect">
            <a:avLst/>
          </a:prstGeom>
          <a:ln w="0">
            <a:noFill/>
          </a:ln>
        </p:spPr>
      </p:pic>
      <p:grpSp>
        <p:nvGrpSpPr>
          <p:cNvPr id="91" name="Группа 9"/>
          <p:cNvGrpSpPr/>
          <p:nvPr/>
        </p:nvGrpSpPr>
        <p:grpSpPr>
          <a:xfrm>
            <a:off x="379080" y="400320"/>
            <a:ext cx="2337120" cy="2883960"/>
            <a:chOff x="379080" y="400320"/>
            <a:chExt cx="2337120" cy="2883960"/>
          </a:xfrm>
        </p:grpSpPr>
        <p:pic>
          <p:nvPicPr>
            <p:cNvPr id="92" name="Picture 5"/>
            <p:cNvPicPr/>
            <p:nvPr/>
          </p:nvPicPr>
          <p:blipFill>
            <a:blip r:embed="rId3"/>
            <a:stretch/>
          </p:blipFill>
          <p:spPr>
            <a:xfrm>
              <a:off x="379080" y="400320"/>
              <a:ext cx="2337120" cy="2883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3" name="Прямоугольник 8"/>
            <p:cNvSpPr/>
            <p:nvPr/>
          </p:nvSpPr>
          <p:spPr>
            <a:xfrm>
              <a:off x="502920" y="2033280"/>
              <a:ext cx="2122200" cy="1047240"/>
            </a:xfrm>
            <a:prstGeom prst="rect">
              <a:avLst/>
            </a:prstGeom>
            <a:solidFill>
              <a:srgbClr val="1C2029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en-US" sz="1800" b="1" strike="noStrike" spc="-1">
                  <a:solidFill>
                    <a:schemeClr val="lt1"/>
                  </a:solidFill>
                  <a:latin typeface="Arial"/>
                  <a:ea typeface="DejaVu Sans"/>
                </a:rPr>
                <a:t>M. V. Lomonosov </a:t>
              </a: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  <a:p>
              <a:pPr algn="ctr" defTabSz="914400">
                <a:lnSpc>
                  <a:spcPct val="100000"/>
                </a:lnSpc>
              </a:pPr>
              <a:r>
                <a:rPr lang="en-US" sz="1800" b="1" strike="noStrike" spc="-1">
                  <a:solidFill>
                    <a:schemeClr val="lt1"/>
                  </a:solidFill>
                  <a:latin typeface="Arial"/>
                  <a:ea typeface="DejaVu Sans"/>
                </a:rPr>
                <a:t>Moscow State University</a:t>
              </a: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95" name="Рисунок 5"/>
          <p:cNvPicPr/>
          <p:nvPr/>
        </p:nvPicPr>
        <p:blipFill>
          <a:blip r:embed="rId4"/>
          <a:stretch/>
        </p:blipFill>
        <p:spPr>
          <a:xfrm>
            <a:off x="0" y="6277320"/>
            <a:ext cx="2894760" cy="579960"/>
          </a:xfrm>
          <a:prstGeom prst="rect">
            <a:avLst/>
          </a:prstGeom>
          <a:ln w="0">
            <a:noFill/>
          </a:ln>
        </p:spPr>
      </p:pic>
      <p:pic>
        <p:nvPicPr>
          <p:cNvPr id="96" name="Рисунок 7"/>
          <p:cNvPicPr/>
          <p:nvPr/>
        </p:nvPicPr>
        <p:blipFill>
          <a:blip r:embed="rId5"/>
          <a:stretch/>
        </p:blipFill>
        <p:spPr>
          <a:xfrm>
            <a:off x="429480" y="5697360"/>
            <a:ext cx="1795320" cy="568800"/>
          </a:xfrm>
          <a:prstGeom prst="rect">
            <a:avLst/>
          </a:prstGeom>
          <a:ln w="0">
            <a:noFill/>
          </a:ln>
        </p:spPr>
      </p:pic>
      <p:pic>
        <p:nvPicPr>
          <p:cNvPr id="97" name="Рисунок 11"/>
          <p:cNvPicPr/>
          <p:nvPr/>
        </p:nvPicPr>
        <p:blipFill>
          <a:blip r:embed="rId6"/>
          <a:stretch/>
        </p:blipFill>
        <p:spPr>
          <a:xfrm>
            <a:off x="94680" y="4917960"/>
            <a:ext cx="2130120" cy="682560"/>
          </a:xfrm>
          <a:prstGeom prst="rect">
            <a:avLst/>
          </a:prstGeom>
          <a:ln w="0">
            <a:noFill/>
          </a:ln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804D77C0-12B5-731B-7C56-314150CA7848}"/>
              </a:ext>
            </a:extLst>
          </p:cNvPr>
          <p:cNvSpPr/>
          <p:nvPr/>
        </p:nvSpPr>
        <p:spPr>
          <a:xfrm>
            <a:off x="4539320" y="6323333"/>
            <a:ext cx="3112048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numCol="1" spcCol="0" anchor="ctr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i="1" spc="-1" dirty="0">
                <a:solidFill>
                  <a:schemeClr val="dk1"/>
                </a:solidFill>
                <a:latin typeface="Times New Roman"/>
                <a:ea typeface="DejaVu Sans"/>
              </a:rPr>
              <a:t>5 июня 2025, </a:t>
            </a:r>
            <a:r>
              <a:rPr lang="en-US" sz="2000" b="1" i="1" strike="noStrike" spc="-1" dirty="0" err="1">
                <a:solidFill>
                  <a:srgbClr val="FF0000"/>
                </a:solidFill>
                <a:latin typeface="Times New Roman"/>
                <a:ea typeface="DejaVu Sans"/>
              </a:rPr>
              <a:t>CTCrypt</a:t>
            </a:r>
            <a:r>
              <a:rPr lang="en-US" sz="2000" b="1" i="1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lang="ru-RU" sz="1600" b="1" i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202</a:t>
            </a:r>
            <a:r>
              <a:rPr lang="en-US" sz="1600" b="1" i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5</a:t>
            </a:r>
            <a:endParaRPr lang="ru-RU" sz="1600" b="0" strike="noStrike" spc="-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53428C-4591-4D81-2E42-D48000892C93}"/>
              </a:ext>
            </a:extLst>
          </p:cNvPr>
          <p:cNvSpPr/>
          <p:nvPr/>
        </p:nvSpPr>
        <p:spPr>
          <a:xfrm>
            <a:off x="4371557" y="2379198"/>
            <a:ext cx="4314749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Квантовая угроза: </a:t>
            </a:r>
          </a:p>
          <a:p>
            <a:pPr algn="ctr" defTabSz="914400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мифы и реальность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33DEBE7-C572-9C8C-BCCF-3F2B0D106776}"/>
              </a:ext>
            </a:extLst>
          </p:cNvPr>
          <p:cNvSpPr/>
          <p:nvPr/>
        </p:nvSpPr>
        <p:spPr>
          <a:xfrm>
            <a:off x="222069" y="3074438"/>
            <a:ext cx="4705748" cy="16173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C0C8718-F35E-2AE5-15BF-894E4BEA1047}"/>
              </a:ext>
            </a:extLst>
          </p:cNvPr>
          <p:cNvSpPr/>
          <p:nvPr/>
        </p:nvSpPr>
        <p:spPr>
          <a:xfrm>
            <a:off x="6277064" y="1180232"/>
            <a:ext cx="3952875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D14659-A379-26F6-D15D-FBE12E37157F}"/>
              </a:ext>
            </a:extLst>
          </p:cNvPr>
          <p:cNvSpPr/>
          <p:nvPr/>
        </p:nvSpPr>
        <p:spPr>
          <a:xfrm>
            <a:off x="1400175" y="1180233"/>
            <a:ext cx="3952875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26861F6-5FE6-7064-1380-0CFB8AFB6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7514D-8934-4525-918E-B3AF77B1CA53}" type="slidenum">
              <a:rPr lang="ru-RU" smtClean="0"/>
              <a:t>2</a:t>
            </a:fld>
            <a:endParaRPr lang="ru-RU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B5AEFA11-658E-81EE-5CE3-8E53EF79F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68" y="3209149"/>
            <a:ext cx="456887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NISQ </a:t>
            </a:r>
            <a:endParaRPr lang="ru-RU" altLang="ru-RU" sz="2000" b="1" dirty="0">
              <a:solidFill>
                <a:srgbClr val="1C2029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(noisy intermediate-scale quantum) </a:t>
            </a:r>
            <a:endParaRPr lang="ru-RU" altLang="ru-RU" sz="2000" b="1" dirty="0">
              <a:solidFill>
                <a:srgbClr val="1C2029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ru-RU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компьютеры – </a:t>
            </a:r>
          </a:p>
          <a:p>
            <a:pPr algn="ctr" eaLnBrk="1" hangingPunct="1"/>
            <a:r>
              <a:rPr lang="ru-RU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прядка сотни </a:t>
            </a:r>
            <a:r>
              <a:rPr lang="ru-RU" altLang="ru-RU" sz="2000" b="1" dirty="0" err="1">
                <a:solidFill>
                  <a:srgbClr val="1C2029"/>
                </a:solidFill>
                <a:cs typeface="Arial" panose="020B0604020202020204" pitchFamily="34" charset="0"/>
              </a:rPr>
              <a:t>кубитов</a:t>
            </a:r>
            <a:endParaRPr lang="ru-RU" altLang="ru-RU" sz="2000" b="1" dirty="0">
              <a:solidFill>
                <a:srgbClr val="1C2029"/>
              </a:solidFill>
              <a:cs typeface="Arial" panose="020B0604020202020204" pitchFamily="34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BCED1C8B-0D82-F9FF-970D-8167B82C3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787" y="1339825"/>
            <a:ext cx="37056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Универсальный квантовый</a:t>
            </a:r>
          </a:p>
          <a:p>
            <a:pPr algn="ctr" eaLnBrk="1" hangingPunct="1"/>
            <a:r>
              <a:rPr lang="ru-RU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компьютер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73470354-EEA2-D824-EB77-2B101F680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7640" y="1339825"/>
            <a:ext cx="35445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Коды коррекции ошибок</a:t>
            </a:r>
          </a:p>
          <a:p>
            <a:pPr algn="ctr" eaLnBrk="1" hangingPunct="1"/>
            <a:r>
              <a:rPr lang="ru-RU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(</a:t>
            </a:r>
            <a:r>
              <a:rPr lang="en-US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Quantum Error Correction</a:t>
            </a:r>
            <a:r>
              <a:rPr lang="ru-RU" altLang="ru-RU" sz="2000" b="1" dirty="0">
                <a:solidFill>
                  <a:srgbClr val="1C2029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Стрелка: влево-вправо 8">
            <a:extLst>
              <a:ext uri="{FF2B5EF4-FFF2-40B4-BE49-F238E27FC236}">
                <a16:creationId xmlns:a16="http://schemas.microsoft.com/office/drawing/2014/main" id="{C9EB4466-6F6E-9897-F693-C2423FD83BFA}"/>
              </a:ext>
            </a:extLst>
          </p:cNvPr>
          <p:cNvSpPr/>
          <p:nvPr/>
        </p:nvSpPr>
        <p:spPr>
          <a:xfrm>
            <a:off x="5440136" y="1508239"/>
            <a:ext cx="790664" cy="3596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81EAF57D-6A53-2998-5096-6F76CEF8A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3340" y="2423203"/>
            <a:ext cx="24242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Альтернативы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BD39EE8-A9E3-7857-D64F-0621CAECA429}"/>
              </a:ext>
            </a:extLst>
          </p:cNvPr>
          <p:cNvGrpSpPr/>
          <p:nvPr/>
        </p:nvGrpSpPr>
        <p:grpSpPr>
          <a:xfrm>
            <a:off x="5353050" y="2986800"/>
            <a:ext cx="2706191" cy="1015663"/>
            <a:chOff x="5353050" y="3561380"/>
            <a:chExt cx="2706191" cy="1015663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1340A6C-8D87-FD98-61D9-C2E9B849B929}"/>
                </a:ext>
              </a:extLst>
            </p:cNvPr>
            <p:cNvSpPr/>
            <p:nvPr/>
          </p:nvSpPr>
          <p:spPr>
            <a:xfrm>
              <a:off x="5353051" y="3561380"/>
              <a:ext cx="2706190" cy="101566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 Box 5">
              <a:extLst>
                <a:ext uri="{FF2B5EF4-FFF2-40B4-BE49-F238E27FC236}">
                  <a16:creationId xmlns:a16="http://schemas.microsoft.com/office/drawing/2014/main" id="{57B3C903-B692-353B-C681-831C92A1F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3050" y="3703607"/>
              <a:ext cx="270619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Квантовый отжиг</a:t>
              </a:r>
            </a:p>
            <a:p>
              <a:pPr algn="ctr" eaLnBrk="1" hangingPunct="1"/>
              <a:r>
                <a:rPr lang="ru-RU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(</a:t>
              </a:r>
              <a:r>
                <a:rPr lang="en-US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quantum annealing</a:t>
              </a:r>
              <a:r>
                <a:rPr lang="ru-RU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BA62E95-5BBF-085E-0E6A-63B61B49D9EC}"/>
              </a:ext>
            </a:extLst>
          </p:cNvPr>
          <p:cNvGrpSpPr/>
          <p:nvPr/>
        </p:nvGrpSpPr>
        <p:grpSpPr>
          <a:xfrm>
            <a:off x="8209920" y="2996950"/>
            <a:ext cx="2837253" cy="1015663"/>
            <a:chOff x="8209920" y="3571530"/>
            <a:chExt cx="2837253" cy="1015663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9138F94-38D6-6869-5B19-CA9A543BA9DC}"/>
                </a:ext>
              </a:extLst>
            </p:cNvPr>
            <p:cNvSpPr/>
            <p:nvPr/>
          </p:nvSpPr>
          <p:spPr>
            <a:xfrm>
              <a:off x="8209921" y="3571530"/>
              <a:ext cx="2837252" cy="101566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 Box 5">
              <a:extLst>
                <a:ext uri="{FF2B5EF4-FFF2-40B4-BE49-F238E27FC236}">
                  <a16:creationId xmlns:a16="http://schemas.microsoft.com/office/drawing/2014/main" id="{1BE52F8E-338A-0AC3-79C4-421E50147B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9920" y="3725418"/>
              <a:ext cx="283725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Сортировка бозонов</a:t>
              </a:r>
            </a:p>
            <a:p>
              <a:pPr algn="ctr" eaLnBrk="1" hangingPunct="1"/>
              <a:r>
                <a:rPr lang="ru-RU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(</a:t>
              </a:r>
              <a:r>
                <a:rPr lang="en-US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boson sampling</a:t>
              </a:r>
              <a:r>
                <a:rPr lang="ru-RU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FDD76F8-199A-BB01-8705-8FC3E4B5405B}"/>
              </a:ext>
            </a:extLst>
          </p:cNvPr>
          <p:cNvGrpSpPr/>
          <p:nvPr/>
        </p:nvGrpSpPr>
        <p:grpSpPr>
          <a:xfrm>
            <a:off x="6277064" y="4306597"/>
            <a:ext cx="3952875" cy="1015663"/>
            <a:chOff x="6354906" y="4532724"/>
            <a:chExt cx="3952875" cy="1015663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252D3FC-BE0B-1253-5229-D0716D287E3E}"/>
                </a:ext>
              </a:extLst>
            </p:cNvPr>
            <p:cNvSpPr/>
            <p:nvPr/>
          </p:nvSpPr>
          <p:spPr>
            <a:xfrm>
              <a:off x="6354906" y="4532724"/>
              <a:ext cx="3952875" cy="101566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 Box 5">
              <a:extLst>
                <a:ext uri="{FF2B5EF4-FFF2-40B4-BE49-F238E27FC236}">
                  <a16:creationId xmlns:a16="http://schemas.microsoft.com/office/drawing/2014/main" id="{F7B7C449-8E6B-1622-C3E6-3A1D4BBE7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1336" y="4838357"/>
              <a:ext cx="33400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ru-RU" altLang="ru-RU" sz="2000" b="1" dirty="0">
                  <a:solidFill>
                    <a:srgbClr val="1C2029"/>
                  </a:solidFill>
                  <a:cs typeface="Arial" panose="020B0604020202020204" pitchFamily="34" charset="0"/>
                </a:rPr>
                <a:t>Квантовые симуляторы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36E19DC-3C87-D64F-E539-44105DAF0BD6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54096E5-61B6-7595-9B70-2AB5C1336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32172EE7-C278-2A82-3534-59FB17E9F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  <p:sp>
        <p:nvSpPr>
          <p:cNvPr id="24" name="Text Box 5">
            <a:extLst>
              <a:ext uri="{FF2B5EF4-FFF2-40B4-BE49-F238E27FC236}">
                <a16:creationId xmlns:a16="http://schemas.microsoft.com/office/drawing/2014/main" id="{3B1BF20E-55A5-DFE8-B546-0D6A50361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4509" y="147083"/>
            <a:ext cx="425219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 dirty="0">
                <a:solidFill>
                  <a:srgbClr val="1C2029"/>
                </a:solidFill>
                <a:cs typeface="Arial" panose="020B0604020202020204" pitchFamily="34" charset="0"/>
              </a:rPr>
              <a:t>КВАНТОВЫЕ ВЫЧИСЛЕНИЯ:</a:t>
            </a:r>
          </a:p>
          <a:p>
            <a:pPr algn="ctr" eaLnBrk="1" hangingPunct="1"/>
            <a:r>
              <a:rPr lang="ru-RU" altLang="ru-RU" sz="2200" b="1" dirty="0">
                <a:solidFill>
                  <a:srgbClr val="1C2029"/>
                </a:solidFill>
                <a:cs typeface="Arial" panose="020B0604020202020204" pitchFamily="34" charset="0"/>
              </a:rPr>
              <a:t>структура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C8A4465-56CE-449C-8302-20884E7804EF}"/>
              </a:ext>
            </a:extLst>
          </p:cNvPr>
          <p:cNvCxnSpPr/>
          <p:nvPr/>
        </p:nvCxnSpPr>
        <p:spPr>
          <a:xfrm>
            <a:off x="222068" y="2358481"/>
            <a:ext cx="117886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CF57FC4-B69D-7713-EE38-7B0CD8768275}"/>
              </a:ext>
            </a:extLst>
          </p:cNvPr>
          <p:cNvSpPr txBox="1"/>
          <p:nvPr/>
        </p:nvSpPr>
        <p:spPr>
          <a:xfrm>
            <a:off x="341640" y="5360148"/>
            <a:ext cx="11012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Квантовое превосходство может быть достигнуто в два этапа: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1. Демонстрация способности существующих квантовых устройств выполнять точные вычисления на масштабах, выходящих за рамки «грубой» классической симуляции;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2. Поиск практически важных задач, использующих преимущества квантовых устройств.</a:t>
            </a:r>
          </a:p>
        </p:txBody>
      </p:sp>
    </p:spTree>
    <p:extLst>
      <p:ext uri="{BB962C8B-B14F-4D97-AF65-F5344CB8AC3E}">
        <p14:creationId xmlns:p14="http://schemas.microsoft.com/office/powerpoint/2010/main" val="333116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4" grpId="0"/>
      <p:bldP spid="11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5D2392-8113-43C0-B504-FB8EFA409B62}"/>
              </a:ext>
            </a:extLst>
          </p:cNvPr>
          <p:cNvSpPr txBox="1"/>
          <p:nvPr/>
        </p:nvSpPr>
        <p:spPr>
          <a:xfrm>
            <a:off x="98361" y="6519446"/>
            <a:ext cx="4920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Bert de Jong. How about quantum computing? 2019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8E897B-2EFF-491C-9E52-8B0C45031092}"/>
              </a:ext>
            </a:extLst>
          </p:cNvPr>
          <p:cNvSpPr/>
          <p:nvPr/>
        </p:nvSpPr>
        <p:spPr>
          <a:xfrm>
            <a:off x="2355589" y="68237"/>
            <a:ext cx="8420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ПРЕДЕЛЬНЫЙ УРОВЕНЬ ОШИБОК ДЛЯ ВЫПОЛНЕНИЯ ПОЛНОМАСШТАБНЫХ КВАНТОВЫХ ВЫЧИСЛЕНИЙ </a:t>
            </a:r>
          </a:p>
        </p:txBody>
      </p:sp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62762E8A-628E-418B-BFA9-757EB0428D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5" name="Object 7">
                        <a:extLst>
                          <a:ext uri="{FF2B5EF4-FFF2-40B4-BE49-F238E27FC236}">
                            <a16:creationId xmlns:a16="http://schemas.microsoft.com/office/drawing/2014/main" id="{62762E8A-628E-418B-BFA9-757EB0428D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5D42EB-F12A-4E74-A1A6-70EE7758FD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2031774" cy="644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2F146B-FD29-4B5D-A7B0-21402FB3EAA8}"/>
              </a:ext>
            </a:extLst>
          </p:cNvPr>
          <p:cNvSpPr txBox="1"/>
          <p:nvPr/>
        </p:nvSpPr>
        <p:spPr>
          <a:xfrm flipH="1">
            <a:off x="7172778" y="6471748"/>
            <a:ext cx="51875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*</a:t>
            </a:r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Electronic Numerical Integrator and Computer</a:t>
            </a: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8B6E88-0BB4-47B4-A580-F44D467F8AC8}"/>
              </a:ext>
            </a:extLst>
          </p:cNvPr>
          <p:cNvSpPr txBox="1"/>
          <p:nvPr/>
        </p:nvSpPr>
        <p:spPr>
          <a:xfrm>
            <a:off x="10626032" y="260508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1CB3CB8-7251-41AA-8DB6-CBA7F589D568}"/>
              </a:ext>
            </a:extLst>
          </p:cNvPr>
          <p:cNvGrpSpPr/>
          <p:nvPr/>
        </p:nvGrpSpPr>
        <p:grpSpPr>
          <a:xfrm>
            <a:off x="0" y="978200"/>
            <a:ext cx="12254970" cy="3409633"/>
            <a:chOff x="67227" y="2605087"/>
            <a:chExt cx="12254970" cy="3409633"/>
          </a:xfrm>
        </p:grpSpPr>
        <p:pic>
          <p:nvPicPr>
            <p:cNvPr id="2" name="Picture 17">
              <a:extLst>
                <a:ext uri="{FF2B5EF4-FFF2-40B4-BE49-F238E27FC236}">
                  <a16:creationId xmlns:a16="http://schemas.microsoft.com/office/drawing/2014/main" id="{7B09C4D1-EF5A-46CB-BFA1-B718CB20B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7227" y="2605087"/>
              <a:ext cx="12254970" cy="3409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0549F5-DBF0-445D-946A-0FB5A806B6CF}"/>
                </a:ext>
              </a:extLst>
            </p:cNvPr>
            <p:cNvSpPr txBox="1"/>
            <p:nvPr/>
          </p:nvSpPr>
          <p:spPr>
            <a:xfrm>
              <a:off x="816429" y="4331674"/>
              <a:ext cx="2841170" cy="381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Вероятность ошибки гейта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A2AB8FA8-DF7B-CD80-7509-1236D7BECCA5}"/>
              </a:ext>
            </a:extLst>
          </p:cNvPr>
          <p:cNvGrpSpPr/>
          <p:nvPr/>
        </p:nvGrpSpPr>
        <p:grpSpPr>
          <a:xfrm>
            <a:off x="90325" y="3632627"/>
            <a:ext cx="11805300" cy="1928767"/>
            <a:chOff x="98361" y="4121762"/>
            <a:chExt cx="11805300" cy="192876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BE1C2A-644D-F38E-A4E9-8D7A7D2E5361}"/>
                </a:ext>
              </a:extLst>
            </p:cNvPr>
            <p:cNvSpPr txBox="1"/>
            <p:nvPr/>
          </p:nvSpPr>
          <p:spPr>
            <a:xfrm>
              <a:off x="430376" y="5681197"/>
              <a:ext cx="737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Пусть</a:t>
              </a:r>
              <a:endParaRPr lang="en-US" b="1" dirty="0">
                <a:solidFill>
                  <a:srgbClr val="2A0FB1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07E6EF22-0A6D-27DD-4113-BE7B26E1FFFC}"/>
                </a:ext>
              </a:extLst>
            </p:cNvPr>
            <p:cNvGrpSpPr/>
            <p:nvPr/>
          </p:nvGrpSpPr>
          <p:grpSpPr>
            <a:xfrm>
              <a:off x="98361" y="4121762"/>
              <a:ext cx="11805300" cy="1922335"/>
              <a:chOff x="98361" y="4258365"/>
              <a:chExt cx="11805300" cy="1922335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F48D0EF8-F0BA-E623-B692-82D232116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361" y="4885926"/>
                <a:ext cx="4666306" cy="793773"/>
              </a:xfrm>
              <a:prstGeom prst="rect">
                <a:avLst/>
              </a:prstGeom>
            </p:spPr>
          </p:pic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B8E10307-1449-6263-C741-A9A4EED9A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01367" y="5163139"/>
                <a:ext cx="942234" cy="427796"/>
              </a:xfrm>
              <a:prstGeom prst="rect">
                <a:avLst/>
              </a:prstGeom>
            </p:spPr>
          </p:pic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C2091B3A-4B0D-CB0C-E958-CFFB98A6B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12155" y="5130515"/>
                <a:ext cx="3404733" cy="527970"/>
              </a:xfrm>
              <a:prstGeom prst="rect">
                <a:avLst/>
              </a:prstGeom>
            </p:spPr>
          </p:pic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EA79D8B3-597B-7022-570D-0A82EF1253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84302" y="5794486"/>
                <a:ext cx="4188182" cy="381840"/>
              </a:xfrm>
              <a:prstGeom prst="rect">
                <a:avLst/>
              </a:prstGeom>
            </p:spPr>
          </p:pic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49A7F85D-2750-AA88-6EDD-178C6AF99B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89693" y="5850725"/>
                <a:ext cx="2003790" cy="269362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D050C00-CBA4-1C87-D47B-178747DD3293}"/>
                  </a:ext>
                </a:extLst>
              </p:cNvPr>
              <p:cNvSpPr txBox="1"/>
              <p:nvPr/>
            </p:nvSpPr>
            <p:spPr>
              <a:xfrm>
                <a:off x="7629414" y="5811368"/>
                <a:ext cx="42742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>
                    <a:solidFill>
                      <a:srgbClr val="0070C0"/>
                    </a:solidFill>
                  </a:rPr>
                  <a:t>физических кубитов на один логический</a:t>
                </a:r>
                <a:endParaRPr lang="en-US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CC55009-55EC-BD31-D1F8-821C0F772519}"/>
                  </a:ext>
                </a:extLst>
              </p:cNvPr>
              <p:cNvSpPr txBox="1"/>
              <p:nvPr/>
            </p:nvSpPr>
            <p:spPr>
              <a:xfrm>
                <a:off x="98361" y="4258365"/>
                <a:ext cx="221939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>
                    <a:solidFill>
                      <a:srgbClr val="0070C0"/>
                    </a:solidFill>
                  </a:rPr>
                  <a:t>Для поверхностных </a:t>
                </a:r>
              </a:p>
              <a:p>
                <a:r>
                  <a:rPr lang="ru-RU" b="1" dirty="0">
                    <a:solidFill>
                      <a:srgbClr val="0070C0"/>
                    </a:solidFill>
                  </a:rPr>
                  <a:t>кодов:</a:t>
                </a:r>
                <a:endParaRPr lang="en-US" b="1" dirty="0">
                  <a:solidFill>
                    <a:srgbClr val="2A0FB1"/>
                  </a:solidFill>
                </a:endParaRPr>
              </a:p>
            </p:txBody>
          </p:sp>
        </p:grp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46598744-56F5-13A8-CE9D-A883C68E0CB1}"/>
              </a:ext>
            </a:extLst>
          </p:cNvPr>
          <p:cNvGrpSpPr/>
          <p:nvPr/>
        </p:nvGrpSpPr>
        <p:grpSpPr>
          <a:xfrm>
            <a:off x="422344" y="5559089"/>
            <a:ext cx="7199034" cy="472271"/>
            <a:chOff x="422344" y="5559089"/>
            <a:chExt cx="7199034" cy="472271"/>
          </a:xfrm>
        </p:grpSpPr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C85CDE0F-5A82-B2E4-C55F-0AA85112B6BB}"/>
                </a:ext>
              </a:extLst>
            </p:cNvPr>
            <p:cNvGrpSpPr/>
            <p:nvPr/>
          </p:nvGrpSpPr>
          <p:grpSpPr>
            <a:xfrm>
              <a:off x="422344" y="5559089"/>
              <a:ext cx="7199034" cy="472271"/>
              <a:chOff x="480102" y="6072785"/>
              <a:chExt cx="7199034" cy="472271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1C94E690-E276-FDA5-00E8-358A67CAF1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68774" y="6113657"/>
                <a:ext cx="2173629" cy="411452"/>
              </a:xfrm>
              <a:prstGeom prst="rect">
                <a:avLst/>
              </a:prstGeom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98E37A63-4F9C-0E91-777C-DEEC820525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08993" y="6197600"/>
                <a:ext cx="630404" cy="243565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C7E5664-5706-85A5-941B-256E792C3BB9}"/>
                  </a:ext>
                </a:extLst>
              </p:cNvPr>
              <p:cNvSpPr txBox="1"/>
              <p:nvPr/>
            </p:nvSpPr>
            <p:spPr>
              <a:xfrm>
                <a:off x="480102" y="6175724"/>
                <a:ext cx="6383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b="1" dirty="0">
                    <a:solidFill>
                      <a:srgbClr val="0070C0"/>
                    </a:solidFill>
                  </a:rPr>
                  <a:t>Если</a:t>
                </a:r>
                <a:endParaRPr lang="en-US" b="1" dirty="0">
                  <a:solidFill>
                    <a:srgbClr val="2A0FB1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73E9E0C-97FD-663E-E73C-28E2D0C6D9E7}"/>
                  </a:ext>
                </a:extLst>
              </p:cNvPr>
              <p:cNvSpPr txBox="1"/>
              <p:nvPr/>
            </p:nvSpPr>
            <p:spPr>
              <a:xfrm>
                <a:off x="6666419" y="6072785"/>
                <a:ext cx="101271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i="1" dirty="0">
                    <a:solidFill>
                      <a:srgbClr val="2A0FB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200" dirty="0">
                    <a:solidFill>
                      <a:srgbClr val="2A0FB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81</a:t>
                </a:r>
              </a:p>
            </p:txBody>
          </p:sp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D4F9D797-2205-BF85-80D7-5F158E3CF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84372" y="6209520"/>
                <a:ext cx="315862" cy="261833"/>
              </a:xfrm>
              <a:prstGeom prst="rect">
                <a:avLst/>
              </a:prstGeom>
            </p:spPr>
          </p:pic>
        </p:grp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5BB11C0E-A765-B760-501F-D6F0DA02F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532730" y="5826740"/>
              <a:ext cx="111937" cy="97494"/>
            </a:xfrm>
            <a:prstGeom prst="rect">
              <a:avLst/>
            </a:prstGeom>
          </p:spPr>
        </p:pic>
      </p:grp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164D54B2-C697-7FF8-BD5C-74077DE29A62}"/>
              </a:ext>
            </a:extLst>
          </p:cNvPr>
          <p:cNvCxnSpPr>
            <a:cxnSpLocks/>
          </p:cNvCxnSpPr>
          <p:nvPr/>
        </p:nvCxnSpPr>
        <p:spPr>
          <a:xfrm flipV="1">
            <a:off x="4252801" y="2704787"/>
            <a:ext cx="2384040" cy="2421397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458AB1C-B982-5E1C-AD40-F216811A98D2}"/>
              </a:ext>
            </a:extLst>
          </p:cNvPr>
          <p:cNvSpPr txBox="1"/>
          <p:nvPr/>
        </p:nvSpPr>
        <p:spPr>
          <a:xfrm>
            <a:off x="125785" y="6235408"/>
            <a:ext cx="540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John </a:t>
            </a:r>
            <a:r>
              <a:rPr lang="en-US" sz="1600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Preskill</a:t>
            </a:r>
            <a:r>
              <a:rPr lang="ru-RU" sz="16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 QIS Summer School</a:t>
            </a:r>
            <a:r>
              <a:rPr lang="ru-RU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July 2024</a:t>
            </a: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0436E5-02B7-AE33-05E5-44AE27A5CF13}"/>
              </a:ext>
            </a:extLst>
          </p:cNvPr>
          <p:cNvSpPr txBox="1"/>
          <p:nvPr/>
        </p:nvSpPr>
        <p:spPr>
          <a:xfrm>
            <a:off x="10626032" y="1007007"/>
            <a:ext cx="3257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dirty="0"/>
              <a:t>*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2753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9B2AF1D-B77C-448B-8024-E753CBD7D1BB}"/>
              </a:ext>
            </a:extLst>
          </p:cNvPr>
          <p:cNvGraphicFramePr>
            <a:graphicFrameLocks noGrp="1"/>
          </p:cNvGraphicFramePr>
          <p:nvPr/>
        </p:nvGraphicFramePr>
        <p:xfrm>
          <a:off x="444844" y="1914978"/>
          <a:ext cx="11302312" cy="4351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5275">
                  <a:extLst>
                    <a:ext uri="{9D8B030D-6E8A-4147-A177-3AD203B41FA5}">
                      <a16:colId xmlns:a16="http://schemas.microsoft.com/office/drawing/2014/main" val="2830776300"/>
                    </a:ext>
                  </a:extLst>
                </a:gridCol>
                <a:gridCol w="2216281">
                  <a:extLst>
                    <a:ext uri="{9D8B030D-6E8A-4147-A177-3AD203B41FA5}">
                      <a16:colId xmlns:a16="http://schemas.microsoft.com/office/drawing/2014/main" val="1658679417"/>
                    </a:ext>
                  </a:extLst>
                </a:gridCol>
                <a:gridCol w="2984740">
                  <a:extLst>
                    <a:ext uri="{9D8B030D-6E8A-4147-A177-3AD203B41FA5}">
                      <a16:colId xmlns:a16="http://schemas.microsoft.com/office/drawing/2014/main" val="2596064738"/>
                    </a:ext>
                  </a:extLst>
                </a:gridCol>
                <a:gridCol w="3276016">
                  <a:extLst>
                    <a:ext uri="{9D8B030D-6E8A-4147-A177-3AD203B41FA5}">
                      <a16:colId xmlns:a16="http://schemas.microsoft.com/office/drawing/2014/main" val="2839629248"/>
                    </a:ext>
                  </a:extLst>
                </a:gridCol>
              </a:tblGrid>
              <a:tr h="1272837">
                <a:tc>
                  <a:txBody>
                    <a:bodyPr/>
                    <a:lstStyle/>
                    <a:p>
                      <a:pPr marL="457200" indent="7620"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0" indent="6350"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«Эра»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NISQ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6350" algn="ctr">
                        <a:lnSpc>
                          <a:spcPct val="100000"/>
                        </a:lnSpc>
                        <a:tabLst/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6350" algn="ctr">
                        <a:lnSpc>
                          <a:spcPct val="100000"/>
                        </a:lnSpc>
                        <a:tabLst/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6350" algn="ctr">
                        <a:lnSpc>
                          <a:spcPct val="100000"/>
                        </a:lnSpc>
                        <a:tabLst/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3-5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0" indent="6350"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Всеобщее квантовое превосходство</a:t>
                      </a:r>
                    </a:p>
                    <a:p>
                      <a:pPr marL="457200" indent="7620"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indent="6350"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10 лет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0" indent="6350"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Полномасштабный помехоустойчивый квантовый компьютер </a:t>
                      </a:r>
                    </a:p>
                    <a:p>
                      <a:pPr marL="0" indent="635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Более 20 лет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extLst>
                  <a:ext uri="{0D108BD9-81ED-4DB2-BD59-A6C34878D82A}">
                    <a16:rowId xmlns:a16="http://schemas.microsoft.com/office/drawing/2014/main" val="213942820"/>
                  </a:ext>
                </a:extLst>
              </a:tr>
              <a:tr h="532826">
                <a:tc>
                  <a:txBody>
                    <a:bodyPr/>
                    <a:lstStyle/>
                    <a:p>
                      <a:pPr marL="0" indent="6350"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ТЕХНИЧЕСКИЕ ДОСТИЖЕНИЯ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0" indent="6350"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Устранение ошибок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187325" indent="17463" algn="l">
                        <a:lnSpc>
                          <a:spcPct val="100000"/>
                        </a:lnSpc>
                        <a:tabLst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Исправление ошибок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136525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Модульная архитектура</a:t>
                      </a:r>
                    </a:p>
                  </a:txBody>
                  <a:tcPr marL="46251" marR="46251" marT="0" marB="0" anchor="ctr"/>
                </a:tc>
                <a:extLst>
                  <a:ext uri="{0D108BD9-81ED-4DB2-BD59-A6C34878D82A}">
                    <a16:rowId xmlns:a16="http://schemas.microsoft.com/office/drawing/2014/main" val="1145206903"/>
                  </a:ext>
                </a:extLst>
              </a:tr>
              <a:tr h="1827846">
                <a:tc>
                  <a:txBody>
                    <a:bodyPr/>
                    <a:lstStyle/>
                    <a:p>
                      <a:pPr marL="0" indent="6350" algn="l"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90488" algn="l"/>
                        </a:tabLst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6350" algn="l">
                        <a:lnSpc>
                          <a:spcPct val="100000"/>
                        </a:lnSpc>
                        <a:spcAft>
                          <a:spcPts val="1000"/>
                        </a:spcAft>
                        <a:tabLst>
                          <a:tab pos="90488" algn="l"/>
                        </a:tabLs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ПРИМЕР ВЛИЯНИЯ НА БИЗНЕС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indent="7620"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Симуляторы задач материаловедения</a:t>
                      </a:r>
                    </a:p>
                    <a:p>
                      <a:pPr marL="457200" indent="7620"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136525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Оценки финансовых рисков в близком к  реальному времени (например, для инвестиционных фондов)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136525" indent="0" algn="l">
                        <a:lnSpc>
                          <a:spcPct val="100000"/>
                        </a:lnSpc>
                        <a:spcAft>
                          <a:spcPts val="1000"/>
                        </a:spcAft>
                        <a:tabLst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Дизайн лекарств, содержащих большие биопрепараты, с минимальными побочными эффектами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extLst>
                  <a:ext uri="{0D108BD9-81ED-4DB2-BD59-A6C34878D82A}">
                    <a16:rowId xmlns:a16="http://schemas.microsoft.com/office/drawing/2014/main" val="1088191775"/>
                  </a:ext>
                </a:extLst>
              </a:tr>
              <a:tr h="717829">
                <a:tc>
                  <a:txBody>
                    <a:bodyPr/>
                    <a:lstStyle/>
                    <a:p>
                      <a:pPr marL="13335" indent="7620"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РАСЧЕТНОЕ ВОЗДЕЙСТВИЕ</a:t>
                      </a:r>
                    </a:p>
                    <a:p>
                      <a:pPr marL="0" indent="6350"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(ОПЕРАЦИОННАЯ ПРИБЫЛЬ)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0" indent="6350"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2-5 млрд. долларов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136525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25-50 млрд. долларов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tc>
                  <a:txBody>
                    <a:bodyPr/>
                    <a:lstStyle/>
                    <a:p>
                      <a:pPr marL="136525" indent="0" algn="l">
                        <a:lnSpc>
                          <a:spcPct val="100000"/>
                        </a:lnSpc>
                        <a:spcAft>
                          <a:spcPts val="1000"/>
                        </a:spcAft>
                        <a:tabLst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450-850 млрд. долларов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6251" marR="46251" marT="0" marB="0" anchor="ctr"/>
                </a:tc>
                <a:extLst>
                  <a:ext uri="{0D108BD9-81ED-4DB2-BD59-A6C34878D82A}">
                    <a16:rowId xmlns:a16="http://schemas.microsoft.com/office/drawing/2014/main" val="8266308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53D4E9C-DFAE-42D3-8360-4B79A6083C85}"/>
              </a:ext>
            </a:extLst>
          </p:cNvPr>
          <p:cNvSpPr txBox="1"/>
          <p:nvPr/>
        </p:nvSpPr>
        <p:spPr>
          <a:xfrm>
            <a:off x="1949562" y="169137"/>
            <a:ext cx="92919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ФАЗЫ ЗРЕЛОСТИ КВАНТОВЫХ ВЫЧИСЛИТЕЛЬНЫХ СИСТЕМ</a:t>
            </a:r>
          </a:p>
          <a:p>
            <a:pPr algn="ctr"/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22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ближнесрочной</a:t>
            </a:r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среднесрочной и долгосрочной перспективах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4FAE2B-D461-43AA-BB02-2BA7EA6108F9}"/>
              </a:ext>
            </a:extLst>
          </p:cNvPr>
          <p:cNvSpPr txBox="1"/>
          <p:nvPr/>
        </p:nvSpPr>
        <p:spPr>
          <a:xfrm>
            <a:off x="7492699" y="6439216"/>
            <a:ext cx="4754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данным Boston Consulting Group (2023)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0B61E8E9-0FC1-4FAB-9DCA-487F1258DD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5" name="Object 7">
                        <a:extLst>
                          <a:ext uri="{FF2B5EF4-FFF2-40B4-BE49-F238E27FC236}">
                            <a16:creationId xmlns:a16="http://schemas.microsoft.com/office/drawing/2014/main" id="{0B61E8E9-0FC1-4FAB-9DCA-487F1258DD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8BAA94-9E72-41AD-B571-07C42D4754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2031774" cy="64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59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FB3DC-EEB7-AC02-3C77-CA7E5F52B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AD0C83A-87C6-4329-7113-DA4EA859E7E0}"/>
              </a:ext>
            </a:extLst>
          </p:cNvPr>
          <p:cNvSpPr/>
          <p:nvPr/>
        </p:nvSpPr>
        <p:spPr>
          <a:xfrm>
            <a:off x="2355589" y="68237"/>
            <a:ext cx="8420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КОМПАНИИ-РАЗРАБОТЧИКИ КВАНТОВЫХ КОМПЬЮТЕРОВ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7743CE-15D4-4C56-17BE-E63DC96DCC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9" y="49452"/>
            <a:ext cx="2031774" cy="644222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CADFAA9-EE2F-6B3E-09EA-1911D3711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148456"/>
              </p:ext>
            </p:extLst>
          </p:nvPr>
        </p:nvGraphicFramePr>
        <p:xfrm>
          <a:off x="110179" y="910731"/>
          <a:ext cx="12093638" cy="57131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8506">
                  <a:extLst>
                    <a:ext uri="{9D8B030D-6E8A-4147-A177-3AD203B41FA5}">
                      <a16:colId xmlns:a16="http://schemas.microsoft.com/office/drawing/2014/main" val="1013804356"/>
                    </a:ext>
                  </a:extLst>
                </a:gridCol>
                <a:gridCol w="2003101">
                  <a:extLst>
                    <a:ext uri="{9D8B030D-6E8A-4147-A177-3AD203B41FA5}">
                      <a16:colId xmlns:a16="http://schemas.microsoft.com/office/drawing/2014/main" val="2493813013"/>
                    </a:ext>
                  </a:extLst>
                </a:gridCol>
                <a:gridCol w="4576281">
                  <a:extLst>
                    <a:ext uri="{9D8B030D-6E8A-4147-A177-3AD203B41FA5}">
                      <a16:colId xmlns:a16="http://schemas.microsoft.com/office/drawing/2014/main" val="944237263"/>
                    </a:ext>
                  </a:extLst>
                </a:gridCol>
                <a:gridCol w="2795750">
                  <a:extLst>
                    <a:ext uri="{9D8B030D-6E8A-4147-A177-3AD203B41FA5}">
                      <a16:colId xmlns:a16="http://schemas.microsoft.com/office/drawing/2014/main" val="2878619946"/>
                    </a:ext>
                  </a:extLst>
                </a:gridCol>
              </a:tblGrid>
              <a:tr h="5507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Компания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Платформа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Ключевые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достижения</a:t>
                      </a:r>
                      <a:r>
                        <a:rPr lang="en-US" sz="1800" kern="100" dirty="0">
                          <a:effectLst/>
                        </a:rPr>
                        <a:t> (2023-2024)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Особенности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3183862023"/>
                  </a:ext>
                </a:extLst>
              </a:tr>
              <a:tr h="6994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IBM Quantum </a:t>
                      </a:r>
                      <a:r>
                        <a:rPr lang="ru-RU" sz="1800" kern="100">
                          <a:effectLst/>
                        </a:rPr>
                        <a:t>США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Сверхпровод</a:t>
                      </a:r>
                      <a:r>
                        <a:rPr lang="ru-RU" sz="1800" kern="100" dirty="0">
                          <a:effectLst/>
                        </a:rPr>
                        <a:t>ники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Condor</a:t>
                      </a:r>
                      <a:r>
                        <a:rPr lang="ru-RU" sz="1800" kern="100" dirty="0">
                          <a:effectLst/>
                        </a:rPr>
                        <a:t> (1121 кубит),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Heron</a:t>
                      </a:r>
                      <a:r>
                        <a:rPr lang="ru-RU" sz="1800" kern="100" dirty="0">
                          <a:effectLst/>
                        </a:rPr>
                        <a:t> (133 кубита с низкими ошибками)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Открытая платформа Qiskit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2131241428"/>
                  </a:ext>
                </a:extLst>
              </a:tr>
              <a:tr h="6114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Google Quantum AI </a:t>
                      </a:r>
                      <a:r>
                        <a:rPr lang="ru-RU" sz="1800" kern="100">
                          <a:effectLst/>
                        </a:rPr>
                        <a:t>США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Сверхпровод</a:t>
                      </a:r>
                      <a:r>
                        <a:rPr lang="ru-RU" sz="1800" kern="100" dirty="0">
                          <a:effectLst/>
                        </a:rPr>
                        <a:t>ники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Квантовое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преимущество</a:t>
                      </a:r>
                      <a:r>
                        <a:rPr lang="ru-RU" sz="1800" kern="100" dirty="0">
                          <a:effectLst/>
                        </a:rPr>
                        <a:t>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(</a:t>
                      </a:r>
                      <a:r>
                        <a:rPr lang="en-US" sz="1800" kern="100" dirty="0">
                          <a:effectLst/>
                        </a:rPr>
                        <a:t>Sycamore, </a:t>
                      </a:r>
                      <a:r>
                        <a:rPr lang="en-US" sz="1700" kern="100" dirty="0">
                          <a:effectLst/>
                        </a:rPr>
                        <a:t>53 </a:t>
                      </a:r>
                      <a:r>
                        <a:rPr lang="en-US" sz="1700" kern="100" dirty="0" err="1">
                          <a:effectLst/>
                        </a:rPr>
                        <a:t>кубита</a:t>
                      </a:r>
                      <a:r>
                        <a:rPr lang="ru-RU" sz="1700" kern="100" dirty="0">
                          <a:effectLst/>
                        </a:rPr>
                        <a:t>)</a:t>
                      </a:r>
                      <a:endParaRPr lang="en-US" sz="17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Интеграция с TensorFlow Quantum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3907515418"/>
                  </a:ext>
                </a:extLst>
              </a:tr>
              <a:tr h="7265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Alibaba Quantum Lab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Китай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Сверхпровод</a:t>
                      </a:r>
                      <a:r>
                        <a:rPr lang="ru-RU" sz="1800" kern="100">
                          <a:effectLst/>
                        </a:rPr>
                        <a:t>ники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11-кубитный процессор для облачных вычислений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Интеграция с AliCloud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1801529646"/>
                  </a:ext>
                </a:extLst>
              </a:tr>
              <a:tr h="3007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Origin Quantum </a:t>
                      </a:r>
                      <a:r>
                        <a:rPr lang="ru-RU" sz="1800" kern="100">
                          <a:effectLst/>
                        </a:rPr>
                        <a:t>Китай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Сверхпровод</a:t>
                      </a:r>
                      <a:r>
                        <a:rPr lang="ru-RU" sz="1800" kern="100">
                          <a:effectLst/>
                        </a:rPr>
                        <a:t>ники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64-кубитный процессор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Гос. п</a:t>
                      </a:r>
                      <a:r>
                        <a:rPr lang="en-US" sz="1800" kern="100">
                          <a:effectLst/>
                        </a:rPr>
                        <a:t>оддержка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1743394156"/>
                  </a:ext>
                </a:extLst>
              </a:tr>
              <a:tr h="3007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Rigetti Computing </a:t>
                      </a:r>
                      <a:r>
                        <a:rPr lang="ru-RU" sz="1800" kern="100">
                          <a:effectLst/>
                        </a:rPr>
                        <a:t>США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Сверхпровод</a:t>
                      </a:r>
                      <a:r>
                        <a:rPr lang="ru-RU" sz="1800" kern="100">
                          <a:effectLst/>
                        </a:rPr>
                        <a:t>ники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80-кубитный процессор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Гибридные алгоритмы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1117673301"/>
                  </a:ext>
                </a:extLst>
              </a:tr>
              <a:tr h="3007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IonQ </a:t>
                      </a:r>
                      <a:r>
                        <a:rPr lang="ru-RU" sz="1800" kern="100">
                          <a:effectLst/>
                        </a:rPr>
                        <a:t>США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Ионные ловушки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64 </a:t>
                      </a:r>
                      <a:r>
                        <a:rPr lang="en-US" sz="1800" kern="100" dirty="0" err="1">
                          <a:effectLst/>
                        </a:rPr>
                        <a:t>алгоритмических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кубита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Высокая точность &gt;99.9%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662463378"/>
                  </a:ext>
                </a:extLst>
              </a:tr>
              <a:tr h="6441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Quantinuum</a:t>
                      </a:r>
                      <a:r>
                        <a:rPr lang="ru-RU" sz="1800" kern="100" dirty="0">
                          <a:effectLst/>
                        </a:rPr>
                        <a:t> США/Великобритания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Ионные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ловушки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Первые логические кубиты с коррекцией ошибок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Наследие Honeywell Quantum Solutions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2977673192"/>
                  </a:ext>
                </a:extLst>
              </a:tr>
              <a:tr h="3992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D-Wave Systems </a:t>
                      </a:r>
                      <a:r>
                        <a:rPr lang="ru-RU" sz="1800" kern="100" dirty="0">
                          <a:effectLst/>
                        </a:rPr>
                        <a:t>Канада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Квантовый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отжиг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Advantage2 (5000+ кубитов)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Задачи </a:t>
                      </a:r>
                      <a:r>
                        <a:rPr lang="en-US" sz="1800" kern="100" dirty="0" err="1">
                          <a:effectLst/>
                        </a:rPr>
                        <a:t>оптимизации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1996479919"/>
                  </a:ext>
                </a:extLst>
              </a:tr>
              <a:tr h="3007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Xanadu </a:t>
                      </a:r>
                      <a:r>
                        <a:rPr lang="ru-RU" sz="1800" kern="100">
                          <a:effectLst/>
                        </a:rPr>
                        <a:t>Канада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Фотонные кубиты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</a:rPr>
                        <a:t>Borealis (216 кубитов, на сжатых состояниях)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Бозонное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сэмплирование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965443943"/>
                  </a:ext>
                </a:extLst>
              </a:tr>
              <a:tr h="72655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 err="1">
                          <a:effectLst/>
                        </a:rPr>
                        <a:t>PsiQuantum</a:t>
                      </a:r>
                      <a:r>
                        <a:rPr lang="ru-RU" sz="1800" kern="100" dirty="0">
                          <a:effectLst/>
                        </a:rPr>
                        <a:t> США/Великобритания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Фотонные кубиты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</a:rPr>
                        <a:t>Планы на 1 млн фотонных кубитов к 2025-2030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 err="1">
                          <a:effectLst/>
                        </a:rPr>
                        <a:t>Помехо</a:t>
                      </a:r>
                      <a:r>
                        <a:rPr lang="en-US" sz="1800" kern="100" dirty="0" err="1">
                          <a:effectLst/>
                        </a:rPr>
                        <a:t>устойчивые</a:t>
                      </a:r>
                      <a:r>
                        <a:rPr lang="en-US" sz="1800" kern="100" dirty="0">
                          <a:effectLst/>
                        </a:rPr>
                        <a:t> </a:t>
                      </a:r>
                      <a:r>
                        <a:rPr lang="en-US" sz="1800" kern="100" dirty="0" err="1">
                          <a:effectLst/>
                        </a:rPr>
                        <a:t>вычисления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558" marR="44558" marT="8355" marB="0"/>
                </a:tc>
                <a:extLst>
                  <a:ext uri="{0D108BD9-81ED-4DB2-BD59-A6C34878D82A}">
                    <a16:rowId xmlns:a16="http://schemas.microsoft.com/office/drawing/2014/main" val="2780741471"/>
                  </a:ext>
                </a:extLst>
              </a:tr>
            </a:tbl>
          </a:graphicData>
        </a:graphic>
      </p:graphicFrame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D8FCEC6A-A722-AE07-6BDD-31892C4A4C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31320" imgH="928440" progId="">
                  <p:embed/>
                </p:oleObj>
              </mc:Choice>
              <mc:Fallback>
                <p:oleObj name="CorelDRAW" r:id="rId3" imgW="931320" imgH="928440" progId="">
                  <p:embed/>
                  <p:pic>
                    <p:nvPicPr>
                      <p:cNvPr id="4" name="Object 7">
                        <a:extLst>
                          <a:ext uri="{FF2B5EF4-FFF2-40B4-BE49-F238E27FC236}">
                            <a16:creationId xmlns:a16="http://schemas.microsoft.com/office/drawing/2014/main" id="{F7DB027E-30C5-F5E3-14B0-CF4E08D03F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5111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6F0BAE-A7E4-E286-BC28-79FCE3CFE65D}"/>
              </a:ext>
            </a:extLst>
          </p:cNvPr>
          <p:cNvSpPr txBox="1"/>
          <p:nvPr/>
        </p:nvSpPr>
        <p:spPr>
          <a:xfrm>
            <a:off x="1852449" y="1560090"/>
            <a:ext cx="9333186" cy="2147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Квантовые технологии обещают революцию в вычислениях, криптографии и связи, но вокруг них сложилось множество мифов.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en-US" sz="28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акие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угрозы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реальны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28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преувеличены</a:t>
            </a:r>
            <a:r>
              <a:rPr lang="ru-RU" sz="2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14">
            <a:extLst>
              <a:ext uri="{FF2B5EF4-FFF2-40B4-BE49-F238E27FC236}">
                <a16:creationId xmlns:a16="http://schemas.microsoft.com/office/drawing/2014/main" id="{90880053-72CC-E400-3A26-AB50F89564CA}"/>
              </a:ext>
            </a:extLst>
          </p:cNvPr>
          <p:cNvGrpSpPr/>
          <p:nvPr/>
        </p:nvGrpSpPr>
        <p:grpSpPr>
          <a:xfrm>
            <a:off x="113040" y="49320"/>
            <a:ext cx="11979720" cy="860400"/>
            <a:chOff x="113040" y="49320"/>
            <a:chExt cx="11979720" cy="860400"/>
          </a:xfrm>
        </p:grpSpPr>
        <p:graphicFrame>
          <p:nvGraphicFramePr>
            <p:cNvPr id="4" name="Object 7">
              <a:extLst>
                <a:ext uri="{FF2B5EF4-FFF2-40B4-BE49-F238E27FC236}">
                  <a16:creationId xmlns:a16="http://schemas.microsoft.com/office/drawing/2014/main" id="{7E742891-69DC-DAD3-8D63-2A55A8CEF683}"/>
                </a:ext>
              </a:extLst>
            </p:cNvPr>
            <p:cNvGraphicFramePr/>
            <p:nvPr/>
          </p:nvGraphicFramePr>
          <p:xfrm>
            <a:off x="11203200" y="49320"/>
            <a:ext cx="889560" cy="860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0" imgH="0" progId="">
                    <p:embed/>
                  </p:oleObj>
                </mc:Choice>
                <mc:Fallback>
                  <p:oleObj r:id="rId2" imgW="0" imgH="0" progId="">
                    <p:embed/>
                    <p:pic>
                      <p:nvPicPr>
                        <p:cNvPr id="145" name="Object 7"/>
                        <p:cNvPicPr/>
                        <p:nvPr/>
                      </p:nvPicPr>
                      <p:blipFill>
                        <a:blip r:embed="rId3"/>
                        <a:stretch/>
                      </p:blipFill>
                      <p:spPr>
                        <a:xfrm>
                          <a:off x="11203200" y="49320"/>
                          <a:ext cx="889560" cy="860400"/>
                        </a:xfrm>
                        <a:prstGeom prst="rect">
                          <a:avLst/>
                        </a:prstGeom>
                        <a:ln w="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" name="Рисунок 16">
              <a:extLst>
                <a:ext uri="{FF2B5EF4-FFF2-40B4-BE49-F238E27FC236}">
                  <a16:creationId xmlns:a16="http://schemas.microsoft.com/office/drawing/2014/main" id="{17B40C3D-4946-B56E-0E61-8F216E0E77F3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113040" y="92520"/>
              <a:ext cx="1795320" cy="5688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344181-C7C3-0D4F-C7B1-C444AA4B66F5}"/>
              </a:ext>
            </a:extLst>
          </p:cNvPr>
          <p:cNvSpPr/>
          <p:nvPr/>
        </p:nvSpPr>
        <p:spPr>
          <a:xfrm>
            <a:off x="2355589" y="68237"/>
            <a:ext cx="84204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КВАНТОВАЯ УГРОЗА: МИФЫ И РЕАЛЬНОСТЬ</a:t>
            </a:r>
          </a:p>
        </p:txBody>
      </p:sp>
    </p:spTree>
    <p:extLst>
      <p:ext uri="{BB962C8B-B14F-4D97-AF65-F5344CB8AC3E}">
        <p14:creationId xmlns:p14="http://schemas.microsoft.com/office/powerpoint/2010/main" val="70416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263539-9CD3-AE9A-2A24-1D3E68C88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68" y="966267"/>
            <a:ext cx="11224574" cy="4569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Это потенциальные риски, связанные с появлением квантовых компьютеров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 развитием технологий: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Взлом классической криптографии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alt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RSA</a:t>
            </a: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ECC</a:t>
            </a: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b="0" i="0" dirty="0">
                <a:solidFill>
                  <a:srgbClr val="001D35"/>
                </a:solidFill>
                <a:effectLst/>
                <a:latin typeface="Google Sans"/>
              </a:rPr>
              <a:t>Elliptic Curve Cryptography</a:t>
            </a: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...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Взлом систем квантовой связи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(если реализованы атаки на оборудование);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Гонка вооружений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(квантовые сенсоры для слежки, новые системы навигации,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</a:t>
            </a:r>
            <a:r>
              <a:rPr kumimoji="0" lang="ru-RU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квантовые радары);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Times New Roman" panose="02020603050405020304" pitchFamily="18" charset="0"/>
              </a:rPr>
              <a:t>………………….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FF81D747-2228-D334-E71B-5265F1AA2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030" y="334862"/>
            <a:ext cx="556479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 dirty="0">
                <a:solidFill>
                  <a:srgbClr val="1C2029"/>
                </a:solidFill>
                <a:cs typeface="Arial" panose="020B0604020202020204" pitchFamily="34" charset="0"/>
              </a:rPr>
              <a:t>1. ЧТО ТАКОЕ "КВАНТОВАЯ УГРОЗА"?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1F4D481-C399-DE75-C25D-5FC3C721065D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534370A-4738-FEA3-D466-9F71EAB7B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E52CF22-F2C4-5415-131E-D2A5E41BE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3536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FF4788-C72A-90BA-4E9B-37BDB303D48C}"/>
              </a:ext>
            </a:extLst>
          </p:cNvPr>
          <p:cNvSpPr txBox="1"/>
          <p:nvPr/>
        </p:nvSpPr>
        <p:spPr>
          <a:xfrm>
            <a:off x="3256326" y="1239136"/>
            <a:ext cx="8935674" cy="4402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Миф 1: "Квантовые компьютеры взломают всё завтра"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Реальность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Алгоритм Шора действительно угрожает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RSA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ECC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но: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 взлома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RSA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-2048 нужно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млн кубитов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 коррекцией ошибок (сейчас у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IBM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— 1 121 кубит, но они шумные).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практике взлом возможен не раньше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2030-2040гг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оценка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NSA).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Симметричные алгоритмы (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-256) устойчивы к квантовым атакам.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13C654AD-9A49-85E1-D204-AD3D8DC66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030" y="334862"/>
            <a:ext cx="3693575" cy="41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МИФЫ 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РЕАЛЬНОСТЬ</a:t>
            </a:r>
            <a:endParaRPr lang="en-US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0643FA3-0B54-33C1-7480-BD6C5C6C095C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B21C5A5B-C245-BD22-EECA-D576BBCD3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12BFE54E-D2D0-3848-30B4-A6D3BDCFF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  <p:pic>
        <p:nvPicPr>
          <p:cNvPr id="8" name="Picture 2" descr="Antich • Развеивая либеральные и патриотические мифы.">
            <a:extLst>
              <a:ext uri="{FF2B5EF4-FFF2-40B4-BE49-F238E27FC236}">
                <a16:creationId xmlns:a16="http://schemas.microsoft.com/office/drawing/2014/main" id="{7FD8CD4B-FCB0-D30E-7164-FB1EED999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2" y="2686758"/>
            <a:ext cx="3147664" cy="216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68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7C6F6D-AA95-CF69-3BE5-401D6360907F}"/>
              </a:ext>
            </a:extLst>
          </p:cNvPr>
          <p:cNvSpPr txBox="1"/>
          <p:nvPr/>
        </p:nvSpPr>
        <p:spPr>
          <a:xfrm>
            <a:off x="3400705" y="1227531"/>
            <a:ext cx="9041524" cy="4402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Миф 2: "Квантовая криптография (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QKD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абсолютно защищена"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Реальность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QKD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теоретически неуязвима к взлому (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cloning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теорема), но: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Уязвима к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атакам на оборудование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(ослепление детекторов,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side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channel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атаки и т.д.).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Требует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доверенных узлов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больших расстояниях.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Гибридные системы (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QKD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24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постквантовая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криптография) надёжнее.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BB052F78-05E5-A0CB-DBE9-D83D6E123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030" y="334862"/>
            <a:ext cx="3693575" cy="41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МИФЫ 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РЕАЛЬНОСТЬ</a:t>
            </a:r>
            <a:endParaRPr lang="en-US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6E8FAA2-6F27-73B2-6014-C1DC05E2DA8B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66DC9E0-8180-7A74-B47A-69C18EB45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E692C0FE-7E05-2FEA-BB38-A9867B409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  <p:pic>
        <p:nvPicPr>
          <p:cNvPr id="14338" name="Picture 2" descr="Antich • Развеивая либеральные и патриотические мифы.">
            <a:extLst>
              <a:ext uri="{FF2B5EF4-FFF2-40B4-BE49-F238E27FC236}">
                <a16:creationId xmlns:a16="http://schemas.microsoft.com/office/drawing/2014/main" id="{9FA89FE2-44F1-AE52-7018-15D734408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2" y="2686758"/>
            <a:ext cx="3147664" cy="216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569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4552D4-097B-BE87-C8E7-B811F702C1D0}"/>
              </a:ext>
            </a:extLst>
          </p:cNvPr>
          <p:cNvSpPr txBox="1"/>
          <p:nvPr/>
        </p:nvSpPr>
        <p:spPr>
          <a:xfrm>
            <a:off x="3382422" y="1199124"/>
            <a:ext cx="8087683" cy="4725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Миф 3: "Квантовые технологии дадут кому-то абсолютное военное превосходство"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Реальность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Квантовые радары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(Китай, США) пока работают на дистанции &lt;50 км. И вообще, эта технология сырая.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Квантовая связь с подлодками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ограничена глубиной (~200 м для лазеров).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Технологии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ещё не готовы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 получения мгновенного или долговременного военного преимущества.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8473701F-DD5C-EA03-EC85-FD8CCBDC2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030" y="334862"/>
            <a:ext cx="3693575" cy="41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МИФЫ 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РЕАЛЬНОСТЬ</a:t>
            </a:r>
            <a:endParaRPr lang="en-US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F64E8EF-FE2E-4EBD-ACD4-4868BABDD9B6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792D6DA1-B4B3-7A3D-3B53-733DAC1BC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751ED50-6823-76B6-4E80-394910FF6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  <p:pic>
        <p:nvPicPr>
          <p:cNvPr id="8" name="Picture 2" descr="Antich • Развеивая либеральные и патриотические мифы.">
            <a:extLst>
              <a:ext uri="{FF2B5EF4-FFF2-40B4-BE49-F238E27FC236}">
                <a16:creationId xmlns:a16="http://schemas.microsoft.com/office/drawing/2014/main" id="{FB1B0871-7826-0DCB-547B-F536C24D6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2" y="2686758"/>
            <a:ext cx="3147664" cy="216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2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F2EA07-5182-6182-C648-45B8FA425DF3}"/>
              </a:ext>
            </a:extLst>
          </p:cNvPr>
          <p:cNvSpPr txBox="1"/>
          <p:nvPr/>
        </p:nvSpPr>
        <p:spPr>
          <a:xfrm>
            <a:off x="3416968" y="1242531"/>
            <a:ext cx="8775032" cy="3978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Миф 4: "Квантовые компьютеры заменят классические"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Реальность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Квантовые компьютеры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эффективны только для специфических задач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24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Факторизация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чисел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Шор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1143000" marR="0" lvl="2" indent="-228600">
              <a:lnSpc>
                <a:spcPct val="115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24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Оптимизация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Гровер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 99% приложений (видео, игры, веб) классические ПК останутся лучше.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991A1C7-A526-575F-826B-8D094D325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030" y="334862"/>
            <a:ext cx="3693575" cy="41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 МИФЫ </a:t>
            </a:r>
            <a:r>
              <a:rPr lang="en-US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VS</a:t>
            </a: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РЕАЛЬНОСТЬ</a:t>
            </a:r>
            <a:endParaRPr lang="en-US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26963F0-2461-2878-42A9-D432A4965D5B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BB588F8-850D-282D-3723-932C8769A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F99FB94-34D6-B568-AE53-CF387571D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  <p:pic>
        <p:nvPicPr>
          <p:cNvPr id="8" name="Picture 2" descr="Antich • Развеивая либеральные и патриотические мифы.">
            <a:extLst>
              <a:ext uri="{FF2B5EF4-FFF2-40B4-BE49-F238E27FC236}">
                <a16:creationId xmlns:a16="http://schemas.microsoft.com/office/drawing/2014/main" id="{008F54F3-A48A-885E-5ED5-F4E846E84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62" y="2686758"/>
            <a:ext cx="3147664" cy="216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297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32EEC2-9D2C-0586-F110-46F6A0C3A971}"/>
              </a:ext>
            </a:extLst>
          </p:cNvPr>
          <p:cNvSpPr txBox="1"/>
          <p:nvPr/>
        </p:nvSpPr>
        <p:spPr>
          <a:xfrm>
            <a:off x="977462" y="1173126"/>
            <a:ext cx="10799379" cy="44029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3.1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Подготовка к "дню 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X"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Китай и США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уже перехватывают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зашифрованные данные, чтобы взломать их позже, когда появятся квантовые компьютеры.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3.2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Неопределенность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стандартизации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Компании, не перешедшие на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PQC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постквантовую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криптографию)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рискуют стать уязвимыми первыми.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3.3 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Государственный</a:t>
            </a:r>
            <a:r>
              <a:rPr lang="en-US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шпионаж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Квантовые сенсоры потенциально могут использоваться для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слежки за подлодками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подслушивания через окна</a:t>
            </a:r>
            <a:r>
              <a:rPr lang="en-US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(по вибрациям).</a:t>
            </a:r>
            <a:endParaRPr lang="en-US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2B0F5261-F88E-5972-5E55-8BE6E3E30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030" y="334862"/>
            <a:ext cx="5091202" cy="41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000" b="1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 РЕАЛЬНЫЕ УГРОЗЫ (УЖЕ СЕЙЧАС)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3E1E103-032D-8AA4-93DF-FBF0D1943815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627E5FC0-6564-77BE-95E7-B2EFC77D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6E9D3140-AADD-987A-60EE-684B3352C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2565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B93DCD-35C2-021A-A3ED-5B5E3ED7F9B6}"/>
              </a:ext>
            </a:extLst>
          </p:cNvPr>
          <p:cNvSpPr txBox="1"/>
          <p:nvPr/>
        </p:nvSpPr>
        <p:spPr>
          <a:xfrm>
            <a:off x="788275" y="0"/>
            <a:ext cx="10357945" cy="1546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КУБИТОВ ДЛЯ ВЗЛОМА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КЛАССИЧЕСКОГО ШИФРОВАНИЯ: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РЕАЛИСТИЧНЫЕ ОЦЕНКИ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FC5D51-A264-E924-775E-C7D4F8B02770}"/>
              </a:ext>
            </a:extLst>
          </p:cNvPr>
          <p:cNvSpPr txBox="1"/>
          <p:nvPr/>
        </p:nvSpPr>
        <p:spPr>
          <a:xfrm>
            <a:off x="1192924" y="1980967"/>
            <a:ext cx="10110952" cy="2396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понять, когда квантовые компьютеры смогут взломать современные криптосистемы, важно учитывать не только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число кубитов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но и их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(уровень шума, ошибок) и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алгоритмическую эффективность*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Далее -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детали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основных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алгоритмов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0BEE9B-0FFB-71BC-A3A8-A2B7F1B4F715}"/>
              </a:ext>
            </a:extLst>
          </p:cNvPr>
          <p:cNvSpPr txBox="1"/>
          <p:nvPr/>
        </p:nvSpPr>
        <p:spPr>
          <a:xfrm>
            <a:off x="1008993" y="6117020"/>
            <a:ext cx="10436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С.П.Кулик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Квантовые вычисления: прогнозы и препятствия. </a:t>
            </a:r>
          </a:p>
          <a:p>
            <a:pPr marL="0" marR="0"/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Квантовая электроника,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Volume</a:t>
            </a:r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53,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Number</a:t>
            </a:r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8,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Pages</a:t>
            </a:r>
            <a:r>
              <a:rPr lang="ru-RU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622–630 (2023)</a:t>
            </a:r>
            <a:endParaRPr lang="en-US" sz="18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12A2487-96A2-18AB-4919-F92DAD324485}"/>
              </a:ext>
            </a:extLst>
          </p:cNvPr>
          <p:cNvGrpSpPr/>
          <p:nvPr/>
        </p:nvGrpSpPr>
        <p:grpSpPr>
          <a:xfrm>
            <a:off x="113212" y="92374"/>
            <a:ext cx="11897536" cy="580828"/>
            <a:chOff x="113212" y="92374"/>
            <a:chExt cx="11897536" cy="580828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093CB485-C0FA-032A-4A8B-22A73DDD5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12" y="92374"/>
              <a:ext cx="1796143" cy="569509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AD016B4-1B03-C8AB-0635-39ABBD17D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148" y="92374"/>
              <a:ext cx="2895600" cy="580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2306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4F48163-DA02-504E-3DD1-E05D53055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35418"/>
              </p:ext>
            </p:extLst>
          </p:nvPr>
        </p:nvGraphicFramePr>
        <p:xfrm>
          <a:off x="530772" y="2133941"/>
          <a:ext cx="11130456" cy="20829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0152">
                  <a:extLst>
                    <a:ext uri="{9D8B030D-6E8A-4147-A177-3AD203B41FA5}">
                      <a16:colId xmlns:a16="http://schemas.microsoft.com/office/drawing/2014/main" val="1235942738"/>
                    </a:ext>
                  </a:extLst>
                </a:gridCol>
                <a:gridCol w="3710152">
                  <a:extLst>
                    <a:ext uri="{9D8B030D-6E8A-4147-A177-3AD203B41FA5}">
                      <a16:colId xmlns:a16="http://schemas.microsoft.com/office/drawing/2014/main" val="734709978"/>
                    </a:ext>
                  </a:extLst>
                </a:gridCol>
                <a:gridCol w="3710152">
                  <a:extLst>
                    <a:ext uri="{9D8B030D-6E8A-4147-A177-3AD203B41FA5}">
                      <a16:colId xmlns:a16="http://schemas.microsoft.com/office/drawing/2014/main" val="1742861812"/>
                    </a:ext>
                  </a:extLst>
                </a:gridCol>
              </a:tblGrid>
              <a:tr h="7727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  <a:latin typeface="+mn-lt"/>
                        </a:rPr>
                        <a:t>Параметр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  <a:latin typeface="+mn-lt"/>
                        </a:rPr>
                        <a:t>Оптимистично</a:t>
                      </a:r>
                      <a:r>
                        <a:rPr lang="en-US" sz="2400" kern="100" dirty="0">
                          <a:effectLst/>
                          <a:latin typeface="+mn-lt"/>
                        </a:rPr>
                        <a:t> (2024)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  <a:latin typeface="+mn-lt"/>
                        </a:rPr>
                        <a:t>Реалистично</a:t>
                      </a:r>
                      <a:r>
                        <a:rPr lang="en-US" sz="2400" kern="100" dirty="0">
                          <a:effectLst/>
                          <a:latin typeface="+mn-lt"/>
                        </a:rPr>
                        <a:t> (</a:t>
                      </a:r>
                      <a:r>
                        <a:rPr lang="en-US" sz="2400" kern="100" dirty="0" err="1">
                          <a:effectLst/>
                          <a:latin typeface="+mn-lt"/>
                        </a:rPr>
                        <a:t>после</a:t>
                      </a:r>
                      <a:r>
                        <a:rPr lang="en-US" sz="2400" kern="100" dirty="0">
                          <a:effectLst/>
                          <a:latin typeface="+mn-lt"/>
                        </a:rPr>
                        <a:t> 2030)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5166269"/>
                  </a:ext>
                </a:extLst>
              </a:tr>
              <a:tr h="359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  <a:latin typeface="+mn-lt"/>
                        </a:rPr>
                        <a:t>Необходимые</a:t>
                      </a:r>
                      <a:r>
                        <a:rPr lang="en-US" sz="24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+mn-lt"/>
                        </a:rPr>
                        <a:t>кубиты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+mn-lt"/>
                        </a:rPr>
                        <a:t>~1 </a:t>
                      </a:r>
                      <a:r>
                        <a:rPr lang="en-US" sz="2400" kern="100" dirty="0" err="1">
                          <a:effectLst/>
                          <a:latin typeface="+mn-lt"/>
                        </a:rPr>
                        <a:t>млн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+mn-lt"/>
                        </a:rPr>
                        <a:t>~20 млн</a:t>
                      </a:r>
                      <a:endParaRPr lang="en-US" sz="24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2673710"/>
                  </a:ext>
                </a:extLst>
              </a:tr>
              <a:tr h="3598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  <a:latin typeface="+mn-lt"/>
                        </a:rPr>
                        <a:t>Время</a:t>
                      </a:r>
                      <a:r>
                        <a:rPr lang="en-US" sz="24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+mn-lt"/>
                        </a:rPr>
                        <a:t>вычислений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+mn-lt"/>
                        </a:rPr>
                        <a:t>8 </a:t>
                      </a:r>
                      <a:r>
                        <a:rPr lang="en-US" sz="2400" kern="100" dirty="0" err="1">
                          <a:effectLst/>
                          <a:latin typeface="+mn-lt"/>
                        </a:rPr>
                        <a:t>часов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  <a:latin typeface="+mn-lt"/>
                        </a:rPr>
                        <a:t>1–30 </a:t>
                      </a:r>
                      <a:r>
                        <a:rPr lang="en-US" sz="2400" kern="100" dirty="0" err="1">
                          <a:effectLst/>
                          <a:latin typeface="+mn-lt"/>
                        </a:rPr>
                        <a:t>дней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6920497"/>
                  </a:ext>
                </a:extLst>
              </a:tr>
              <a:tr h="5183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+mn-lt"/>
                        </a:rPr>
                        <a:t>Условия</a:t>
                      </a:r>
                      <a:endParaRPr lang="en-US" sz="24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  <a:latin typeface="+mn-lt"/>
                        </a:rPr>
                        <a:t>Идеальные кубиты</a:t>
                      </a:r>
                      <a:endParaRPr lang="en-US" sz="24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  <a:latin typeface="+mn-lt"/>
                        </a:rPr>
                        <a:t>Коррекция</a:t>
                      </a:r>
                      <a:r>
                        <a:rPr lang="en-US" sz="24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kern="100" dirty="0" err="1">
                          <a:effectLst/>
                          <a:latin typeface="+mn-lt"/>
                        </a:rPr>
                        <a:t>ошибок</a:t>
                      </a:r>
                      <a:r>
                        <a:rPr lang="en-US" sz="2400" kern="100" dirty="0">
                          <a:effectLst/>
                          <a:latin typeface="+mn-lt"/>
                        </a:rPr>
                        <a:t> (LDPC)</a:t>
                      </a:r>
                      <a:endParaRPr lang="en-US" sz="24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9173345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785D629-F77D-B174-7AB9-A8AE449F5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5041" y="925233"/>
            <a:ext cx="911133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 Алгоритм Шора: факторизация чисел и дискретный логарифм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Взлом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RSA, ECC, Diffie-Hellman.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Оценки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RSA-2048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D49E77-69BE-42AA-4E7F-AC96943CC2A6}"/>
              </a:ext>
            </a:extLst>
          </p:cNvPr>
          <p:cNvSpPr txBox="1"/>
          <p:nvPr/>
        </p:nvSpPr>
        <p:spPr>
          <a:xfrm>
            <a:off x="110359" y="4216902"/>
            <a:ext cx="12081641" cy="2708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факторизации 2048-битного числа нужно: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Логические кубиты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4.5 млн (теоретический минимум,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Gidney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Eker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å, 2021).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Физические кубиты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В 50–100 раз больше из-за коррекции ошибок (при уровне шума 10⁻³).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IBM Condor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(2023) имеет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1 121 физический кубит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для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RSA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-2048 потребуется система с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20–100 млн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кубитов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6DCF6E-6937-53DE-5EEB-F8969408C170}"/>
              </a:ext>
            </a:extLst>
          </p:cNvPr>
          <p:cNvSpPr txBox="1"/>
          <p:nvPr/>
        </p:nvSpPr>
        <p:spPr>
          <a:xfrm>
            <a:off x="530772" y="0"/>
            <a:ext cx="10357945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РЕСУРСОВ, НЕОБХОДИМЫХ ДЛЯ ВЗЛОМА </a:t>
            </a:r>
          </a:p>
          <a:p>
            <a:pPr marL="0" marR="0" algn="ctr"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КЛАССИЧЕСКИХ АЛГОРИТМОВ ШИФРОВАНИЯ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6A7532-FEAE-2F72-A4FE-0B865EA9DA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2" y="92374"/>
            <a:ext cx="1796143" cy="569509"/>
          </a:xfrm>
          <a:prstGeom prst="rect">
            <a:avLst/>
          </a:prstGeom>
        </p:spPr>
      </p:pic>
      <p:graphicFrame>
        <p:nvGraphicFramePr>
          <p:cNvPr id="10" name="Object 7">
            <a:extLst>
              <a:ext uri="{FF2B5EF4-FFF2-40B4-BE49-F238E27FC236}">
                <a16:creationId xmlns:a16="http://schemas.microsoft.com/office/drawing/2014/main" id="{76952557-3798-2AAE-EB11-43BD8BD5EE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53236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31320" imgH="928440" progId="">
                  <p:embed/>
                </p:oleObj>
              </mc:Choice>
              <mc:Fallback>
                <p:oleObj name="CorelDRAW" r:id="rId3" imgW="931320" imgH="928440" progId="">
                  <p:embed/>
                  <p:pic>
                    <p:nvPicPr>
                      <p:cNvPr id="16" name="Object 7">
                        <a:extLst>
                          <a:ext uri="{FF2B5EF4-FFF2-40B4-BE49-F238E27FC236}">
                            <a16:creationId xmlns:a16="http://schemas.microsoft.com/office/drawing/2014/main" id="{A39AC1A5-3A69-2D05-9A66-CC2E02B70E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0508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C94192-6BE7-29D3-AA36-A4939064598B}"/>
              </a:ext>
            </a:extLst>
          </p:cNvPr>
          <p:cNvSpPr txBox="1"/>
          <p:nvPr/>
        </p:nvSpPr>
        <p:spPr>
          <a:xfrm>
            <a:off x="437859" y="121595"/>
            <a:ext cx="11735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Хронология оценок с сопоставимыми физическими предположениями </a:t>
            </a:r>
          </a:p>
          <a:p>
            <a:pPr algn="ctr"/>
            <a:r>
              <a:rPr lang="ru-RU" sz="2400" b="1" dirty="0"/>
              <a:t>и  физическими ресурсами числа кубитов </a:t>
            </a:r>
          </a:p>
          <a:p>
            <a:pPr algn="ctr"/>
            <a:r>
              <a:rPr lang="ru-RU" sz="2400" b="1" dirty="0"/>
              <a:t>по факторизации 2048-битных целых чисел протокола RSA. </a:t>
            </a:r>
          </a:p>
          <a:p>
            <a:pPr algn="ctr"/>
            <a:r>
              <a:rPr lang="ru-RU" sz="2400" i="1" dirty="0"/>
              <a:t>Включает накладные расходы на отказоустойчивость, маршрутизацию и дистилляцию.</a:t>
            </a:r>
            <a:endParaRPr lang="en-US" sz="2400" i="1" dirty="0"/>
          </a:p>
        </p:txBody>
      </p: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D925B886-E37C-97D3-F480-1AB87441485E}"/>
              </a:ext>
            </a:extLst>
          </p:cNvPr>
          <p:cNvGrpSpPr/>
          <p:nvPr/>
        </p:nvGrpSpPr>
        <p:grpSpPr>
          <a:xfrm>
            <a:off x="83552" y="1899174"/>
            <a:ext cx="11881688" cy="4867367"/>
            <a:chOff x="348556" y="784598"/>
            <a:chExt cx="11881688" cy="4867367"/>
          </a:xfrm>
        </p:grpSpPr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AAD01964-1509-15C4-F6C6-1B4D9B8492FF}"/>
                </a:ext>
              </a:extLst>
            </p:cNvPr>
            <p:cNvGrpSpPr/>
            <p:nvPr/>
          </p:nvGrpSpPr>
          <p:grpSpPr>
            <a:xfrm>
              <a:off x="348556" y="784598"/>
              <a:ext cx="8705987" cy="4867367"/>
              <a:chOff x="992754" y="784250"/>
              <a:chExt cx="8705987" cy="4867367"/>
            </a:xfrm>
          </p:grpSpPr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2658247A-041C-5E9E-F37D-88C81DD5E7CD}"/>
                  </a:ext>
                </a:extLst>
              </p:cNvPr>
              <p:cNvGrpSpPr/>
              <p:nvPr/>
            </p:nvGrpSpPr>
            <p:grpSpPr>
              <a:xfrm>
                <a:off x="1645278" y="784250"/>
                <a:ext cx="7922563" cy="4587091"/>
                <a:chOff x="1509158" y="-119262"/>
                <a:chExt cx="7922563" cy="4587091"/>
              </a:xfrm>
            </p:grpSpPr>
            <p:pic>
              <p:nvPicPr>
                <p:cNvPr id="5" name="Рисунок 4">
                  <a:extLst>
                    <a:ext uri="{FF2B5EF4-FFF2-40B4-BE49-F238E27FC236}">
                      <a16:creationId xmlns:a16="http://schemas.microsoft.com/office/drawing/2014/main" id="{F9F52EA6-515D-57D2-897A-664DF6B92B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509158" y="-101011"/>
                  <a:ext cx="7922563" cy="4568840"/>
                </a:xfrm>
                <a:prstGeom prst="rect">
                  <a:avLst/>
                </a:prstGeom>
              </p:spPr>
            </p:pic>
            <p:sp>
              <p:nvSpPr>
                <p:cNvPr id="8" name="Прямоугольник 7">
                  <a:extLst>
                    <a:ext uri="{FF2B5EF4-FFF2-40B4-BE49-F238E27FC236}">
                      <a16:creationId xmlns:a16="http://schemas.microsoft.com/office/drawing/2014/main" id="{B3561A2A-2702-C1ED-9350-9D89CE0BBB8E}"/>
                    </a:ext>
                  </a:extLst>
                </p:cNvPr>
                <p:cNvSpPr/>
                <p:nvPr/>
              </p:nvSpPr>
              <p:spPr>
                <a:xfrm>
                  <a:off x="1769679" y="4097339"/>
                  <a:ext cx="7662042" cy="37049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" name="Прямоугольник 8">
                  <a:extLst>
                    <a:ext uri="{FF2B5EF4-FFF2-40B4-BE49-F238E27FC236}">
                      <a16:creationId xmlns:a16="http://schemas.microsoft.com/office/drawing/2014/main" id="{AC7C0F30-BF33-C64D-37F7-1E0C9F6C0B80}"/>
                    </a:ext>
                  </a:extLst>
                </p:cNvPr>
                <p:cNvSpPr/>
                <p:nvPr/>
              </p:nvSpPr>
              <p:spPr>
                <a:xfrm rot="16200000">
                  <a:off x="-236136" y="1762794"/>
                  <a:ext cx="4216601" cy="45249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2BEEE30-A486-9C19-13CD-296CCB2E4459}"/>
                  </a:ext>
                </a:extLst>
              </p:cNvPr>
              <p:cNvSpPr txBox="1"/>
              <p:nvPr/>
            </p:nvSpPr>
            <p:spPr>
              <a:xfrm>
                <a:off x="2098308" y="4971231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/>
                  <a:t>2010</a:t>
                </a:r>
                <a:endParaRPr lang="en-US" sz="2000" b="1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F99605-18C0-09F1-B974-F6993D784E6E}"/>
                  </a:ext>
                </a:extLst>
              </p:cNvPr>
              <p:cNvSpPr txBox="1"/>
              <p:nvPr/>
            </p:nvSpPr>
            <p:spPr>
              <a:xfrm>
                <a:off x="3463491" y="4971231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/>
                  <a:t>2015</a:t>
                </a:r>
                <a:endParaRPr lang="en-US" sz="2000" b="1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8E869C0-BBF9-26C2-30A4-7676D9C701E0}"/>
                  </a:ext>
                </a:extLst>
              </p:cNvPr>
              <p:cNvSpPr txBox="1"/>
              <p:nvPr/>
            </p:nvSpPr>
            <p:spPr>
              <a:xfrm>
                <a:off x="4795532" y="4971231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/>
                  <a:t>2020</a:t>
                </a:r>
                <a:endParaRPr lang="en-US" sz="2000" b="1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57CEBA-5BEB-C850-58B1-5EFD39D20499}"/>
                  </a:ext>
                </a:extLst>
              </p:cNvPr>
              <p:cNvSpPr txBox="1"/>
              <p:nvPr/>
            </p:nvSpPr>
            <p:spPr>
              <a:xfrm>
                <a:off x="6216317" y="4971231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/>
                  <a:t>2025</a:t>
                </a:r>
                <a:endParaRPr lang="en-US" sz="2000" b="1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99DA05-F411-CE73-6093-A68985BD7CDB}"/>
                  </a:ext>
                </a:extLst>
              </p:cNvPr>
              <p:cNvSpPr txBox="1"/>
              <p:nvPr/>
            </p:nvSpPr>
            <p:spPr>
              <a:xfrm>
                <a:off x="7537128" y="4971231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/>
                  <a:t>2030</a:t>
                </a:r>
                <a:endParaRPr lang="en-US" sz="2000" b="1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9291AF8-E20C-668C-9110-F26A8B151CE2}"/>
                  </a:ext>
                </a:extLst>
              </p:cNvPr>
              <p:cNvSpPr txBox="1"/>
              <p:nvPr/>
            </p:nvSpPr>
            <p:spPr>
              <a:xfrm>
                <a:off x="8994702" y="4971231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000" b="1" dirty="0"/>
                  <a:t>2035</a:t>
                </a:r>
                <a:endParaRPr lang="en-US" sz="2000" b="1" dirty="0"/>
              </a:p>
            </p:txBody>
          </p: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E84743C3-333E-594D-7621-F1FE1AA3571D}"/>
                  </a:ext>
                </a:extLst>
              </p:cNvPr>
              <p:cNvGrpSpPr/>
              <p:nvPr/>
            </p:nvGrpSpPr>
            <p:grpSpPr>
              <a:xfrm>
                <a:off x="1560403" y="4572391"/>
                <a:ext cx="555310" cy="625257"/>
                <a:chOff x="10200563" y="2892551"/>
                <a:chExt cx="555310" cy="625257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8157A66-7B27-CCA4-D41C-06A0C470FFD7}"/>
                    </a:ext>
                  </a:extLst>
                </p:cNvPr>
                <p:cNvSpPr txBox="1"/>
                <p:nvPr/>
              </p:nvSpPr>
              <p:spPr>
                <a:xfrm>
                  <a:off x="10200563" y="3086921"/>
                  <a:ext cx="47000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200" b="1" dirty="0"/>
                    <a:t>10</a:t>
                  </a:r>
                  <a:endParaRPr lang="en-US" sz="2200" b="1" dirty="0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7FEE159-C9C2-FDB1-895C-B1BFDA712329}"/>
                    </a:ext>
                  </a:extLst>
                </p:cNvPr>
                <p:cNvSpPr txBox="1"/>
                <p:nvPr/>
              </p:nvSpPr>
              <p:spPr>
                <a:xfrm>
                  <a:off x="10441363" y="2892551"/>
                  <a:ext cx="3145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000" b="1" dirty="0"/>
                    <a:t>4</a:t>
                  </a:r>
                  <a:endParaRPr lang="en-US" sz="2000" b="1" dirty="0"/>
                </a:p>
              </p:txBody>
            </p:sp>
          </p:grpSp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1A06C92C-F6D1-2B85-CB8E-EB742B9AF72E}"/>
                  </a:ext>
                </a:extLst>
              </p:cNvPr>
              <p:cNvGrpSpPr/>
              <p:nvPr/>
            </p:nvGrpSpPr>
            <p:grpSpPr>
              <a:xfrm>
                <a:off x="1622283" y="3807564"/>
                <a:ext cx="555310" cy="625257"/>
                <a:chOff x="10200563" y="2892551"/>
                <a:chExt cx="555310" cy="625257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1DE0145-6B02-5398-4E74-C5CF8FA05064}"/>
                    </a:ext>
                  </a:extLst>
                </p:cNvPr>
                <p:cNvSpPr txBox="1"/>
                <p:nvPr/>
              </p:nvSpPr>
              <p:spPr>
                <a:xfrm>
                  <a:off x="10200563" y="3086921"/>
                  <a:ext cx="47000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200" b="1" dirty="0"/>
                    <a:t>10</a:t>
                  </a:r>
                  <a:endParaRPr lang="en-US" sz="2200" b="1" dirty="0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E9BFEC1-713C-AE78-628F-1BC8420B6457}"/>
                    </a:ext>
                  </a:extLst>
                </p:cNvPr>
                <p:cNvSpPr txBox="1"/>
                <p:nvPr/>
              </p:nvSpPr>
              <p:spPr>
                <a:xfrm>
                  <a:off x="10441363" y="2892551"/>
                  <a:ext cx="3145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000" b="1" dirty="0"/>
                    <a:t>5</a:t>
                  </a:r>
                  <a:endParaRPr lang="en-US" sz="2000" b="1" dirty="0"/>
                </a:p>
              </p:txBody>
            </p:sp>
          </p:grpSp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837CF146-DC7A-7F75-4A67-B471F0198221}"/>
                  </a:ext>
                </a:extLst>
              </p:cNvPr>
              <p:cNvGrpSpPr/>
              <p:nvPr/>
            </p:nvGrpSpPr>
            <p:grpSpPr>
              <a:xfrm>
                <a:off x="1644656" y="3153956"/>
                <a:ext cx="555310" cy="625257"/>
                <a:chOff x="10200563" y="2892551"/>
                <a:chExt cx="555310" cy="625257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92E13DC-C9A1-6CB5-1375-BA5264E07C0C}"/>
                    </a:ext>
                  </a:extLst>
                </p:cNvPr>
                <p:cNvSpPr txBox="1"/>
                <p:nvPr/>
              </p:nvSpPr>
              <p:spPr>
                <a:xfrm>
                  <a:off x="10200563" y="3086921"/>
                  <a:ext cx="47000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200" b="1" dirty="0"/>
                    <a:t>10</a:t>
                  </a:r>
                  <a:endParaRPr lang="en-US" sz="2200" b="1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06CA5A5-A51A-C871-1030-1A74581A5D3E}"/>
                    </a:ext>
                  </a:extLst>
                </p:cNvPr>
                <p:cNvSpPr txBox="1"/>
                <p:nvPr/>
              </p:nvSpPr>
              <p:spPr>
                <a:xfrm>
                  <a:off x="10441363" y="2892551"/>
                  <a:ext cx="3145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000" b="1" dirty="0"/>
                    <a:t>6</a:t>
                  </a:r>
                  <a:endParaRPr lang="en-US" sz="2000" b="1" dirty="0"/>
                </a:p>
              </p:txBody>
            </p:sp>
          </p:grpSp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0439DD5B-BA24-B983-6017-1799C5868C4F}"/>
                  </a:ext>
                </a:extLst>
              </p:cNvPr>
              <p:cNvGrpSpPr/>
              <p:nvPr/>
            </p:nvGrpSpPr>
            <p:grpSpPr>
              <a:xfrm>
                <a:off x="1646772" y="2401950"/>
                <a:ext cx="555310" cy="625257"/>
                <a:chOff x="10200563" y="2892551"/>
                <a:chExt cx="555310" cy="625257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7792A27-8E62-170D-22BE-EDD3EDFF8389}"/>
                    </a:ext>
                  </a:extLst>
                </p:cNvPr>
                <p:cNvSpPr txBox="1"/>
                <p:nvPr/>
              </p:nvSpPr>
              <p:spPr>
                <a:xfrm>
                  <a:off x="10200563" y="3086921"/>
                  <a:ext cx="47000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200" b="1" dirty="0"/>
                    <a:t>10</a:t>
                  </a:r>
                  <a:endParaRPr lang="en-US" sz="2200" b="1" dirty="0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54FC463-D4E0-82CC-DB9C-D09FCD0FC562}"/>
                    </a:ext>
                  </a:extLst>
                </p:cNvPr>
                <p:cNvSpPr txBox="1"/>
                <p:nvPr/>
              </p:nvSpPr>
              <p:spPr>
                <a:xfrm>
                  <a:off x="10441363" y="2892551"/>
                  <a:ext cx="3145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000" b="1" dirty="0"/>
                    <a:t>7</a:t>
                  </a:r>
                  <a:endParaRPr lang="en-US" sz="2000" b="1" dirty="0"/>
                </a:p>
              </p:txBody>
            </p:sp>
          </p:grpSp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57BFFBFA-8433-6E30-1C55-484B532E3430}"/>
                  </a:ext>
                </a:extLst>
              </p:cNvPr>
              <p:cNvGrpSpPr/>
              <p:nvPr/>
            </p:nvGrpSpPr>
            <p:grpSpPr>
              <a:xfrm>
                <a:off x="1682543" y="1637123"/>
                <a:ext cx="555310" cy="625257"/>
                <a:chOff x="10200563" y="2892551"/>
                <a:chExt cx="555310" cy="625257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964582D0-B258-DE21-0336-AE66F39F9C60}"/>
                    </a:ext>
                  </a:extLst>
                </p:cNvPr>
                <p:cNvSpPr txBox="1"/>
                <p:nvPr/>
              </p:nvSpPr>
              <p:spPr>
                <a:xfrm>
                  <a:off x="10200563" y="3086921"/>
                  <a:ext cx="47000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200" b="1" dirty="0"/>
                    <a:t>10</a:t>
                  </a:r>
                  <a:endParaRPr lang="en-US" sz="2200" b="1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168CA8B-03E3-67BD-79A7-3387FCA80D74}"/>
                    </a:ext>
                  </a:extLst>
                </p:cNvPr>
                <p:cNvSpPr txBox="1"/>
                <p:nvPr/>
              </p:nvSpPr>
              <p:spPr>
                <a:xfrm>
                  <a:off x="10441363" y="2892551"/>
                  <a:ext cx="3145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000" b="1" dirty="0"/>
                    <a:t>8</a:t>
                  </a:r>
                  <a:endParaRPr lang="en-US" sz="2000" b="1" dirty="0"/>
                </a:p>
              </p:txBody>
            </p:sp>
          </p:grpSp>
          <p:grpSp>
            <p:nvGrpSpPr>
              <p:cNvPr id="32" name="Группа 31">
                <a:extLst>
                  <a:ext uri="{FF2B5EF4-FFF2-40B4-BE49-F238E27FC236}">
                    <a16:creationId xmlns:a16="http://schemas.microsoft.com/office/drawing/2014/main" id="{E9996211-2E93-B470-44F7-E1C221A178C9}"/>
                  </a:ext>
                </a:extLst>
              </p:cNvPr>
              <p:cNvGrpSpPr/>
              <p:nvPr/>
            </p:nvGrpSpPr>
            <p:grpSpPr>
              <a:xfrm>
                <a:off x="1724768" y="873566"/>
                <a:ext cx="555310" cy="625257"/>
                <a:chOff x="10200563" y="2892551"/>
                <a:chExt cx="555310" cy="625257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0F83316C-2206-F8C4-95B4-0B6A345A78FC}"/>
                    </a:ext>
                  </a:extLst>
                </p:cNvPr>
                <p:cNvSpPr txBox="1"/>
                <p:nvPr/>
              </p:nvSpPr>
              <p:spPr>
                <a:xfrm>
                  <a:off x="10200563" y="3086921"/>
                  <a:ext cx="470000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200" b="1" dirty="0"/>
                    <a:t>10</a:t>
                  </a:r>
                  <a:endParaRPr lang="en-US" sz="2200" b="1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50579E98-1698-B6B3-A37D-930CF7DAAF21}"/>
                    </a:ext>
                  </a:extLst>
                </p:cNvPr>
                <p:cNvSpPr txBox="1"/>
                <p:nvPr/>
              </p:nvSpPr>
              <p:spPr>
                <a:xfrm>
                  <a:off x="10441363" y="2892551"/>
                  <a:ext cx="31451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2000" b="1" dirty="0"/>
                    <a:t>9</a:t>
                  </a:r>
                  <a:endParaRPr lang="en-US" sz="2000" b="1" dirty="0"/>
                </a:p>
              </p:txBody>
            </p:sp>
          </p:grp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EAC36C7-898E-5777-561D-DF49BC813967}"/>
                  </a:ext>
                </a:extLst>
              </p:cNvPr>
              <p:cNvSpPr txBox="1"/>
              <p:nvPr/>
            </p:nvSpPr>
            <p:spPr>
              <a:xfrm rot="16200000">
                <a:off x="-532439" y="2871477"/>
                <a:ext cx="348127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200" b="1" dirty="0"/>
                  <a:t>Число физических кубитов</a:t>
                </a:r>
                <a:endParaRPr lang="en-US" sz="2200" b="1" dirty="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EEC8C88-23EA-684B-F74A-86D5B64CD5A1}"/>
                  </a:ext>
                </a:extLst>
              </p:cNvPr>
              <p:cNvSpPr txBox="1"/>
              <p:nvPr/>
            </p:nvSpPr>
            <p:spPr>
              <a:xfrm>
                <a:off x="5465363" y="5220730"/>
                <a:ext cx="58945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200" b="1" dirty="0"/>
                  <a:t>Год</a:t>
                </a:r>
                <a:endParaRPr lang="en-US" sz="2200" b="1" dirty="0"/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5916FCD0-4359-077B-73E9-B7BEBD1F1177}"/>
                  </a:ext>
                </a:extLst>
              </p:cNvPr>
              <p:cNvSpPr/>
              <p:nvPr/>
            </p:nvSpPr>
            <p:spPr>
              <a:xfrm>
                <a:off x="2598821" y="1335194"/>
                <a:ext cx="731520" cy="168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161FE3AE-E430-ADED-BC10-CB0546835731}"/>
                  </a:ext>
                </a:extLst>
              </p:cNvPr>
              <p:cNvSpPr/>
              <p:nvPr/>
            </p:nvSpPr>
            <p:spPr>
              <a:xfrm>
                <a:off x="3146340" y="1181041"/>
                <a:ext cx="731520" cy="168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18FC6293-D490-6F6C-7864-9C2B4EF9C526}"/>
                  </a:ext>
                </a:extLst>
              </p:cNvPr>
              <p:cNvSpPr/>
              <p:nvPr/>
            </p:nvSpPr>
            <p:spPr>
              <a:xfrm>
                <a:off x="3463491" y="1629899"/>
                <a:ext cx="840622" cy="1754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C62D74DE-44C6-DBD9-4EF2-28DB41010D38}"/>
                  </a:ext>
                </a:extLst>
              </p:cNvPr>
              <p:cNvSpPr/>
              <p:nvPr/>
            </p:nvSpPr>
            <p:spPr>
              <a:xfrm>
                <a:off x="5045052" y="1743764"/>
                <a:ext cx="840622" cy="1754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C00EF705-C91F-5AD2-2ADE-C6AC50B713EB}"/>
                  </a:ext>
                </a:extLst>
              </p:cNvPr>
              <p:cNvSpPr/>
              <p:nvPr/>
            </p:nvSpPr>
            <p:spPr>
              <a:xfrm>
                <a:off x="5039606" y="2420862"/>
                <a:ext cx="840622" cy="1754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Прямоугольник 42">
                <a:extLst>
                  <a:ext uri="{FF2B5EF4-FFF2-40B4-BE49-F238E27FC236}">
                    <a16:creationId xmlns:a16="http://schemas.microsoft.com/office/drawing/2014/main" id="{837BD398-B671-4C3B-B207-0AC1091D3B5D}"/>
                  </a:ext>
                </a:extLst>
              </p:cNvPr>
              <p:cNvSpPr/>
              <p:nvPr/>
            </p:nvSpPr>
            <p:spPr>
              <a:xfrm>
                <a:off x="6696506" y="3429000"/>
                <a:ext cx="840622" cy="1754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898F31E-1001-EB7A-5BF6-D9D4ECE2FCF5}"/>
                  </a:ext>
                </a:extLst>
              </p:cNvPr>
              <p:cNvSpPr txBox="1"/>
              <p:nvPr/>
            </p:nvSpPr>
            <p:spPr>
              <a:xfrm>
                <a:off x="3093401" y="1002895"/>
                <a:ext cx="1808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/>
                  <a:t>G.Fowler</a:t>
                </a:r>
                <a:r>
                  <a:rPr lang="en-US" b="1" dirty="0"/>
                  <a:t>,.. 2012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7662D8E-2E86-9C0B-9D10-0D0BEE01E356}"/>
                  </a:ext>
                </a:extLst>
              </p:cNvPr>
              <p:cNvSpPr txBox="1"/>
              <p:nvPr/>
            </p:nvSpPr>
            <p:spPr>
              <a:xfrm>
                <a:off x="4300702" y="1260567"/>
                <a:ext cx="23958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Joe O’Gorman,..  2017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7D33139-4E7D-C62C-5904-03FE3BB9840C}"/>
                  </a:ext>
                </a:extLst>
              </p:cNvPr>
              <p:cNvSpPr txBox="1"/>
              <p:nvPr/>
            </p:nvSpPr>
            <p:spPr>
              <a:xfrm>
                <a:off x="4955972" y="1609767"/>
                <a:ext cx="23958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/>
                  <a:t>V.Gheorghiu</a:t>
                </a:r>
                <a:r>
                  <a:rPr lang="en-US" b="1" dirty="0"/>
                  <a:t>,..  2019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2F862C4-C460-9931-7054-7E576C4312CD}"/>
                  </a:ext>
                </a:extLst>
              </p:cNvPr>
              <p:cNvSpPr txBox="1"/>
              <p:nvPr/>
            </p:nvSpPr>
            <p:spPr>
              <a:xfrm>
                <a:off x="5370434" y="2077412"/>
                <a:ext cx="23958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/>
                  <a:t>C.Gidney</a:t>
                </a:r>
                <a:r>
                  <a:rPr lang="en-US" b="1" dirty="0"/>
                  <a:t>,..  2021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3449B48-D902-C728-805A-E283326D0709}"/>
                  </a:ext>
                </a:extLst>
              </p:cNvPr>
              <p:cNvSpPr txBox="1"/>
              <p:nvPr/>
            </p:nvSpPr>
            <p:spPr>
              <a:xfrm>
                <a:off x="6598898" y="3296009"/>
                <a:ext cx="23958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/>
                  <a:t>C.Gidney</a:t>
                </a:r>
                <a:r>
                  <a:rPr lang="en-US" b="1" dirty="0"/>
                  <a:t>  2025</a:t>
                </a:r>
              </a:p>
            </p:txBody>
          </p:sp>
          <p:sp>
            <p:nvSpPr>
              <p:cNvPr id="49" name="Овал 48">
                <a:extLst>
                  <a:ext uri="{FF2B5EF4-FFF2-40B4-BE49-F238E27FC236}">
                    <a16:creationId xmlns:a16="http://schemas.microsoft.com/office/drawing/2014/main" id="{03A19273-ED51-610C-72A0-75762249EB20}"/>
                  </a:ext>
                </a:extLst>
              </p:cNvPr>
              <p:cNvSpPr/>
              <p:nvPr/>
            </p:nvSpPr>
            <p:spPr>
              <a:xfrm>
                <a:off x="2343673" y="1239865"/>
                <a:ext cx="314510" cy="280275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Овал 49">
                <a:extLst>
                  <a:ext uri="{FF2B5EF4-FFF2-40B4-BE49-F238E27FC236}">
                    <a16:creationId xmlns:a16="http://schemas.microsoft.com/office/drawing/2014/main" id="{772272E5-1BFD-2D1A-EAD3-2B65EADB7136}"/>
                  </a:ext>
                </a:extLst>
              </p:cNvPr>
              <p:cNvSpPr/>
              <p:nvPr/>
            </p:nvSpPr>
            <p:spPr>
              <a:xfrm>
                <a:off x="2850619" y="1061358"/>
                <a:ext cx="314510" cy="280275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Овал 50">
                <a:extLst>
                  <a:ext uri="{FF2B5EF4-FFF2-40B4-BE49-F238E27FC236}">
                    <a16:creationId xmlns:a16="http://schemas.microsoft.com/office/drawing/2014/main" id="{BAE7D915-CEBA-9D18-DB73-92941CAD3458}"/>
                  </a:ext>
                </a:extLst>
              </p:cNvPr>
              <p:cNvSpPr/>
              <p:nvPr/>
            </p:nvSpPr>
            <p:spPr>
              <a:xfrm>
                <a:off x="4215239" y="1562730"/>
                <a:ext cx="314510" cy="280275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id="{54F233A8-9F7D-E95C-9ABF-6455497D149C}"/>
                  </a:ext>
                </a:extLst>
              </p:cNvPr>
              <p:cNvSpPr/>
              <p:nvPr/>
            </p:nvSpPr>
            <p:spPr>
              <a:xfrm>
                <a:off x="4717899" y="1666884"/>
                <a:ext cx="314510" cy="280275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Овал 52">
                <a:extLst>
                  <a:ext uri="{FF2B5EF4-FFF2-40B4-BE49-F238E27FC236}">
                    <a16:creationId xmlns:a16="http://schemas.microsoft.com/office/drawing/2014/main" id="{09C006A7-BED9-9E40-CE2D-C5EB2D1200BC}"/>
                  </a:ext>
                </a:extLst>
              </p:cNvPr>
              <p:cNvSpPr/>
              <p:nvPr/>
            </p:nvSpPr>
            <p:spPr>
              <a:xfrm>
                <a:off x="5216145" y="2365373"/>
                <a:ext cx="314510" cy="280275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Овал 53">
                <a:extLst>
                  <a:ext uri="{FF2B5EF4-FFF2-40B4-BE49-F238E27FC236}">
                    <a16:creationId xmlns:a16="http://schemas.microsoft.com/office/drawing/2014/main" id="{0606EA62-D319-63A7-0CA6-13C8B84C24DF}"/>
                  </a:ext>
                </a:extLst>
              </p:cNvPr>
              <p:cNvSpPr/>
              <p:nvPr/>
            </p:nvSpPr>
            <p:spPr>
              <a:xfrm>
                <a:off x="6358698" y="3348326"/>
                <a:ext cx="314510" cy="28027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125A6D0-91E7-40C8-7F72-5B6952405E02}"/>
                  </a:ext>
                </a:extLst>
              </p:cNvPr>
              <p:cNvSpPr txBox="1"/>
              <p:nvPr/>
            </p:nvSpPr>
            <p:spPr>
              <a:xfrm>
                <a:off x="2282657" y="1480068"/>
                <a:ext cx="1808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/>
                  <a:t>N.C.Jones</a:t>
                </a:r>
                <a:r>
                  <a:rPr lang="en-US" b="1" dirty="0"/>
                  <a:t>,.. 2012</a:t>
                </a:r>
              </a:p>
            </p:txBody>
          </p:sp>
        </p:grpSp>
        <p:sp>
          <p:nvSpPr>
            <p:cNvPr id="57" name="Стрелка: вправо 56">
              <a:extLst>
                <a:ext uri="{FF2B5EF4-FFF2-40B4-BE49-F238E27FC236}">
                  <a16:creationId xmlns:a16="http://schemas.microsoft.com/office/drawing/2014/main" id="{ABA5D314-7D3C-3C68-87FD-8675B5E89438}"/>
                </a:ext>
              </a:extLst>
            </p:cNvPr>
            <p:cNvSpPr/>
            <p:nvPr/>
          </p:nvSpPr>
          <p:spPr>
            <a:xfrm rot="10800000">
              <a:off x="5748202" y="2656631"/>
              <a:ext cx="508884" cy="29075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Стрелка: вправо 57">
              <a:extLst>
                <a:ext uri="{FF2B5EF4-FFF2-40B4-BE49-F238E27FC236}">
                  <a16:creationId xmlns:a16="http://schemas.microsoft.com/office/drawing/2014/main" id="{DA8221EE-C5EC-C4F4-1994-8E4D510E3B82}"/>
                </a:ext>
              </a:extLst>
            </p:cNvPr>
            <p:cNvSpPr/>
            <p:nvPr/>
          </p:nvSpPr>
          <p:spPr>
            <a:xfrm rot="5400000">
              <a:off x="6898160" y="2903383"/>
              <a:ext cx="508884" cy="29075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F61E26F1-D198-4602-9A88-E3F6B47A9F0C}"/>
                </a:ext>
              </a:extLst>
            </p:cNvPr>
            <p:cNvGrpSpPr/>
            <p:nvPr/>
          </p:nvGrpSpPr>
          <p:grpSpPr>
            <a:xfrm>
              <a:off x="6429489" y="1601677"/>
              <a:ext cx="5800755" cy="1200329"/>
              <a:chOff x="6836085" y="2748508"/>
              <a:chExt cx="5800755" cy="1200329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1E50F21A-8B59-47A4-9943-F1935B0D7BFF}"/>
                  </a:ext>
                </a:extLst>
              </p:cNvPr>
              <p:cNvSpPr/>
              <p:nvPr/>
            </p:nvSpPr>
            <p:spPr>
              <a:xfrm>
                <a:off x="6916228" y="2788933"/>
                <a:ext cx="5640470" cy="11194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F7E816-CF0C-588D-DC15-C745F776A391}"/>
                  </a:ext>
                </a:extLst>
              </p:cNvPr>
              <p:cNvSpPr txBox="1"/>
              <p:nvPr/>
            </p:nvSpPr>
            <p:spPr>
              <a:xfrm>
                <a:off x="6836085" y="2748508"/>
                <a:ext cx="580075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 square grid of qubits with nearest neighbor connections, </a:t>
                </a:r>
              </a:p>
              <a:p>
                <a:r>
                  <a:rPr lang="en-US" b="1" dirty="0"/>
                  <a:t>a uniform gate error rate of 0.1%, </a:t>
                </a:r>
              </a:p>
              <a:p>
                <a:r>
                  <a:rPr lang="en-US" b="1" dirty="0"/>
                  <a:t>a surface code cycle time of 1 microsecond, </a:t>
                </a:r>
              </a:p>
              <a:p>
                <a:r>
                  <a:rPr lang="en-US" b="1" dirty="0"/>
                  <a:t>a control system reaction time of 10 microseconds</a:t>
                </a:r>
              </a:p>
            </p:txBody>
          </p: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E72194A1-DC01-A494-F614-6C9950C826F1}"/>
              </a:ext>
            </a:extLst>
          </p:cNvPr>
          <p:cNvSpPr txBox="1"/>
          <p:nvPr/>
        </p:nvSpPr>
        <p:spPr>
          <a:xfrm>
            <a:off x="9054928" y="5358464"/>
            <a:ext cx="31184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Craig Gidney, How to factor 2048 bit RSA integers with less than a million noisy qubits. </a:t>
            </a:r>
          </a:p>
          <a:p>
            <a:r>
              <a:rPr lang="en-US" dirty="0"/>
              <a:t>arXiv:2505.15917v1  [quant-</a:t>
            </a:r>
            <a:r>
              <a:rPr lang="en-US" dirty="0" err="1"/>
              <a:t>ph</a:t>
            </a:r>
            <a:r>
              <a:rPr lang="en-US" dirty="0"/>
              <a:t>]  </a:t>
            </a:r>
            <a:r>
              <a:rPr lang="en-US" b="1" dirty="0"/>
              <a:t>21 May 2025</a:t>
            </a:r>
          </a:p>
        </p:txBody>
      </p:sp>
      <p:graphicFrame>
        <p:nvGraphicFramePr>
          <p:cNvPr id="61" name="Object 7">
            <a:extLst>
              <a:ext uri="{FF2B5EF4-FFF2-40B4-BE49-F238E27FC236}">
                <a16:creationId xmlns:a16="http://schemas.microsoft.com/office/drawing/2014/main" id="{90E61CBF-D87E-D28F-2921-119F868205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53236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31320" imgH="928440" progId="">
                  <p:embed/>
                </p:oleObj>
              </mc:Choice>
              <mc:Fallback>
                <p:oleObj name="CorelDRAW" r:id="rId3" imgW="931320" imgH="928440" progId="">
                  <p:embed/>
                  <p:pic>
                    <p:nvPicPr>
                      <p:cNvPr id="16" name="Object 7">
                        <a:extLst>
                          <a:ext uri="{FF2B5EF4-FFF2-40B4-BE49-F238E27FC236}">
                            <a16:creationId xmlns:a16="http://schemas.microsoft.com/office/drawing/2014/main" id="{A39AC1A5-3A69-2D05-9A66-CC2E02B70E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вал 1">
            <a:extLst>
              <a:ext uri="{FF2B5EF4-FFF2-40B4-BE49-F238E27FC236}">
                <a16:creationId xmlns:a16="http://schemas.microsoft.com/office/drawing/2014/main" id="{53FC00B6-5899-5B3D-9C29-C07896731066}"/>
              </a:ext>
            </a:extLst>
          </p:cNvPr>
          <p:cNvSpPr/>
          <p:nvPr/>
        </p:nvSpPr>
        <p:spPr>
          <a:xfrm>
            <a:off x="3886330" y="3516874"/>
            <a:ext cx="314510" cy="1943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315C63-0D82-7260-5F52-15B680C8265B}"/>
              </a:ext>
            </a:extLst>
          </p:cNvPr>
          <p:cNvSpPr txBox="1"/>
          <p:nvPr/>
        </p:nvSpPr>
        <p:spPr>
          <a:xfrm>
            <a:off x="260131" y="1255508"/>
            <a:ext cx="11816255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[Jones 2012] </a:t>
            </a:r>
            <a:r>
              <a:rPr lang="en-US" dirty="0"/>
              <a:t>N. Cody Jones, Rodney Van Meter, Austin G. Fowler, Peter L. McMahon, </a:t>
            </a:r>
            <a:r>
              <a:rPr lang="en-US" dirty="0" err="1"/>
              <a:t>Jungsang</a:t>
            </a:r>
            <a:r>
              <a:rPr lang="en-US" dirty="0"/>
              <a:t> Kim, Thaddeus D. Ladd, and Yoshihisa Yamamoto. “Layered Architecture for Quantum Computing”. In: Physical Review X 2.3 (July </a:t>
            </a:r>
            <a:r>
              <a:rPr lang="en-US" b="1" dirty="0">
                <a:solidFill>
                  <a:srgbClr val="FF0000"/>
                </a:solidFill>
              </a:rPr>
              <a:t>2012</a:t>
            </a:r>
            <a:r>
              <a:rPr lang="en-US" dirty="0"/>
              <a:t>)</a:t>
            </a:r>
            <a:r>
              <a:rPr lang="ru-RU" dirty="0"/>
              <a:t>;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[Fowler 2012] </a:t>
            </a:r>
            <a:r>
              <a:rPr lang="en-US" dirty="0"/>
              <a:t>G. Fowler, M. </a:t>
            </a:r>
            <a:r>
              <a:rPr lang="en-US" dirty="0" err="1"/>
              <a:t>Mariantoni</a:t>
            </a:r>
            <a:r>
              <a:rPr lang="en-US" dirty="0"/>
              <a:t>, J. M. Martinis, and A. N. Cleland. “Surface codes: Towards practical large-scale quantum computation”. In: Phys. Rev. A 86 (</a:t>
            </a:r>
            <a:r>
              <a:rPr lang="en-US" b="1" dirty="0">
                <a:solidFill>
                  <a:srgbClr val="FF0000"/>
                </a:solidFill>
              </a:rPr>
              <a:t>2012</a:t>
            </a:r>
            <a:r>
              <a:rPr lang="en-US" dirty="0"/>
              <a:t>)</a:t>
            </a:r>
            <a:r>
              <a:rPr lang="ru-RU" dirty="0"/>
              <a:t>;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[O’Gorman 2017] </a:t>
            </a:r>
            <a:r>
              <a:rPr lang="en-US" dirty="0"/>
              <a:t>Joe O’Gorman and Earl T. Campbell. “Quantum computation with realistic </a:t>
            </a:r>
            <a:r>
              <a:rPr lang="en-US" dirty="0" err="1"/>
              <a:t>magicstate</a:t>
            </a:r>
            <a:r>
              <a:rPr lang="en-US" dirty="0"/>
              <a:t> factories”. In: Physical Review A 95.3 (Mar. </a:t>
            </a:r>
            <a:r>
              <a:rPr lang="en-US" b="1" dirty="0">
                <a:solidFill>
                  <a:srgbClr val="FF0000"/>
                </a:solidFill>
              </a:rPr>
              <a:t>2017</a:t>
            </a:r>
            <a:r>
              <a:rPr lang="en-US" dirty="0"/>
              <a:t>)</a:t>
            </a:r>
            <a:r>
              <a:rPr lang="ru-RU" dirty="0"/>
              <a:t>;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[Gheorghiu 2019] </a:t>
            </a:r>
            <a:r>
              <a:rPr lang="en-US" dirty="0"/>
              <a:t>Vlad Gheorghiu and Michele Mosca. Benchmarking the quantum cryptanalysis of symmetric, public-key and hash-based cryptographic schemes. </a:t>
            </a:r>
            <a:r>
              <a:rPr lang="en-US" b="1" dirty="0">
                <a:solidFill>
                  <a:srgbClr val="FF0000"/>
                </a:solidFill>
              </a:rPr>
              <a:t>2019</a:t>
            </a:r>
            <a:r>
              <a:rPr lang="en-US" dirty="0"/>
              <a:t>. </a:t>
            </a:r>
            <a:r>
              <a:rPr lang="en-US" dirty="0" err="1"/>
              <a:t>doi</a:t>
            </a:r>
            <a:r>
              <a:rPr lang="en-US" dirty="0"/>
              <a:t>: 10.48550/ARXIV.1902.02332</a:t>
            </a:r>
            <a:r>
              <a:rPr lang="ru-RU" dirty="0"/>
              <a:t>;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[Gidney 2021]</a:t>
            </a:r>
            <a:r>
              <a:rPr lang="en-US" dirty="0"/>
              <a:t> Craig Gidney and Martin </a:t>
            </a:r>
            <a:r>
              <a:rPr lang="en-US" dirty="0" err="1"/>
              <a:t>Ekerå</a:t>
            </a:r>
            <a:r>
              <a:rPr lang="en-US" dirty="0"/>
              <a:t>. “How to factor 2048 bit RSA integers in 8 hours using 20 million noisy qubits”. In: Quantum 5 (</a:t>
            </a:r>
            <a:r>
              <a:rPr lang="en-US" b="1" dirty="0">
                <a:solidFill>
                  <a:srgbClr val="FF0000"/>
                </a:solidFill>
              </a:rPr>
              <a:t>2021</a:t>
            </a:r>
            <a:r>
              <a:rPr lang="en-US" dirty="0"/>
              <a:t>), p. 433</a:t>
            </a:r>
            <a:r>
              <a:rPr lang="ru-RU" dirty="0"/>
              <a:t>;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[Gidney 2025] </a:t>
            </a:r>
            <a:r>
              <a:rPr lang="en-US" dirty="0"/>
              <a:t>Craig Gidney, How to factor 2048 bit RSA integers with less than a million noisy qubits. arXiv:2505.15917v1  [quant-</a:t>
            </a:r>
            <a:r>
              <a:rPr lang="en-US" dirty="0" err="1"/>
              <a:t>ph</a:t>
            </a:r>
            <a:r>
              <a:rPr lang="en-US" dirty="0"/>
              <a:t>]  </a:t>
            </a:r>
            <a:r>
              <a:rPr lang="en-US" b="1" dirty="0">
                <a:solidFill>
                  <a:srgbClr val="FF0000"/>
                </a:solidFill>
              </a:rPr>
              <a:t>21 May 2025</a:t>
            </a:r>
            <a:r>
              <a:rPr lang="ru-RU" dirty="0"/>
              <a:t>;</a:t>
            </a:r>
            <a:endParaRPr lang="en-US" dirty="0"/>
          </a:p>
          <a:p>
            <a:pPr marL="342900" indent="-342900">
              <a:lnSpc>
                <a:spcPct val="150000"/>
              </a:lnSpc>
              <a:buAutoNum type="alphaUcPeriod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5C46A8-C5C9-82E6-4F15-908082A16E4B}"/>
              </a:ext>
            </a:extLst>
          </p:cNvPr>
          <p:cNvSpPr txBox="1"/>
          <p:nvPr/>
        </p:nvSpPr>
        <p:spPr>
          <a:xfrm>
            <a:off x="315310" y="824621"/>
            <a:ext cx="28016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/>
              <a:t>Ссылки на источники</a:t>
            </a:r>
            <a:endParaRPr lang="en-US" sz="2200" b="1" dirty="0"/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7788B413-78CA-82F9-8F5B-1639251697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53236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16" name="Object 7">
                        <a:extLst>
                          <a:ext uri="{FF2B5EF4-FFF2-40B4-BE49-F238E27FC236}">
                            <a16:creationId xmlns:a16="http://schemas.microsoft.com/office/drawing/2014/main" id="{A39AC1A5-3A69-2D05-9A66-CC2E02B70E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4391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4D143C-057E-2264-5704-7E13ED51C90A}"/>
              </a:ext>
            </a:extLst>
          </p:cNvPr>
          <p:cNvSpPr txBox="1"/>
          <p:nvPr/>
        </p:nvSpPr>
        <p:spPr>
          <a:xfrm>
            <a:off x="1941491" y="950700"/>
            <a:ext cx="8309009" cy="1546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Алгоритм Гровера: атака на симметричные алгоритмы</a:t>
            </a:r>
            <a:endParaRPr lang="en-US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Ускорение перебора (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AES-256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757D433-64A0-8847-003B-E768152A5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630376"/>
              </p:ext>
            </p:extLst>
          </p:nvPr>
        </p:nvGraphicFramePr>
        <p:xfrm>
          <a:off x="232594" y="2497470"/>
          <a:ext cx="11726805" cy="2963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08935">
                  <a:extLst>
                    <a:ext uri="{9D8B030D-6E8A-4147-A177-3AD203B41FA5}">
                      <a16:colId xmlns:a16="http://schemas.microsoft.com/office/drawing/2014/main" val="2767446568"/>
                    </a:ext>
                  </a:extLst>
                </a:gridCol>
                <a:gridCol w="3658513">
                  <a:extLst>
                    <a:ext uri="{9D8B030D-6E8A-4147-A177-3AD203B41FA5}">
                      <a16:colId xmlns:a16="http://schemas.microsoft.com/office/drawing/2014/main" val="3784378419"/>
                    </a:ext>
                  </a:extLst>
                </a:gridCol>
                <a:gridCol w="4159357">
                  <a:extLst>
                    <a:ext uri="{9D8B030D-6E8A-4147-A177-3AD203B41FA5}">
                      <a16:colId xmlns:a16="http://schemas.microsoft.com/office/drawing/2014/main" val="2871900861"/>
                    </a:ext>
                  </a:extLst>
                </a:gridCol>
              </a:tblGrid>
              <a:tr h="614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Параметр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Классический компьютер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Квантовый компьютер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7430307"/>
                  </a:ext>
                </a:extLst>
              </a:tr>
              <a:tr h="614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Число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операций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2²⁵⁶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2¹²⁸ (ускорение в √N раз)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526447"/>
                  </a:ext>
                </a:extLst>
              </a:tr>
              <a:tr h="614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Необходим</a:t>
                      </a:r>
                      <a:r>
                        <a:rPr lang="ru-RU" sz="2400" kern="100" dirty="0" err="1">
                          <a:effectLst/>
                        </a:rPr>
                        <a:t>ое</a:t>
                      </a:r>
                      <a:r>
                        <a:rPr lang="ru-RU" sz="2400" kern="100" dirty="0">
                          <a:effectLst/>
                        </a:rPr>
                        <a:t> число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ru-RU" sz="2400" kern="100" dirty="0">
                          <a:effectLst/>
                        </a:rPr>
                        <a:t>логических </a:t>
                      </a:r>
                      <a:r>
                        <a:rPr lang="en-US" sz="2400" kern="100" dirty="0" err="1">
                          <a:effectLst/>
                        </a:rPr>
                        <a:t>кубит</a:t>
                      </a:r>
                      <a:r>
                        <a:rPr lang="ru-RU" sz="2400" kern="100" dirty="0" err="1">
                          <a:effectLst/>
                        </a:rPr>
                        <a:t>ов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–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~10 000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7984906"/>
                  </a:ext>
                </a:extLst>
              </a:tr>
              <a:tr h="614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Угроза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Нет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Минимальна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 (</a:t>
                      </a:r>
                      <a:r>
                        <a:rPr lang="en-US" sz="2400" kern="100" dirty="0" err="1">
                          <a:effectLst/>
                        </a:rPr>
                        <a:t>практически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неосуществима</a:t>
                      </a:r>
                      <a:r>
                        <a:rPr lang="en-US" sz="2400" kern="100" dirty="0">
                          <a:effectLst/>
                        </a:rPr>
                        <a:t>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848676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F7CA7A4-F489-0597-FFB7-234D91E297DB}"/>
              </a:ext>
            </a:extLst>
          </p:cNvPr>
          <p:cNvSpPr txBox="1"/>
          <p:nvPr/>
        </p:nvSpPr>
        <p:spPr>
          <a:xfrm>
            <a:off x="1380726" y="5461468"/>
            <a:ext cx="10118558" cy="133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-256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остаётся безопасным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даже с квантовыми компьютерами.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-128 риск выше, но переход на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-256 решает проблему.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89642-08D6-5A22-316C-E22BCAD27FF3}"/>
              </a:ext>
            </a:extLst>
          </p:cNvPr>
          <p:cNvSpPr txBox="1"/>
          <p:nvPr/>
        </p:nvSpPr>
        <p:spPr>
          <a:xfrm>
            <a:off x="788275" y="0"/>
            <a:ext cx="10357945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РЕСУРСОВ, НЕОБХОДИМЫХ ДЛЯ ВЗЛОМА КЛАССИЧЕСКИХ АЛГОРИТМОВ ШИФРОВАНИЯ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FCFDAE0-1F5F-80C2-9F6E-343EADFAB3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53236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16" name="Object 7">
                        <a:extLst>
                          <a:ext uri="{FF2B5EF4-FFF2-40B4-BE49-F238E27FC236}">
                            <a16:creationId xmlns:a16="http://schemas.microsoft.com/office/drawing/2014/main" id="{A39AC1A5-3A69-2D05-9A66-CC2E02B70E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601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829B3-1597-E296-B099-8631712CB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983396-BBE9-22E1-2FDB-0ACB1A197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338" y="2148827"/>
            <a:ext cx="9647439" cy="23740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242442F-BAFA-98D6-AB62-3DD1B5F9944A}"/>
              </a:ext>
            </a:extLst>
          </p:cNvPr>
          <p:cNvSpPr/>
          <p:nvPr/>
        </p:nvSpPr>
        <p:spPr>
          <a:xfrm>
            <a:off x="8874432" y="2951155"/>
            <a:ext cx="1481146" cy="1634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00290A-9AD3-418D-9DFC-BEFD5C539176}"/>
              </a:ext>
            </a:extLst>
          </p:cNvPr>
          <p:cNvSpPr txBox="1"/>
          <p:nvPr/>
        </p:nvSpPr>
        <p:spPr>
          <a:xfrm>
            <a:off x="1688299" y="128473"/>
            <a:ext cx="9662325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ОЦЕНКИ НЕОБХОДИМЫХ РЕСУРСОВ </a:t>
            </a:r>
          </a:p>
          <a:p>
            <a:pPr algn="ctr"/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ЧИСЛА ЛОГИЧЕСКИХ КУБИТОВ, ЭЛЕМЕНТАРНЫХ КВАНТОВЫХ ВЕНТИЛЕЙ</a:t>
            </a:r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ДЛЯ ПОЛНОГО ПОИСКА КЛЮЧА ШИФРОВАНИЯ </a:t>
            </a:r>
          </a:p>
          <a:p>
            <a:pPr algn="ctr"/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АЛГОРИТМА ШИФРОВАНИЯ AES С РАЗНОЙ ДЛИНОЙ КЛЮЧА*</a:t>
            </a:r>
            <a:r>
              <a:rPr lang="ru-RU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200" dirty="0"/>
          </a:p>
        </p:txBody>
      </p:sp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74CD5DA7-CDFC-52DB-0FA4-7C444CFC76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31320" imgH="928440" progId="">
                  <p:embed/>
                </p:oleObj>
              </mc:Choice>
              <mc:Fallback>
                <p:oleObj name="CorelDRAW" r:id="rId3" imgW="931320" imgH="928440" progId="">
                  <p:embed/>
                  <p:pic>
                    <p:nvPicPr>
                      <p:cNvPr id="5" name="Object 7">
                        <a:extLst>
                          <a:ext uri="{FF2B5EF4-FFF2-40B4-BE49-F238E27FC236}">
                            <a16:creationId xmlns:a16="http://schemas.microsoft.com/office/drawing/2014/main" id="{74CD5DA7-CDFC-52DB-0FA4-7C444CFC76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6459DE-EE76-6D34-1FD4-ADFA9DA97B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1737217" cy="644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9A418E-77AE-C160-F49B-C2F2AF0DD96A}"/>
              </a:ext>
            </a:extLst>
          </p:cNvPr>
          <p:cNvSpPr txBox="1"/>
          <p:nvPr/>
        </p:nvSpPr>
        <p:spPr>
          <a:xfrm>
            <a:off x="8103141" y="1703317"/>
            <a:ext cx="386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*Для идеальных квантовых вентилей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CF9E1DA-8F87-B632-2F68-D49EC425566C}"/>
                  </a:ext>
                </a:extLst>
              </p:cNvPr>
              <p:cNvSpPr txBox="1"/>
              <p:nvPr/>
            </p:nvSpPr>
            <p:spPr>
              <a:xfrm>
                <a:off x="626040" y="4909037"/>
                <a:ext cx="2681440" cy="603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b="1" i="1" dirty="0"/>
                  <a:t>T</a:t>
                </a:r>
                <a:r>
                  <a:rPr lang="ru-RU" sz="2200" b="1" i="1" dirty="0"/>
                  <a:t>-</a:t>
                </a:r>
                <a:r>
                  <a:rPr lang="en-US" sz="2200" b="1" i="1" dirty="0"/>
                  <a:t>gate</a:t>
                </a:r>
                <a:r>
                  <a:rPr lang="en-US" sz="2200" i="1" dirty="0"/>
                  <a:t>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1597D9E-656D-473D-8414-95AAC0D0B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40" y="4909037"/>
                <a:ext cx="2681440" cy="603435"/>
              </a:xfrm>
              <a:prstGeom prst="rect">
                <a:avLst/>
              </a:prstGeom>
              <a:blipFill>
                <a:blip r:embed="rId7"/>
                <a:stretch>
                  <a:fillRect l="-2955" b="-404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9B92DF0-4FF2-BB93-ABE8-5D8A197076F6}"/>
                  </a:ext>
                </a:extLst>
              </p:cNvPr>
              <p:cNvSpPr txBox="1"/>
              <p:nvPr/>
            </p:nvSpPr>
            <p:spPr>
              <a:xfrm>
                <a:off x="4856683" y="5195253"/>
                <a:ext cx="2208425" cy="552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H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/>
                  <a:t>;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6EB5CA7-E612-48AB-AD8F-E93225AA9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6683" y="5195253"/>
                <a:ext cx="2208425" cy="552459"/>
              </a:xfrm>
              <a:prstGeom prst="rect">
                <a:avLst/>
              </a:prstGeom>
              <a:blipFill>
                <a:blip r:embed="rId8"/>
                <a:stretch>
                  <a:fillRect l="-2486" b="-10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8CAB50D-C96C-4F27-CCD2-A955FCDC7271}"/>
                  </a:ext>
                </a:extLst>
              </p:cNvPr>
              <p:cNvSpPr txBox="1"/>
              <p:nvPr/>
            </p:nvSpPr>
            <p:spPr>
              <a:xfrm>
                <a:off x="7217534" y="4952243"/>
                <a:ext cx="4642040" cy="1055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S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/>
                  <a:t>;      </a:t>
                </a:r>
                <a:r>
                  <a:rPr lang="en-US" i="1" dirty="0"/>
                  <a:t>CNOT=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ru-RU" i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C4988A-D754-483D-94A2-5D41D2EDA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534" y="4952243"/>
                <a:ext cx="4642040" cy="1055995"/>
              </a:xfrm>
              <a:prstGeom prst="rect">
                <a:avLst/>
              </a:prstGeom>
              <a:blipFill>
                <a:blip r:embed="rId9"/>
                <a:stretch>
                  <a:fillRect l="-118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D3061C07-9414-4A76-2040-88B444A9A74D}"/>
              </a:ext>
            </a:extLst>
          </p:cNvPr>
          <p:cNvSpPr txBox="1"/>
          <p:nvPr/>
        </p:nvSpPr>
        <p:spPr>
          <a:xfrm>
            <a:off x="7383483" y="4639412"/>
            <a:ext cx="15824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i="1" dirty="0"/>
              <a:t>Клиффорд</a:t>
            </a:r>
            <a:r>
              <a:rPr lang="en-US" sz="2200" b="1" i="1" dirty="0"/>
              <a:t>:</a:t>
            </a:r>
            <a:endParaRPr lang="ru-RU" sz="2200" b="1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AB5B15-40FB-630C-B0B5-4566B0834C57}"/>
              </a:ext>
            </a:extLst>
          </p:cNvPr>
          <p:cNvSpPr txBox="1"/>
          <p:nvPr/>
        </p:nvSpPr>
        <p:spPr>
          <a:xfrm>
            <a:off x="98361" y="6469877"/>
            <a:ext cx="951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Grassl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M. et al. Applying Grover’s Algorithm to AES: Quantum Resource Estimates. 2016. P. 29–43.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084407-C850-87B8-EF5A-A0E73116CF10}"/>
                  </a:ext>
                </a:extLst>
              </p:cNvPr>
              <p:cNvSpPr txBox="1"/>
              <p:nvPr/>
            </p:nvSpPr>
            <p:spPr>
              <a:xfrm>
                <a:off x="4739780" y="5829619"/>
                <a:ext cx="1239763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I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/>
                  <a:t>;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4677C90-2E8E-4655-B0EB-AA8493A59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780" y="5829619"/>
                <a:ext cx="1239763" cy="554254"/>
              </a:xfrm>
              <a:prstGeom prst="rect">
                <a:avLst/>
              </a:prstGeom>
              <a:blipFill>
                <a:blip r:embed="rId10"/>
                <a:stretch>
                  <a:fillRect l="-4433" r="-2956" b="-10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AFD8CE3-060C-4207-559A-B746D91B751D}"/>
                  </a:ext>
                </a:extLst>
              </p:cNvPr>
              <p:cNvSpPr txBox="1"/>
              <p:nvPr/>
            </p:nvSpPr>
            <p:spPr>
              <a:xfrm>
                <a:off x="6035710" y="5826723"/>
                <a:ext cx="1302280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i="1" dirty="0"/>
                  <a:t>Х</a:t>
                </a:r>
                <a:r>
                  <a:rPr lang="en-US" i="1" dirty="0"/>
                  <a:t>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/>
                  <a:t>;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D474908-4CCC-4093-B7B8-5AC575155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710" y="5826723"/>
                <a:ext cx="1302280" cy="554254"/>
              </a:xfrm>
              <a:prstGeom prst="rect">
                <a:avLst/>
              </a:prstGeom>
              <a:blipFill>
                <a:blip r:embed="rId11"/>
                <a:stretch>
                  <a:fillRect l="-3738" r="-2804" b="-10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28DD2D-746F-9B50-11AF-80A0E2D908DE}"/>
                  </a:ext>
                </a:extLst>
              </p:cNvPr>
              <p:cNvSpPr txBox="1"/>
              <p:nvPr/>
            </p:nvSpPr>
            <p:spPr>
              <a:xfrm>
                <a:off x="7337990" y="5797598"/>
                <a:ext cx="1420197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Y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mr>
                          <m:mr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ru-R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ru-RU" dirty="0"/>
                  <a:t>;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6FD6945-BA82-4979-BE81-4648395C9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990" y="5797598"/>
                <a:ext cx="1420197" cy="554254"/>
              </a:xfrm>
              <a:prstGeom prst="rect">
                <a:avLst/>
              </a:prstGeom>
              <a:blipFill>
                <a:blip r:embed="rId12"/>
                <a:stretch>
                  <a:fillRect l="-3863" r="-2146" b="-10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87368E0-8130-63D2-ADBF-D09973FEEDF0}"/>
                  </a:ext>
                </a:extLst>
              </p:cNvPr>
              <p:cNvSpPr txBox="1"/>
              <p:nvPr/>
            </p:nvSpPr>
            <p:spPr>
              <a:xfrm>
                <a:off x="8758187" y="5786529"/>
                <a:ext cx="1400063" cy="55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Z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ru-RU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ru-RU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A27232A-83E2-4EDB-859E-95BBA8139E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8187" y="5786529"/>
                <a:ext cx="1400063" cy="554254"/>
              </a:xfrm>
              <a:prstGeom prst="rect">
                <a:avLst/>
              </a:prstGeom>
              <a:blipFill>
                <a:blip r:embed="rId13"/>
                <a:stretch>
                  <a:fillRect l="-3930" b="-10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6D9880D-CC07-2B0A-C269-9DD3479B8A5F}"/>
              </a:ext>
            </a:extLst>
          </p:cNvPr>
          <p:cNvSpPr/>
          <p:nvPr/>
        </p:nvSpPr>
        <p:spPr>
          <a:xfrm>
            <a:off x="3858936" y="2608976"/>
            <a:ext cx="1481146" cy="42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23CA1B-0F18-A748-DF13-6CB42CB80DAE}"/>
              </a:ext>
            </a:extLst>
          </p:cNvPr>
          <p:cNvSpPr txBox="1"/>
          <p:nvPr/>
        </p:nvSpPr>
        <p:spPr>
          <a:xfrm>
            <a:off x="3858936" y="2611696"/>
            <a:ext cx="1462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i="1" dirty="0"/>
              <a:t>Клиффорд</a:t>
            </a:r>
          </a:p>
        </p:txBody>
      </p:sp>
    </p:spTree>
    <p:extLst>
      <p:ext uri="{BB962C8B-B14F-4D97-AF65-F5344CB8AC3E}">
        <p14:creationId xmlns:p14="http://schemas.microsoft.com/office/powerpoint/2010/main" val="2020590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FA811-45D3-1FEB-57BA-5EA51E489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3E1336-609B-B0D2-41A0-6F6EA3B02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678" y="1290907"/>
            <a:ext cx="6608753" cy="5567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65D999-1CDA-C4E7-9C06-2D8459E5F2DC}"/>
              </a:ext>
            </a:extLst>
          </p:cNvPr>
          <p:cNvSpPr txBox="1"/>
          <p:nvPr/>
        </p:nvSpPr>
        <p:spPr>
          <a:xfrm>
            <a:off x="757150" y="325238"/>
            <a:ext cx="11533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ДАННЫЕ АНАЛИЗА ДЛЯ ОПТИМИЗИРОВАННЫХ КВАНТОВЫХ АЛГОРИТМОВ </a:t>
            </a:r>
            <a:endParaRPr lang="en-US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ПОЛНОГО ПЕРЕБОРА КЛЮЧЕЙ ДЛЯ АЛГОРИТМА ШИФРОВАНИЯ AES </a:t>
            </a:r>
            <a:endParaRPr lang="en-US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РАЗНОЙ ДЛИНОЙ КЛЮЧА ПРИ РАЗЛИЧНЫХ ВЕЛИЧИНАХ ВЕРОЯТНОСТИ ОШИБКИ НА ВЕНТИЛЬ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8B9C4B7-6338-EE5C-2148-6DA8C35A264F}"/>
              </a:ext>
            </a:extLst>
          </p:cNvPr>
          <p:cNvGrpSpPr/>
          <p:nvPr/>
        </p:nvGrpSpPr>
        <p:grpSpPr>
          <a:xfrm>
            <a:off x="6952735" y="1614616"/>
            <a:ext cx="815985" cy="3857175"/>
            <a:chOff x="6952735" y="1614616"/>
            <a:chExt cx="815985" cy="3857175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E8CDE67B-0C75-6A23-8B78-A8E745BE52AD}"/>
                </a:ext>
              </a:extLst>
            </p:cNvPr>
            <p:cNvSpPr/>
            <p:nvPr/>
          </p:nvSpPr>
          <p:spPr>
            <a:xfrm>
              <a:off x="6952735" y="1614616"/>
              <a:ext cx="741406" cy="1013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D6825B8-7183-3F23-9E72-E021DEB86359}"/>
                </a:ext>
              </a:extLst>
            </p:cNvPr>
            <p:cNvSpPr/>
            <p:nvPr/>
          </p:nvSpPr>
          <p:spPr>
            <a:xfrm>
              <a:off x="6952735" y="3072329"/>
              <a:ext cx="741406" cy="1013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B8A4B48-8FCD-8360-4C44-11F419573338}"/>
                </a:ext>
              </a:extLst>
            </p:cNvPr>
            <p:cNvSpPr/>
            <p:nvPr/>
          </p:nvSpPr>
          <p:spPr>
            <a:xfrm>
              <a:off x="7027314" y="4458537"/>
              <a:ext cx="741406" cy="1013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10" name="Object 7">
            <a:extLst>
              <a:ext uri="{FF2B5EF4-FFF2-40B4-BE49-F238E27FC236}">
                <a16:creationId xmlns:a16="http://schemas.microsoft.com/office/drawing/2014/main" id="{4E7E25BE-5AE5-A300-3642-3969A7298A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31320" imgH="928440" progId="">
                  <p:embed/>
                </p:oleObj>
              </mc:Choice>
              <mc:Fallback>
                <p:oleObj name="CorelDRAW" r:id="rId3" imgW="931320" imgH="928440" progId="">
                  <p:embed/>
                  <p:pic>
                    <p:nvPicPr>
                      <p:cNvPr id="10" name="Object 7">
                        <a:extLst>
                          <a:ext uri="{FF2B5EF4-FFF2-40B4-BE49-F238E27FC236}">
                            <a16:creationId xmlns:a16="http://schemas.microsoft.com/office/drawing/2014/main" id="{4E7E25BE-5AE5-A300-3642-3969A7298A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0AF74D-BCB9-885A-1768-FCED3A7261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1856899" cy="6442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E42275-4917-AE4D-8443-291A04357AC8}"/>
              </a:ext>
            </a:extLst>
          </p:cNvPr>
          <p:cNvSpPr txBox="1"/>
          <p:nvPr/>
        </p:nvSpPr>
        <p:spPr>
          <a:xfrm>
            <a:off x="8643012" y="6069884"/>
            <a:ext cx="37743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Gheorghiu</a:t>
            </a:r>
            <a:r>
              <a:rPr lang="en-U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V.,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Mosca</a:t>
            </a:r>
            <a:r>
              <a:rPr lang="en-U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M. A resource estimation framework for quantum attacks against cryptographic functions. 2018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-2021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5972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5CA37D-250E-F735-AAD5-C669F4C35AC5}"/>
              </a:ext>
            </a:extLst>
          </p:cNvPr>
          <p:cNvSpPr txBox="1"/>
          <p:nvPr/>
        </p:nvSpPr>
        <p:spPr>
          <a:xfrm>
            <a:off x="1629759" y="736793"/>
            <a:ext cx="8365578" cy="1546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Эллиптические кривые (</a:t>
            </a:r>
            <a:r>
              <a:rPr lang="en-US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</a:t>
            </a:r>
            <a:r>
              <a:rPr lang="ru-RU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и дискретный логарифм</a:t>
            </a:r>
            <a:endParaRPr lang="en-US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Bitcoin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ECDSA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secp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 для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-256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A6D39B5-84F3-4AA6-50D5-CA0289DC0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035117"/>
              </p:ext>
            </p:extLst>
          </p:nvPr>
        </p:nvGraphicFramePr>
        <p:xfrm>
          <a:off x="554748" y="2343739"/>
          <a:ext cx="10515600" cy="1967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52261493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686006126"/>
                    </a:ext>
                  </a:extLst>
                </a:gridCol>
              </a:tblGrid>
              <a:tr h="5245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Параметр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Оценка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958898"/>
                  </a:ext>
                </a:extLst>
              </a:tr>
              <a:tr h="8602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Необходим</a:t>
                      </a:r>
                      <a:r>
                        <a:rPr lang="ru-RU" sz="2400" kern="100" dirty="0" err="1">
                          <a:effectLst/>
                        </a:rPr>
                        <a:t>ое</a:t>
                      </a:r>
                      <a:r>
                        <a:rPr lang="ru-RU" sz="2400" kern="100" dirty="0">
                          <a:effectLst/>
                        </a:rPr>
                        <a:t> число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endParaRPr lang="ru-RU" sz="24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400" kern="100" dirty="0">
                          <a:effectLst/>
                        </a:rPr>
                        <a:t>физических </a:t>
                      </a:r>
                      <a:r>
                        <a:rPr lang="en-US" sz="2400" kern="100" dirty="0" err="1">
                          <a:effectLst/>
                        </a:rPr>
                        <a:t>кубит</a:t>
                      </a:r>
                      <a:r>
                        <a:rPr lang="ru-RU" sz="2400" kern="100" dirty="0" err="1">
                          <a:effectLst/>
                        </a:rPr>
                        <a:t>ов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~1.5–2 </a:t>
                      </a:r>
                      <a:r>
                        <a:rPr lang="en-US" sz="2400" kern="100" dirty="0" err="1">
                          <a:effectLst/>
                        </a:rPr>
                        <a:t>млн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2000364"/>
                  </a:ext>
                </a:extLst>
              </a:tr>
              <a:tr h="5245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Время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атаки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~10 </a:t>
                      </a:r>
                      <a:r>
                        <a:rPr lang="en-US" sz="2400" kern="100" dirty="0" err="1">
                          <a:effectLst/>
                        </a:rPr>
                        <a:t>дней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01651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2769EF-7188-BC32-4B86-E6EE9CDB172B}"/>
              </a:ext>
            </a:extLst>
          </p:cNvPr>
          <p:cNvSpPr txBox="1"/>
          <p:nvPr/>
        </p:nvSpPr>
        <p:spPr>
          <a:xfrm>
            <a:off x="947901" y="4311060"/>
            <a:ext cx="9729294" cy="1667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Практические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последствия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Биткоин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уязвим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но только после появления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стабильных реализаций компьютеров миллионами физических кубитов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Решение: Переход на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постквантовые</a:t>
            </a: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алгоритмы подписей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(например,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SPHINCS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+*).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4C3E42-1EB4-F02A-0A18-785D09B0305D}"/>
              </a:ext>
            </a:extLst>
          </p:cNvPr>
          <p:cNvSpPr txBox="1"/>
          <p:nvPr/>
        </p:nvSpPr>
        <p:spPr>
          <a:xfrm>
            <a:off x="346841" y="5978183"/>
            <a:ext cx="11931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*</a:t>
            </a:r>
            <a:r>
              <a:rPr lang="en-US" sz="1600" dirty="0"/>
              <a:t>Daniel J. Bernstein, Andreas </a:t>
            </a:r>
            <a:r>
              <a:rPr lang="en-US" sz="1600" dirty="0" err="1"/>
              <a:t>H¨ulsing</a:t>
            </a:r>
            <a:r>
              <a:rPr lang="en-US" sz="1600" dirty="0"/>
              <a:t>, Stefan </a:t>
            </a:r>
            <a:r>
              <a:rPr lang="en-US" sz="1600" dirty="0" err="1"/>
              <a:t>K¨olbl</a:t>
            </a:r>
            <a:r>
              <a:rPr lang="en-US" sz="1600" dirty="0"/>
              <a:t>, Ruben </a:t>
            </a:r>
            <a:r>
              <a:rPr lang="en-US" sz="1600" dirty="0" err="1"/>
              <a:t>Niederhagen</a:t>
            </a:r>
            <a:r>
              <a:rPr lang="en-US" sz="1600" dirty="0"/>
              <a:t>, Joost </a:t>
            </a:r>
            <a:r>
              <a:rPr lang="en-US" sz="1600" dirty="0" err="1"/>
              <a:t>Rijneveld</a:t>
            </a:r>
            <a:r>
              <a:rPr lang="en-US" sz="1600" dirty="0"/>
              <a:t>, and Peter Schwabe. The SPHINCS+ signature framework. In Lorenzo Cavallaro, Johannes Kinder, </a:t>
            </a:r>
            <a:r>
              <a:rPr lang="en-US" sz="1600" dirty="0" err="1"/>
              <a:t>XiaoFeng</a:t>
            </a:r>
            <a:r>
              <a:rPr lang="en-US" sz="1600" dirty="0"/>
              <a:t> Wang, and Jonathan Katz, editors, Proceedings of the 2019 ACM SIGSAC Conference on Computer and Communications Security, CCS 2019, London, UK, November 11-15, 2019, pages 2129–2146. ACM, 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4DE8FE-A93B-3C54-79CF-286A09693D9A}"/>
              </a:ext>
            </a:extLst>
          </p:cNvPr>
          <p:cNvSpPr txBox="1"/>
          <p:nvPr/>
        </p:nvSpPr>
        <p:spPr>
          <a:xfrm>
            <a:off x="788275" y="0"/>
            <a:ext cx="10357945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РЕСУРСОВ, НЕОБХОДИМЫХ ДЛЯ ВЗЛОМА КЛАССИЧЕСКИХ АЛГОРИТМОВ ШИФРОВАНИЯ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6F6C95BB-2D2F-1F22-63F6-1BFCB68510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53236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16" name="Object 7">
                        <a:extLst>
                          <a:ext uri="{FF2B5EF4-FFF2-40B4-BE49-F238E27FC236}">
                            <a16:creationId xmlns:a16="http://schemas.microsoft.com/office/drawing/2014/main" id="{A39AC1A5-3A69-2D05-9A66-CC2E02B70E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7804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1A2B51-500C-F48C-7ECB-F99B8E17601F}"/>
              </a:ext>
            </a:extLst>
          </p:cNvPr>
          <p:cNvSpPr txBox="1"/>
          <p:nvPr/>
        </p:nvSpPr>
        <p:spPr>
          <a:xfrm>
            <a:off x="2142139" y="276887"/>
            <a:ext cx="8298011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ТЕКУЩЕЕ СОСТОЯНИЕ КВАНТОВЫХ КОМПЬЮТЕРОВ (2024)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5D9A963-C47E-3309-BD7E-6ACC277F1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262746"/>
              </p:ext>
            </p:extLst>
          </p:nvPr>
        </p:nvGraphicFramePr>
        <p:xfrm>
          <a:off x="625366" y="1406019"/>
          <a:ext cx="10515600" cy="2386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61980052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808509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9398082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31420848"/>
                    </a:ext>
                  </a:extLst>
                </a:gridCol>
              </a:tblGrid>
              <a:tr h="523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Компания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Число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кубитов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Тип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кубитов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Коррекция ошибок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7647157"/>
                  </a:ext>
                </a:extLst>
              </a:tr>
              <a:tr h="523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IBM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1 121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Сверхпроводящие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Нет</a:t>
                      </a:r>
                      <a:r>
                        <a:rPr lang="en-US" sz="2400" kern="100" dirty="0">
                          <a:effectLst/>
                        </a:rPr>
                        <a:t> (</a:t>
                      </a:r>
                      <a:r>
                        <a:rPr lang="en-US" sz="2400" kern="100" dirty="0" err="1">
                          <a:effectLst/>
                        </a:rPr>
                        <a:t>шумные</a:t>
                      </a:r>
                      <a:r>
                        <a:rPr lang="en-US" sz="2400" kern="100" dirty="0">
                          <a:effectLst/>
                        </a:rPr>
                        <a:t>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5541314"/>
                  </a:ext>
                </a:extLst>
              </a:tr>
              <a:tr h="523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Google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70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Сверхпроводящие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Частичная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709557"/>
                  </a:ext>
                </a:extLst>
              </a:tr>
              <a:tr h="523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>
                          <a:effectLst/>
                        </a:rPr>
                        <a:t>Quantinuum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>
                          <a:effectLst/>
                        </a:rPr>
                        <a:t>32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Ионные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ловушки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100" dirty="0" err="1">
                          <a:effectLst/>
                        </a:rPr>
                        <a:t>Да</a:t>
                      </a:r>
                      <a:r>
                        <a:rPr lang="en-US" sz="2400" kern="100" dirty="0">
                          <a:effectLst/>
                        </a:rPr>
                        <a:t> (</a:t>
                      </a:r>
                      <a:r>
                        <a:rPr lang="en-US" sz="2400" kern="100" dirty="0" err="1">
                          <a:effectLst/>
                        </a:rPr>
                        <a:t>логические</a:t>
                      </a:r>
                      <a:r>
                        <a:rPr lang="en-US" sz="2400" kern="100" dirty="0">
                          <a:effectLst/>
                        </a:rPr>
                        <a:t>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53518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63B8E96-3A59-BC92-4F5A-18F61866FD13}"/>
              </a:ext>
            </a:extLst>
          </p:cNvPr>
          <p:cNvSpPr txBox="1"/>
          <p:nvPr/>
        </p:nvSpPr>
        <p:spPr>
          <a:xfrm>
            <a:off x="248869" y="4278086"/>
            <a:ext cx="12557529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Шум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Современные реализации кубитов слишком нестабильны для выполнения сложных алгоритмов.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Масштабирование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Для коррекции ошибок нужно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~1 000 физических кубитов на 1 логический</a:t>
            </a:r>
            <a:r>
              <a:rPr lang="ru-RU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graphicFrame>
        <p:nvGraphicFramePr>
          <p:cNvPr id="6" name="Object 7">
            <a:extLst>
              <a:ext uri="{FF2B5EF4-FFF2-40B4-BE49-F238E27FC236}">
                <a16:creationId xmlns:a16="http://schemas.microsoft.com/office/drawing/2014/main" id="{5F7F5974-4DAE-31C7-B636-BA4B472364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53236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16" name="Object 7">
                        <a:extLst>
                          <a:ext uri="{FF2B5EF4-FFF2-40B4-BE49-F238E27FC236}">
                            <a16:creationId xmlns:a16="http://schemas.microsoft.com/office/drawing/2014/main" id="{A39AC1A5-3A69-2D05-9A66-CC2E02B70E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6519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6DB58F0-7FDD-E5AA-43BA-182D7052FC0C}"/>
              </a:ext>
            </a:extLst>
          </p:cNvPr>
          <p:cNvGrpSpPr/>
          <p:nvPr/>
        </p:nvGrpSpPr>
        <p:grpSpPr>
          <a:xfrm>
            <a:off x="75323" y="49452"/>
            <a:ext cx="12018316" cy="861279"/>
            <a:chOff x="75323" y="49452"/>
            <a:chExt cx="12018316" cy="861279"/>
          </a:xfrm>
        </p:grpSpPr>
        <p:graphicFrame>
          <p:nvGraphicFramePr>
            <p:cNvPr id="7" name="Object 7">
              <a:extLst>
                <a:ext uri="{FF2B5EF4-FFF2-40B4-BE49-F238E27FC236}">
                  <a16:creationId xmlns:a16="http://schemas.microsoft.com/office/drawing/2014/main" id="{06F7C2EB-E7DA-7A6E-5427-3AE46A2E1E8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203345" y="49452"/>
            <a:ext cx="890294" cy="8612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orelDRAW" r:id="rId2" imgW="931320" imgH="928440" progId="">
                    <p:embed/>
                  </p:oleObj>
                </mc:Choice>
                <mc:Fallback>
                  <p:oleObj name="CorelDRAW" r:id="rId2" imgW="931320" imgH="928440" progId="">
                    <p:embed/>
                    <p:pic>
                      <p:nvPicPr>
                        <p:cNvPr id="7" name="Object 7">
                          <a:extLst>
                            <a:ext uri="{FF2B5EF4-FFF2-40B4-BE49-F238E27FC236}">
                              <a16:creationId xmlns:a16="http://schemas.microsoft.com/office/drawing/2014/main" id="{06F7C2EB-E7DA-7A6E-5427-3AE46A2E1E8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03345" y="49452"/>
                          <a:ext cx="890294" cy="8612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928A2B63-177D-C5DA-3D97-26B4D28C7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323" y="86935"/>
              <a:ext cx="1935923" cy="682183"/>
            </a:xfrm>
            <a:prstGeom prst="rect">
              <a:avLst/>
            </a:prstGeom>
          </p:spPr>
        </p:pic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F684515-9924-F1FE-D012-93C508F23B6B}"/>
              </a:ext>
            </a:extLst>
          </p:cNvPr>
          <p:cNvGraphicFramePr>
            <a:graphicFrameLocks noGrp="1"/>
          </p:cNvGraphicFramePr>
          <p:nvPr/>
        </p:nvGraphicFramePr>
        <p:xfrm>
          <a:off x="79084" y="1137461"/>
          <a:ext cx="11779537" cy="5489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2253">
                  <a:extLst>
                    <a:ext uri="{9D8B030D-6E8A-4147-A177-3AD203B41FA5}">
                      <a16:colId xmlns:a16="http://schemas.microsoft.com/office/drawing/2014/main" val="1167321669"/>
                    </a:ext>
                  </a:extLst>
                </a:gridCol>
                <a:gridCol w="1171573">
                  <a:extLst>
                    <a:ext uri="{9D8B030D-6E8A-4147-A177-3AD203B41FA5}">
                      <a16:colId xmlns:a16="http://schemas.microsoft.com/office/drawing/2014/main" val="292926224"/>
                    </a:ext>
                  </a:extLst>
                </a:gridCol>
                <a:gridCol w="1579263">
                  <a:extLst>
                    <a:ext uri="{9D8B030D-6E8A-4147-A177-3AD203B41FA5}">
                      <a16:colId xmlns:a16="http://schemas.microsoft.com/office/drawing/2014/main" val="2970248757"/>
                    </a:ext>
                  </a:extLst>
                </a:gridCol>
                <a:gridCol w="1970020">
                  <a:extLst>
                    <a:ext uri="{9D8B030D-6E8A-4147-A177-3AD203B41FA5}">
                      <a16:colId xmlns:a16="http://schemas.microsoft.com/office/drawing/2014/main" val="1733639628"/>
                    </a:ext>
                  </a:extLst>
                </a:gridCol>
                <a:gridCol w="1052623">
                  <a:extLst>
                    <a:ext uri="{9D8B030D-6E8A-4147-A177-3AD203B41FA5}">
                      <a16:colId xmlns:a16="http://schemas.microsoft.com/office/drawing/2014/main" val="4005619341"/>
                    </a:ext>
                  </a:extLst>
                </a:gridCol>
                <a:gridCol w="1180214">
                  <a:extLst>
                    <a:ext uri="{9D8B030D-6E8A-4147-A177-3AD203B41FA5}">
                      <a16:colId xmlns:a16="http://schemas.microsoft.com/office/drawing/2014/main" val="531289727"/>
                    </a:ext>
                  </a:extLst>
                </a:gridCol>
                <a:gridCol w="2413591">
                  <a:extLst>
                    <a:ext uri="{9D8B030D-6E8A-4147-A177-3AD203B41FA5}">
                      <a16:colId xmlns:a16="http://schemas.microsoft.com/office/drawing/2014/main" val="40561436"/>
                    </a:ext>
                  </a:extLst>
                </a:gridCol>
              </a:tblGrid>
              <a:tr h="7862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Платформа           Параметр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ИОНЫ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НЕЙТРАЛЬНЫЕ АТОМЫ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СВЕРХПРОВОДНИКИ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ФОТОНЫ*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ЦЕНТРЫ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АЛМАЗАХ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ПРИМЕСИ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/КТ В КРЕМНИИ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extLst>
                  <a:ext uri="{0D108BD9-81ED-4DB2-BD59-A6C34878D82A}">
                    <a16:rowId xmlns:a16="http://schemas.microsoft.com/office/drawing/2014/main" val="2146449462"/>
                  </a:ext>
                </a:extLst>
              </a:tr>
              <a:tr h="13202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МАСШТАБИРУЕМОСТЬ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(ЧИСЛО КУБИТОВ В РЕГИСТРЕ)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(1 167, два массива)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433</a:t>
                      </a:r>
                      <a:endParaRPr lang="en-U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(1121, блоки)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[кубита (2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ru-RU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)]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[кубита (2ядра+1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ru-RU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)]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/6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extLst>
                  <a:ext uri="{0D108BD9-81ED-4DB2-BD59-A6C34878D82A}">
                    <a16:rowId xmlns:a16="http://schemas.microsoft.com/office/drawing/2014/main" val="1819768946"/>
                  </a:ext>
                </a:extLst>
              </a:tr>
              <a:tr h="10373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КОГЕРЕНТНОСТИ, С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5 500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«∞»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спин ядра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спин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ru-RU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/0.028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extLst>
                  <a:ext uri="{0D108BD9-81ED-4DB2-BD59-A6C34878D82A}">
                    <a16:rowId xmlns:a16="http://schemas.microsoft.com/office/drawing/2014/main" val="3356606378"/>
                  </a:ext>
                </a:extLst>
              </a:tr>
              <a:tr h="10816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 СРАБАТЫВАНИЯ ГЕЙТА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 КУБИТ/2 КУБИТА), МКС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5/25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2/0.4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0.02/0.03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0.01/0.7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0.0008/0.025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extLst>
                  <a:ext uri="{0D108BD9-81ED-4DB2-BD59-A6C34878D82A}">
                    <a16:rowId xmlns:a16="http://schemas.microsoft.com/office/drawing/2014/main" val="1455731807"/>
                  </a:ext>
                </a:extLst>
              </a:tr>
              <a:tr h="6601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ФИДЕЛИТИ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 КУБИТ/2 КУБИТА)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0.99998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0.999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0.999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0.995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0.9998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0.9987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&gt;0.9999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0.994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0.99995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99.99/99.96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extLst>
                  <a:ext uri="{0D108BD9-81ED-4DB2-BD59-A6C34878D82A}">
                    <a16:rowId xmlns:a16="http://schemas.microsoft.com/office/drawing/2014/main" val="3686783023"/>
                  </a:ext>
                </a:extLst>
              </a:tr>
              <a:tr h="60354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R-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ФАКТОР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 КУБИТ/2 КУБИТА) 10</a:t>
                      </a:r>
                      <a:r>
                        <a:rPr lang="ru-RU" sz="14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1100/220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1.5/7.5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25/16.7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«∞»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6000/85.7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1.12/0.28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666" marR="44666" marT="0" marB="0" anchor="ctr"/>
                </a:tc>
                <a:extLst>
                  <a:ext uri="{0D108BD9-81ED-4DB2-BD59-A6C34878D82A}">
                    <a16:rowId xmlns:a16="http://schemas.microsoft.com/office/drawing/2014/main" val="3917894033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15B86A9-AA4E-943E-7074-67FA71C9C68D}"/>
              </a:ext>
            </a:extLst>
          </p:cNvPr>
          <p:cNvSpPr txBox="1"/>
          <p:nvPr/>
        </p:nvSpPr>
        <p:spPr>
          <a:xfrm>
            <a:off x="61044" y="6523639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* Вероятностная модель – 10%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2502C72-0919-09E4-E4D1-D45B5E96A4A5}"/>
              </a:ext>
            </a:extLst>
          </p:cNvPr>
          <p:cNvGrpSpPr/>
          <p:nvPr/>
        </p:nvGrpSpPr>
        <p:grpSpPr>
          <a:xfrm>
            <a:off x="2493052" y="519426"/>
            <a:ext cx="8910284" cy="843262"/>
            <a:chOff x="2493052" y="519426"/>
            <a:chExt cx="8910284" cy="843262"/>
          </a:xfrm>
        </p:grpSpPr>
        <p:pic>
          <p:nvPicPr>
            <p:cNvPr id="2" name="Picture 8" descr="Институт физики твердого тела Российской академии наук (ИФТТ РАН) | M-FARM">
              <a:extLst>
                <a:ext uri="{FF2B5EF4-FFF2-40B4-BE49-F238E27FC236}">
                  <a16:creationId xmlns:a16="http://schemas.microsoft.com/office/drawing/2014/main" id="{10ADFB6D-5D2E-C83F-2CFD-7099923C84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5" t="22550" r="17069" b="12920"/>
            <a:stretch/>
          </p:blipFill>
          <p:spPr bwMode="auto">
            <a:xfrm>
              <a:off x="5812034" y="592277"/>
              <a:ext cx="744037" cy="707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6" descr="Брендбук, логотип и фирменный стиль">
              <a:extLst>
                <a:ext uri="{FF2B5EF4-FFF2-40B4-BE49-F238E27FC236}">
                  <a16:creationId xmlns:a16="http://schemas.microsoft.com/office/drawing/2014/main" id="{17DA8DC2-4701-A5A0-0E92-7E83C9BCDC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93" t="9897" r="31199" b="10809"/>
            <a:stretch/>
          </p:blipFill>
          <p:spPr bwMode="auto">
            <a:xfrm>
              <a:off x="5251204" y="615879"/>
              <a:ext cx="612052" cy="67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МФТИ-УЭК-ФИАН Международный Семинар">
              <a:extLst>
                <a:ext uri="{FF2B5EF4-FFF2-40B4-BE49-F238E27FC236}">
                  <a16:creationId xmlns:a16="http://schemas.microsoft.com/office/drawing/2014/main" id="{F14CD57F-8132-F29D-2BFF-9BFE1B5F52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052" y="519426"/>
              <a:ext cx="590283" cy="843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2A4DDEB-678C-50BF-ABDC-89DA0BE3D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5856" y="731570"/>
              <a:ext cx="1358949" cy="430887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48D0003-4554-FF1B-3050-44AA75D3A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3138" y="808671"/>
              <a:ext cx="971270" cy="307964"/>
            </a:xfrm>
            <a:prstGeom prst="rect">
              <a:avLst/>
            </a:prstGeom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EE706175-889E-9BC7-C0B6-C2A157B1D3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 l="50722" t="7907" r="47572" b="85289"/>
            <a:stretch>
              <a:fillRect/>
            </a:stretch>
          </p:blipFill>
          <p:spPr bwMode="auto">
            <a:xfrm>
              <a:off x="8505205" y="579597"/>
              <a:ext cx="590283" cy="662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26A7FB38-E449-D819-4517-76B6A8E263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 l="50722" t="7907" r="47572" b="85289"/>
            <a:stretch>
              <a:fillRect/>
            </a:stretch>
          </p:blipFill>
          <p:spPr bwMode="auto">
            <a:xfrm>
              <a:off x="9631939" y="615879"/>
              <a:ext cx="590283" cy="662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Институт физики микроструктур РАН — Википедия">
              <a:extLst>
                <a:ext uri="{FF2B5EF4-FFF2-40B4-BE49-F238E27FC236}">
                  <a16:creationId xmlns:a16="http://schemas.microsoft.com/office/drawing/2014/main" id="{A8933E2D-7D4D-438B-AA7F-EF1ACB704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23889" y="769118"/>
              <a:ext cx="1079447" cy="383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Российский квантовый центр">
              <a:extLst>
                <a:ext uri="{FF2B5EF4-FFF2-40B4-BE49-F238E27FC236}">
                  <a16:creationId xmlns:a16="http://schemas.microsoft.com/office/drawing/2014/main" id="{FD01FDCD-1371-9E23-C536-E4D9B6A179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4873" y="946228"/>
              <a:ext cx="493374" cy="369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A7036743-2619-DCA1-8D13-3B87A6366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0446" y="668082"/>
              <a:ext cx="693461" cy="64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CB31AD2-A399-1B0F-AA9B-857D6A1F2CF8}"/>
              </a:ext>
            </a:extLst>
          </p:cNvPr>
          <p:cNvSpPr txBox="1"/>
          <p:nvPr/>
        </p:nvSpPr>
        <p:spPr>
          <a:xfrm>
            <a:off x="2190265" y="36503"/>
            <a:ext cx="8298011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ТЕКУЩЕЕ СОСТОЯНИЕ КВАНТОВЫХ КОМПЬЮТЕРОВ (2024)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4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4E997D-6DD5-DB29-6A25-148D82ADFAE9}"/>
              </a:ext>
            </a:extLst>
          </p:cNvPr>
          <p:cNvSpPr txBox="1"/>
          <p:nvPr/>
        </p:nvSpPr>
        <p:spPr>
          <a:xfrm>
            <a:off x="394138" y="2282661"/>
            <a:ext cx="11004331" cy="1546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Оптимисты (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IBM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Google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После 2035 года (при сохранении темпов прогресса).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Консерваторы (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NSA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MITRE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Не раньше 2040–2050 гг.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Криптоапокалипсис</a:t>
            </a:r>
            <a:r>
              <a:rPr lang="ru-RU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откладывается</a:t>
            </a:r>
            <a:r>
              <a:rPr lang="ru-RU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 подготовку надо начинать сейчас.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A1FA4-EBBB-7A62-D5BF-E8DDCD969201}"/>
              </a:ext>
            </a:extLst>
          </p:cNvPr>
          <p:cNvSpPr txBox="1"/>
          <p:nvPr/>
        </p:nvSpPr>
        <p:spPr>
          <a:xfrm>
            <a:off x="3314585" y="248012"/>
            <a:ext cx="5163436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КОГДА ЖДАТЬ РЕАЛЬНОЙ УГРОЗЫ?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768B011F-4182-BD9B-7651-EC1241E171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388808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6" name="Object 7">
                        <a:extLst>
                          <a:ext uri="{FF2B5EF4-FFF2-40B4-BE49-F238E27FC236}">
                            <a16:creationId xmlns:a16="http://schemas.microsoft.com/office/drawing/2014/main" id="{5F7F5974-4DAE-31C7-B636-BA4B472364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974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A758A1-1064-5A43-F5BD-258F68CB9377}"/>
              </a:ext>
            </a:extLst>
          </p:cNvPr>
          <p:cNvSpPr txBox="1"/>
          <p:nvPr/>
        </p:nvSpPr>
        <p:spPr>
          <a:xfrm>
            <a:off x="354723" y="1927841"/>
            <a:ext cx="12021207" cy="3467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PQC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(решение, предлагаемое партнерами из США)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NIST-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стандарты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CRYSTALS-Kyber (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асимметрия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SPHINCS+ (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подписи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Гибридные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апример,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QKD + AES-256 + PQC.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угроз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buNone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Отслеживание прогресса в построении квантовых компьютеров -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IBM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Google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китайские лаборатории</a:t>
            </a:r>
            <a:endParaRPr lang="en-US" sz="2400" dirty="0"/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9B725B89-9CD1-6BFD-4F1F-1BD7474266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82581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5" name="Object 7">
                        <a:extLst>
                          <a:ext uri="{FF2B5EF4-FFF2-40B4-BE49-F238E27FC236}">
                            <a16:creationId xmlns:a16="http://schemas.microsoft.com/office/drawing/2014/main" id="{768B011F-4182-BD9B-7651-EC1241E171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03C1AC-B558-F0AE-7454-253A4E0999C0}"/>
              </a:ext>
            </a:extLst>
          </p:cNvPr>
          <p:cNvSpPr txBox="1"/>
          <p:nvPr/>
        </p:nvSpPr>
        <p:spPr>
          <a:xfrm>
            <a:off x="4161608" y="234030"/>
            <a:ext cx="3586729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ЧТО ДЕЛАТЬ 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СЕЙЧАС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390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6476A9-C90F-E8A5-D91C-EB4A1CA1ECBC}"/>
              </a:ext>
            </a:extLst>
          </p:cNvPr>
          <p:cNvSpPr txBox="1"/>
          <p:nvPr/>
        </p:nvSpPr>
        <p:spPr>
          <a:xfrm>
            <a:off x="331075" y="2282661"/>
            <a:ext cx="11611303" cy="1971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RSA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-2048 и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-256 падут первыми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но только при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миллионах стабильных кубитов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AES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-256 и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останутся безопасными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их атак нереалистична.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Главная угроза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не столько сам квантовый компьютер, а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подготовки к его появлению</a:t>
            </a:r>
            <a:r>
              <a:rPr lang="ru-RU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A9C663-2FC7-33B7-A5DB-9D11703D7847}"/>
              </a:ext>
            </a:extLst>
          </p:cNvPr>
          <p:cNvSpPr txBox="1"/>
          <p:nvPr/>
        </p:nvSpPr>
        <p:spPr>
          <a:xfrm>
            <a:off x="4941255" y="228761"/>
            <a:ext cx="2133314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7E3BF903-F56C-E131-D98B-CF35C0F0FD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82581"/>
              </p:ext>
            </p:extLst>
          </p:nvPr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931320" imgH="928440" progId="">
                  <p:embed/>
                </p:oleObj>
              </mc:Choice>
              <mc:Fallback>
                <p:oleObj name="CorelDRAW" r:id="rId2" imgW="931320" imgH="928440" progId="">
                  <p:embed/>
                  <p:pic>
                    <p:nvPicPr>
                      <p:cNvPr id="5" name="Object 7">
                        <a:extLst>
                          <a:ext uri="{FF2B5EF4-FFF2-40B4-BE49-F238E27FC236}">
                            <a16:creationId xmlns:a16="http://schemas.microsoft.com/office/drawing/2014/main" id="{768B011F-4182-BD9B-7651-EC1241E171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973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2"/>
          <p:cNvSpPr/>
          <p:nvPr/>
        </p:nvSpPr>
        <p:spPr>
          <a:xfrm>
            <a:off x="3770280" y="92520"/>
            <a:ext cx="450468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800" b="1" strike="noStrike" spc="-1" dirty="0">
                <a:solidFill>
                  <a:schemeClr val="dk1"/>
                </a:solidFill>
                <a:latin typeface="Arial"/>
                <a:ea typeface="DejaVu Sans"/>
              </a:rPr>
              <a:t>ВЫВОДЫ:</a:t>
            </a: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287280" y="1065960"/>
            <a:ext cx="11616480" cy="11065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60" defTabSz="914400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1. В области квантовых вычислений, </a:t>
            </a:r>
            <a:r>
              <a:rPr lang="ru-RU" sz="2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речь идет о создании в ближайшие 5-7 лет среднемасштабных вычислителей, способных продемонстрировать «квантовое преимущество» перед классическими суперкомпьютерами в ряде задач. </a:t>
            </a: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242280" y="2310480"/>
            <a:ext cx="11707200" cy="10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2720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2.</a:t>
            </a:r>
            <a:r>
              <a:rPr lang="en-US" sz="2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 </a:t>
            </a:r>
            <a:r>
              <a:rPr lang="ru-RU" sz="2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В области квантовых коммуникаций - </a:t>
            </a:r>
            <a:r>
              <a:rPr lang="ru-RU" sz="2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создание разветвленных сетевых структур управления потоками информации, космической квантовой связи и предоставлении операторами целого спектра услуг по защите информации.</a:t>
            </a: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ustomShape 4"/>
          <p:cNvSpPr/>
          <p:nvPr/>
        </p:nvSpPr>
        <p:spPr>
          <a:xfrm>
            <a:off x="242280" y="3755520"/>
            <a:ext cx="1170720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2720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3</a:t>
            </a:r>
            <a:r>
              <a:rPr lang="ru-RU" sz="2200" b="1" strike="noStrike" spc="-1" dirty="0">
                <a:solidFill>
                  <a:srgbClr val="C00000"/>
                </a:solidFill>
                <a:latin typeface="Arial"/>
                <a:ea typeface="DejaVu Sans"/>
              </a:rPr>
              <a:t>. В области квантовой сенсорики -</a:t>
            </a:r>
            <a:r>
              <a:rPr lang="ru-RU" sz="2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разработка и внедрение чувствительных малогабаритных устройств для использования в навигации, геологоразведке, медицине и </a:t>
            </a:r>
            <a:r>
              <a:rPr lang="ru-RU" sz="22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др</a:t>
            </a:r>
            <a:r>
              <a:rPr lang="en-US" sz="22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ru-RU" sz="2200" b="1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343080" indent="-342720" defTabSz="914400">
              <a:lnSpc>
                <a:spcPct val="100000"/>
              </a:lnSpc>
              <a:tabLst>
                <a:tab pos="0" algn="l"/>
              </a:tabLst>
            </a:pPr>
            <a:endParaRPr lang="ru-RU" sz="2200" b="1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343080" indent="-342720">
              <a:tabLst>
                <a:tab pos="0" algn="l"/>
              </a:tabLst>
            </a:pPr>
            <a:r>
              <a:rPr lang="ru-RU" sz="2200" b="1" spc="-1" dirty="0">
                <a:solidFill>
                  <a:srgbClr val="000000"/>
                </a:solidFill>
                <a:latin typeface="Arial"/>
              </a:rPr>
              <a:t>4. По поводу мифов: </a:t>
            </a:r>
            <a:r>
              <a:rPr lang="ru-RU" sz="2400" b="1" i="1" spc="-1" dirty="0">
                <a:solidFill>
                  <a:srgbClr val="1C2029"/>
                </a:solidFill>
                <a:ea typeface="DejaVu Sans"/>
              </a:rPr>
              <a:t>меньше </a:t>
            </a:r>
            <a:r>
              <a:rPr lang="ru-RU" sz="2400" b="1" i="1" spc="-1" dirty="0">
                <a:solidFill>
                  <a:srgbClr val="FF0000"/>
                </a:solidFill>
                <a:ea typeface="DejaVu Sans"/>
              </a:rPr>
              <a:t>хайпа*</a:t>
            </a:r>
            <a:r>
              <a:rPr lang="ru-RU" sz="2400" b="1" i="1" spc="-1" dirty="0">
                <a:solidFill>
                  <a:srgbClr val="1C2029"/>
                </a:solidFill>
                <a:ea typeface="DejaVu Sans"/>
              </a:rPr>
              <a:t>!</a:t>
            </a:r>
            <a:endParaRPr lang="ru-RU" sz="24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sldNum" idx="42"/>
          </p:nvPr>
        </p:nvSpPr>
        <p:spPr>
          <a:xfrm>
            <a:off x="9267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1" strike="noStrike" spc="-1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178685B-0C14-4D39-8366-60A34CB5239B}" type="slidenum">
              <a:rPr lang="ru-RU" sz="1200" b="1" strike="noStrike" spc="-1">
                <a:solidFill>
                  <a:schemeClr val="dk1"/>
                </a:solidFill>
                <a:latin typeface="Calibri"/>
              </a:rPr>
              <a:t>26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144" name="Группа 14"/>
          <p:cNvGrpSpPr/>
          <p:nvPr/>
        </p:nvGrpSpPr>
        <p:grpSpPr>
          <a:xfrm>
            <a:off x="113040" y="49320"/>
            <a:ext cx="11979720" cy="860400"/>
            <a:chOff x="113040" y="49320"/>
            <a:chExt cx="11979720" cy="860400"/>
          </a:xfrm>
        </p:grpSpPr>
        <p:graphicFrame>
          <p:nvGraphicFramePr>
            <p:cNvPr id="145" name="Object 7"/>
            <p:cNvGraphicFramePr/>
            <p:nvPr/>
          </p:nvGraphicFramePr>
          <p:xfrm>
            <a:off x="11203200" y="49320"/>
            <a:ext cx="889560" cy="860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0" imgH="0" progId="">
                    <p:embed/>
                  </p:oleObj>
                </mc:Choice>
                <mc:Fallback>
                  <p:oleObj r:id="rId2" imgW="0" imgH="0" progId="">
                    <p:embed/>
                    <p:pic>
                      <p:nvPicPr>
                        <p:cNvPr id="145" name="Object 7"/>
                        <p:cNvPicPr/>
                        <p:nvPr/>
                      </p:nvPicPr>
                      <p:blipFill>
                        <a:blip r:embed="rId3"/>
                        <a:stretch/>
                      </p:blipFill>
                      <p:spPr>
                        <a:xfrm>
                          <a:off x="11203200" y="49320"/>
                          <a:ext cx="889560" cy="860400"/>
                        </a:xfrm>
                        <a:prstGeom prst="rect">
                          <a:avLst/>
                        </a:prstGeom>
                        <a:ln w="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47" name="Рисунок 16"/>
            <p:cNvPicPr/>
            <p:nvPr/>
          </p:nvPicPr>
          <p:blipFill>
            <a:blip r:embed="rId4"/>
            <a:stretch/>
          </p:blipFill>
          <p:spPr>
            <a:xfrm>
              <a:off x="113040" y="92520"/>
              <a:ext cx="1795320" cy="5688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8" name="TextBox 1"/>
          <p:cNvSpPr/>
          <p:nvPr/>
        </p:nvSpPr>
        <p:spPr>
          <a:xfrm>
            <a:off x="152280" y="5924160"/>
            <a:ext cx="1203876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Arial"/>
                <a:ea typeface="DejaVu Sans"/>
              </a:rPr>
              <a:t>Хайп</a:t>
            </a:r>
            <a:r>
              <a:rPr lang="ru-RU" sz="1800" b="0" strike="noStrike" spc="-1">
                <a:solidFill>
                  <a:srgbClr val="FF0000"/>
                </a:solidFill>
                <a:latin typeface="Arial"/>
                <a:ea typeface="DejaVu Sans"/>
              </a:rPr>
              <a:t> </a:t>
            </a:r>
            <a:r>
              <a:rPr lang="ru-RU" sz="1800" b="0" strike="noStrike" spc="-1">
                <a:solidFill>
                  <a:srgbClr val="202122"/>
                </a:solidFill>
                <a:latin typeface="Arial"/>
                <a:ea typeface="DejaVu Sans"/>
              </a:rPr>
              <a:t>(от </a:t>
            </a:r>
            <a:r>
              <a:rPr lang="ru-RU" sz="1800" b="0" strike="noStrike" spc="-1">
                <a:solidFill>
                  <a:schemeClr val="dk1"/>
                </a:solidFill>
                <a:latin typeface="Arial"/>
                <a:ea typeface="DejaVu Sans"/>
              </a:rPr>
              <a:t>англ.</a:t>
            </a:r>
            <a:r>
              <a:rPr lang="ru-RU" sz="1800" b="0" strike="noStrike" spc="-1">
                <a:solidFill>
                  <a:srgbClr val="202122"/>
                </a:solidFill>
                <a:latin typeface="Arial"/>
                <a:ea typeface="DejaVu Sans"/>
              </a:rPr>
              <a:t> </a:t>
            </a:r>
            <a:r>
              <a:rPr lang="ru-RU" sz="1800" b="0" i="1" strike="noStrike" spc="-1">
                <a:solidFill>
                  <a:srgbClr val="202122"/>
                </a:solidFill>
                <a:latin typeface="Arial"/>
                <a:ea typeface="DejaVu Sans"/>
              </a:rPr>
              <a:t>hype</a:t>
            </a:r>
            <a:r>
              <a:rPr lang="ru-RU" sz="1800" b="0" strike="noStrike" spc="-1">
                <a:solidFill>
                  <a:srgbClr val="202122"/>
                </a:solidFill>
                <a:latin typeface="Arial"/>
                <a:ea typeface="DejaVu Sans"/>
              </a:rPr>
              <a:t> — «шумиха») — </a:t>
            </a:r>
            <a:r>
              <a:rPr lang="ru-RU" sz="1800" b="0" strike="noStrike" spc="-1">
                <a:solidFill>
                  <a:schemeClr val="dk1"/>
                </a:solidFill>
                <a:latin typeface="Arial"/>
                <a:ea typeface="DejaVu Sans"/>
              </a:rPr>
              <a:t>агрессивная и навязчивая реклама, целью которой является формирование предпочтений потребителя. Название её происходит от слова, означающего надувательство, обман или трюк для привлечения внимания.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9" name="Прямая соединительная линия 5"/>
          <p:cNvCxnSpPr/>
          <p:nvPr/>
        </p:nvCxnSpPr>
        <p:spPr>
          <a:xfrm>
            <a:off x="0" y="5924160"/>
            <a:ext cx="12094200" cy="720"/>
          </a:xfrm>
          <a:prstGeom prst="straightConnector1">
            <a:avLst/>
          </a:prstGeom>
          <a:ln w="6480">
            <a:solidFill>
              <a:srgbClr val="5B9BD5"/>
            </a:solidFill>
            <a:miter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9707DE-77C1-719F-6937-92B188FD0B81}"/>
              </a:ext>
            </a:extLst>
          </p:cNvPr>
          <p:cNvSpPr txBox="1"/>
          <p:nvPr/>
        </p:nvSpPr>
        <p:spPr>
          <a:xfrm>
            <a:off x="113097" y="909713"/>
            <a:ext cx="6097604" cy="3129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IBM Quantum (США)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Сверхпроводящие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кубиты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Condor (1121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2023)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Heron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(133 кубита с низким уровнем ошибок, 2024)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Особенность: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Открытая облачная 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Qiskit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разработчиков.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F3CC7B-3978-06BB-175B-83466BEC15D6}"/>
              </a:ext>
            </a:extLst>
          </p:cNvPr>
          <p:cNvSpPr txBox="1"/>
          <p:nvPr/>
        </p:nvSpPr>
        <p:spPr>
          <a:xfrm>
            <a:off x="6094396" y="3482717"/>
            <a:ext cx="6097604" cy="343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Google Quantum AI (США)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Сверхпроводящие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кубиты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Квантовое преимущество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2019 (53-кубитный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Sycamore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квантовых процессоров нового поколения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(2024).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Интеграция с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TensorFlow Quantum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машинного обучения.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8282861-C181-C4FF-DBB7-A7FD5A877CAE}"/>
              </a:ext>
            </a:extLst>
          </p:cNvPr>
          <p:cNvCxnSpPr>
            <a:cxnSpLocks/>
          </p:cNvCxnSpPr>
          <p:nvPr/>
        </p:nvCxnSpPr>
        <p:spPr>
          <a:xfrm>
            <a:off x="6094396" y="909713"/>
            <a:ext cx="0" cy="5948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A49C587E-581E-5A71-7583-3069D26942C4}"/>
              </a:ext>
            </a:extLst>
          </p:cNvPr>
          <p:cNvCxnSpPr>
            <a:cxnSpLocks/>
          </p:cNvCxnSpPr>
          <p:nvPr/>
        </p:nvCxnSpPr>
        <p:spPr>
          <a:xfrm>
            <a:off x="0" y="90971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Как создавался IBM: публикации CASTCOM">
            <a:extLst>
              <a:ext uri="{FF2B5EF4-FFF2-40B4-BE49-F238E27FC236}">
                <a16:creationId xmlns:a16="http://schemas.microsoft.com/office/drawing/2014/main" id="{598D9B1D-1B49-DD8E-D2CA-85F366429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909" y="4314793"/>
            <a:ext cx="2338939" cy="220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SheQuantum's exclusive” interview with Dr. Markus Hoffmann, Quantum  Computing Partnerships and Programs for the EMEA and APAC regions at Google  Quantum AI, Munich, Germany – SheQuantum">
            <a:extLst>
              <a:ext uri="{FF2B5EF4-FFF2-40B4-BE49-F238E27FC236}">
                <a16:creationId xmlns:a16="http://schemas.microsoft.com/office/drawing/2014/main" id="{3CE86EC7-4769-B0C2-4F81-6940525E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725" y="1386687"/>
            <a:ext cx="3250450" cy="144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E71E3CE-6D04-D655-F10B-D9BB5B6699D6}"/>
              </a:ext>
            </a:extLst>
          </p:cNvPr>
          <p:cNvSpPr/>
          <p:nvPr/>
        </p:nvSpPr>
        <p:spPr>
          <a:xfrm>
            <a:off x="2355589" y="68237"/>
            <a:ext cx="8420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КОМПАНИИ-РАЗРАБОТЧИКИ </a:t>
            </a:r>
          </a:p>
          <a:p>
            <a:pPr algn="ctr"/>
            <a:r>
              <a:rPr lang="ru-RU" sz="2800" b="1" dirty="0"/>
              <a:t>КВАНТОВЫХ КОМПЬЮТЕРОВ</a:t>
            </a:r>
          </a:p>
        </p:txBody>
      </p:sp>
      <p:graphicFrame>
        <p:nvGraphicFramePr>
          <p:cNvPr id="18" name="Object 7">
            <a:extLst>
              <a:ext uri="{FF2B5EF4-FFF2-40B4-BE49-F238E27FC236}">
                <a16:creationId xmlns:a16="http://schemas.microsoft.com/office/drawing/2014/main" id="{D76BCF42-9377-343D-2BB2-BF7B03C303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31320" imgH="928440" progId="">
                  <p:embed/>
                </p:oleObj>
              </mc:Choice>
              <mc:Fallback>
                <p:oleObj name="CorelDRAW" r:id="rId4" imgW="931320" imgH="928440" progId="">
                  <p:embed/>
                  <p:pic>
                    <p:nvPicPr>
                      <p:cNvPr id="23" name="Object 7">
                        <a:extLst>
                          <a:ext uri="{FF2B5EF4-FFF2-40B4-BE49-F238E27FC236}">
                            <a16:creationId xmlns:a16="http://schemas.microsoft.com/office/drawing/2014/main" id="{C271D047-4AA0-8DF3-BD6B-3E2BA486BE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37438B3-80B4-6864-D152-0886918E6D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2031774" cy="64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33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B6F3FB4-8BBC-58EA-FE38-54DCF4A79579}"/>
              </a:ext>
            </a:extLst>
          </p:cNvPr>
          <p:cNvCxnSpPr>
            <a:cxnSpLocks/>
          </p:cNvCxnSpPr>
          <p:nvPr/>
        </p:nvCxnSpPr>
        <p:spPr>
          <a:xfrm>
            <a:off x="6094396" y="909713"/>
            <a:ext cx="0" cy="5948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5FB263F-2E9F-ED43-D559-BC95367DC07E}"/>
              </a:ext>
            </a:extLst>
          </p:cNvPr>
          <p:cNvCxnSpPr>
            <a:cxnSpLocks/>
          </p:cNvCxnSpPr>
          <p:nvPr/>
        </p:nvCxnSpPr>
        <p:spPr>
          <a:xfrm>
            <a:off x="0" y="90971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A0B4FC8-ADFD-21C5-54D2-712369A435CC}"/>
              </a:ext>
            </a:extLst>
          </p:cNvPr>
          <p:cNvSpPr txBox="1"/>
          <p:nvPr/>
        </p:nvSpPr>
        <p:spPr>
          <a:xfrm>
            <a:off x="144380" y="985377"/>
            <a:ext cx="6102416" cy="2676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Origin Quantum (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Китай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Сверхпроводящие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кубиты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64-кубитный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процессор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(2024).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Государственная поддержка (проект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National Quantum Lab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18" descr="本源量子">
            <a:extLst>
              <a:ext uri="{FF2B5EF4-FFF2-40B4-BE49-F238E27FC236}">
                <a16:creationId xmlns:a16="http://schemas.microsoft.com/office/drawing/2014/main" id="{8DFCACA4-18C6-1E63-547E-BA37C922A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4398746"/>
            <a:ext cx="4653314" cy="132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61710F-233A-B179-2AA1-3302FB844F16}"/>
              </a:ext>
            </a:extLst>
          </p:cNvPr>
          <p:cNvSpPr txBox="1"/>
          <p:nvPr/>
        </p:nvSpPr>
        <p:spPr>
          <a:xfrm>
            <a:off x="6220326" y="3883856"/>
            <a:ext cx="6102416" cy="2676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Alibaba Quantum Lab (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Китай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Сверхпроводящие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кубиты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11-кубитный процессор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(2023, для облачных вычислений).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en-US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Интеграция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 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AliCloud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6" descr="10 Full-Stack Quantum Computing Solutions in 2024">
            <a:extLst>
              <a:ext uri="{FF2B5EF4-FFF2-40B4-BE49-F238E27FC236}">
                <a16:creationId xmlns:a16="http://schemas.microsoft.com/office/drawing/2014/main" id="{C9929825-1F22-21F1-E4E9-50C64D34D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286" y="1022344"/>
            <a:ext cx="2829824" cy="282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40EA44-6188-320F-D1A7-B67785878C43}"/>
              </a:ext>
            </a:extLst>
          </p:cNvPr>
          <p:cNvSpPr/>
          <p:nvPr/>
        </p:nvSpPr>
        <p:spPr>
          <a:xfrm>
            <a:off x="2355589" y="68237"/>
            <a:ext cx="8420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КОМПАНИИ-РАЗРАБОТЧИКИ </a:t>
            </a:r>
          </a:p>
          <a:p>
            <a:pPr algn="ctr"/>
            <a:r>
              <a:rPr lang="ru-RU" sz="2800" b="1" dirty="0"/>
              <a:t>КВАНТОВЫХ КОМПЬЮТЕРОВ</a:t>
            </a:r>
          </a:p>
        </p:txBody>
      </p:sp>
      <p:graphicFrame>
        <p:nvGraphicFramePr>
          <p:cNvPr id="13" name="Object 7">
            <a:extLst>
              <a:ext uri="{FF2B5EF4-FFF2-40B4-BE49-F238E27FC236}">
                <a16:creationId xmlns:a16="http://schemas.microsoft.com/office/drawing/2014/main" id="{AE4630C8-5F41-D393-323B-415511C12E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31320" imgH="928440" progId="">
                  <p:embed/>
                </p:oleObj>
              </mc:Choice>
              <mc:Fallback>
                <p:oleObj name="CorelDRAW" r:id="rId4" imgW="931320" imgH="928440" progId="">
                  <p:embed/>
                  <p:pic>
                    <p:nvPicPr>
                      <p:cNvPr id="18" name="Object 7">
                        <a:extLst>
                          <a:ext uri="{FF2B5EF4-FFF2-40B4-BE49-F238E27FC236}">
                            <a16:creationId xmlns:a16="http://schemas.microsoft.com/office/drawing/2014/main" id="{D76BCF42-9377-343D-2BB2-BF7B03C303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B440D40-D93C-2F0C-A1A8-4F402DEBD0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2031774" cy="644222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EB592F3-2FBE-7B01-9542-2F1DBBA51A78}"/>
              </a:ext>
            </a:extLst>
          </p:cNvPr>
          <p:cNvCxnSpPr>
            <a:cxnSpLocks/>
          </p:cNvCxnSpPr>
          <p:nvPr/>
        </p:nvCxnSpPr>
        <p:spPr>
          <a:xfrm>
            <a:off x="0" y="385216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244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B88D771-274D-E490-E229-4EB785E8D0A3}"/>
              </a:ext>
            </a:extLst>
          </p:cNvPr>
          <p:cNvCxnSpPr>
            <a:cxnSpLocks/>
          </p:cNvCxnSpPr>
          <p:nvPr/>
        </p:nvCxnSpPr>
        <p:spPr>
          <a:xfrm>
            <a:off x="6094396" y="909713"/>
            <a:ext cx="0" cy="5948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3A7AD59-C631-5401-DAC3-599CC6B61151}"/>
              </a:ext>
            </a:extLst>
          </p:cNvPr>
          <p:cNvCxnSpPr>
            <a:cxnSpLocks/>
          </p:cNvCxnSpPr>
          <p:nvPr/>
        </p:nvCxnSpPr>
        <p:spPr>
          <a:xfrm>
            <a:off x="0" y="90971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53DCF5B-37A5-D12B-AE14-B446B042C711}"/>
              </a:ext>
            </a:extLst>
          </p:cNvPr>
          <p:cNvSpPr txBox="1"/>
          <p:nvPr/>
        </p:nvSpPr>
        <p:spPr>
          <a:xfrm>
            <a:off x="182881" y="1139381"/>
            <a:ext cx="6102416" cy="2676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Rigetti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Computing (США)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Сверхпроводящие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кубиты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80-кубитный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процессор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(2023).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Фокус на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гибридные квантово-классические алгоритмы.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B15759-2B09-AD4C-7E30-9AB8124B08A9}"/>
              </a:ext>
            </a:extLst>
          </p:cNvPr>
          <p:cNvSpPr txBox="1"/>
          <p:nvPr/>
        </p:nvSpPr>
        <p:spPr>
          <a:xfrm>
            <a:off x="6277277" y="3883856"/>
            <a:ext cx="6102416" cy="2604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D-Wave Systems (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Канада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Квантовый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отжиг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Advantage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 (5000+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кубитов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оптимизации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Специализация на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комбинаторных задачах.</a:t>
            </a:r>
            <a:endParaRPr lang="en-US" sz="2000" dirty="0"/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BD0B8B1E-98A3-3609-9D11-7F143B3E3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09" y="2002054"/>
            <a:ext cx="4023777" cy="112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bout Rigetti Computing | Rigetti Computing">
            <a:extLst>
              <a:ext uri="{FF2B5EF4-FFF2-40B4-BE49-F238E27FC236}">
                <a16:creationId xmlns:a16="http://schemas.microsoft.com/office/drawing/2014/main" id="{6D25E95D-92A9-57D4-6CA2-B351BB816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32" y="4517531"/>
            <a:ext cx="3116530" cy="163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D3C1A56-3E3D-97B9-A975-A7E2CC934D77}"/>
              </a:ext>
            </a:extLst>
          </p:cNvPr>
          <p:cNvSpPr/>
          <p:nvPr/>
        </p:nvSpPr>
        <p:spPr>
          <a:xfrm>
            <a:off x="2355589" y="68237"/>
            <a:ext cx="8420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КОМПАНИИ-РАЗРАБОТЧИКИ </a:t>
            </a:r>
          </a:p>
          <a:p>
            <a:pPr algn="ctr"/>
            <a:r>
              <a:rPr lang="ru-RU" sz="2800" b="1" dirty="0"/>
              <a:t>КВАНТОВЫХ КОМПЬЮТЕРОВ</a:t>
            </a:r>
          </a:p>
        </p:txBody>
      </p:sp>
      <p:graphicFrame>
        <p:nvGraphicFramePr>
          <p:cNvPr id="13" name="Object 7">
            <a:extLst>
              <a:ext uri="{FF2B5EF4-FFF2-40B4-BE49-F238E27FC236}">
                <a16:creationId xmlns:a16="http://schemas.microsoft.com/office/drawing/2014/main" id="{C036FEED-945D-7315-BC6B-3C1601D641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31320" imgH="928440" progId="">
                  <p:embed/>
                </p:oleObj>
              </mc:Choice>
              <mc:Fallback>
                <p:oleObj name="CorelDRAW" r:id="rId4" imgW="931320" imgH="928440" progId="">
                  <p:embed/>
                  <p:pic>
                    <p:nvPicPr>
                      <p:cNvPr id="18" name="Object 7">
                        <a:extLst>
                          <a:ext uri="{FF2B5EF4-FFF2-40B4-BE49-F238E27FC236}">
                            <a16:creationId xmlns:a16="http://schemas.microsoft.com/office/drawing/2014/main" id="{D76BCF42-9377-343D-2BB2-BF7B03C303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E0E5E9-BD11-8280-049E-F8585E63FA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2031774" cy="644222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B50CC6C2-5F60-BCA0-4E4C-49A0D391C506}"/>
              </a:ext>
            </a:extLst>
          </p:cNvPr>
          <p:cNvCxnSpPr>
            <a:cxnSpLocks/>
          </p:cNvCxnSpPr>
          <p:nvPr/>
        </p:nvCxnSpPr>
        <p:spPr>
          <a:xfrm>
            <a:off x="0" y="385216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978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5582EB-21CA-4D88-9EE9-9073EF238BCD}"/>
              </a:ext>
            </a:extLst>
          </p:cNvPr>
          <p:cNvSpPr txBox="1"/>
          <p:nvPr/>
        </p:nvSpPr>
        <p:spPr>
          <a:xfrm>
            <a:off x="70987" y="983418"/>
            <a:ext cx="6097604" cy="2676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Xanadu (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Канада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Фотонные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кубиты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Borealis (216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кубитов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сжатых состояниях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2023).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бозонного</a:t>
            </a:r>
            <a:r>
              <a:rPr lang="ru-RU" sz="20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сэмплинга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876B951-2B37-A06C-277F-3F8E27E032D2}"/>
              </a:ext>
            </a:extLst>
          </p:cNvPr>
          <p:cNvCxnSpPr>
            <a:cxnSpLocks/>
          </p:cNvCxnSpPr>
          <p:nvPr/>
        </p:nvCxnSpPr>
        <p:spPr>
          <a:xfrm>
            <a:off x="6094396" y="909713"/>
            <a:ext cx="0" cy="5948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2D26C64-3C7E-474F-1C03-94FB0ED48B2B}"/>
              </a:ext>
            </a:extLst>
          </p:cNvPr>
          <p:cNvCxnSpPr>
            <a:cxnSpLocks/>
          </p:cNvCxnSpPr>
          <p:nvPr/>
        </p:nvCxnSpPr>
        <p:spPr>
          <a:xfrm>
            <a:off x="0" y="90971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4" descr="Xanadu - Bessemer Venture Partners">
            <a:extLst>
              <a:ext uri="{FF2B5EF4-FFF2-40B4-BE49-F238E27FC236}">
                <a16:creationId xmlns:a16="http://schemas.microsoft.com/office/drawing/2014/main" id="{61DC0A35-DF12-DA7E-4D8F-7C1B47DB3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24" y="4013735"/>
            <a:ext cx="3442128" cy="200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AC2B07-CC3C-2E7F-AA85-8DC055311334}"/>
              </a:ext>
            </a:extLst>
          </p:cNvPr>
          <p:cNvSpPr txBox="1"/>
          <p:nvPr/>
        </p:nvSpPr>
        <p:spPr>
          <a:xfrm>
            <a:off x="6242785" y="3759446"/>
            <a:ext cx="6102416" cy="3030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PsiQuantum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(США/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Великобритания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Фотонные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кубиты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Планирует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млн фотонных кубитов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2025–2030.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Фокус на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помехоустойчивые вычисления.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20" descr="Press Materials — PsiQuantum">
            <a:extLst>
              <a:ext uri="{FF2B5EF4-FFF2-40B4-BE49-F238E27FC236}">
                <a16:creationId xmlns:a16="http://schemas.microsoft.com/office/drawing/2014/main" id="{29ED01D8-5E5B-8219-6C90-06EEFCB81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84" y="1982804"/>
            <a:ext cx="4614819" cy="84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EB2BDD-54D6-0AB4-0C56-E9C6A78DE0A4}"/>
              </a:ext>
            </a:extLst>
          </p:cNvPr>
          <p:cNvSpPr/>
          <p:nvPr/>
        </p:nvSpPr>
        <p:spPr>
          <a:xfrm>
            <a:off x="2355589" y="68237"/>
            <a:ext cx="8420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КОМПАНИИ-РАЗРАБОТЧИКИ </a:t>
            </a:r>
          </a:p>
          <a:p>
            <a:pPr algn="ctr"/>
            <a:r>
              <a:rPr lang="ru-RU" sz="2800" b="1" dirty="0"/>
              <a:t>КВАНТОВЫХ КОМПЬЮТЕРОВ</a:t>
            </a:r>
          </a:p>
        </p:txBody>
      </p:sp>
      <p:graphicFrame>
        <p:nvGraphicFramePr>
          <p:cNvPr id="15" name="Object 7">
            <a:extLst>
              <a:ext uri="{FF2B5EF4-FFF2-40B4-BE49-F238E27FC236}">
                <a16:creationId xmlns:a16="http://schemas.microsoft.com/office/drawing/2014/main" id="{39778850-4179-116A-FAAA-E3CF452B69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31320" imgH="928440" progId="">
                  <p:embed/>
                </p:oleObj>
              </mc:Choice>
              <mc:Fallback>
                <p:oleObj name="CorelDRAW" r:id="rId4" imgW="931320" imgH="928440" progId="">
                  <p:embed/>
                  <p:pic>
                    <p:nvPicPr>
                      <p:cNvPr id="18" name="Object 7">
                        <a:extLst>
                          <a:ext uri="{FF2B5EF4-FFF2-40B4-BE49-F238E27FC236}">
                            <a16:creationId xmlns:a16="http://schemas.microsoft.com/office/drawing/2014/main" id="{D76BCF42-9377-343D-2BB2-BF7B03C303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5FB4161-D080-118A-430D-764E43CC67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2031774" cy="644222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021C9DB-03F0-CB9C-B106-0638398A4F0C}"/>
              </a:ext>
            </a:extLst>
          </p:cNvPr>
          <p:cNvCxnSpPr>
            <a:cxnSpLocks/>
          </p:cNvCxnSpPr>
          <p:nvPr/>
        </p:nvCxnSpPr>
        <p:spPr>
          <a:xfrm>
            <a:off x="0" y="3759446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384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034DC9-8CB1-604B-613C-DC43CD61F222}"/>
              </a:ext>
            </a:extLst>
          </p:cNvPr>
          <p:cNvSpPr txBox="1"/>
          <p:nvPr/>
        </p:nvSpPr>
        <p:spPr>
          <a:xfrm>
            <a:off x="132346" y="909712"/>
            <a:ext cx="6097604" cy="3369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IonQ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(США)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Ионные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ловушки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алгоритмических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кубита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ru-RU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эквивалент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~300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физических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??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Партнёрство с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AWS </a:t>
            </a: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Microsoft Azure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точность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операций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(&gt;99.9%).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US" sz="2000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B3DA7AD-C884-9092-8B0A-04BE08E75A05}"/>
              </a:ext>
            </a:extLst>
          </p:cNvPr>
          <p:cNvCxnSpPr>
            <a:cxnSpLocks/>
          </p:cNvCxnSpPr>
          <p:nvPr/>
        </p:nvCxnSpPr>
        <p:spPr>
          <a:xfrm>
            <a:off x="6094396" y="909713"/>
            <a:ext cx="0" cy="5948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C7E5923-990D-08C4-B55A-822A02C4F4E9}"/>
              </a:ext>
            </a:extLst>
          </p:cNvPr>
          <p:cNvCxnSpPr>
            <a:cxnSpLocks/>
          </p:cNvCxnSpPr>
          <p:nvPr/>
        </p:nvCxnSpPr>
        <p:spPr>
          <a:xfrm>
            <a:off x="0" y="909713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28A75A0-BB95-FEE3-3958-B1D1F1429483}"/>
              </a:ext>
            </a:extLst>
          </p:cNvPr>
          <p:cNvSpPr txBox="1"/>
          <p:nvPr/>
        </p:nvSpPr>
        <p:spPr>
          <a:xfrm>
            <a:off x="6094396" y="3751142"/>
            <a:ext cx="6102416" cy="3132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Quantinuum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(США/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Великобритания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Платформа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Ионные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ловушки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Первая демонстрация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логических кубитов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коррекцией ошибок (2023).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Наследие компании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Honeywell Quantum Solutions</a:t>
            </a:r>
            <a:r>
              <a:rPr lang="ru-RU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7FBDA948-6CF8-C7A2-B85A-AC0775D62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59" y="5120640"/>
            <a:ext cx="2840966" cy="98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hings to Know about Quantinuum">
            <a:extLst>
              <a:ext uri="{FF2B5EF4-FFF2-40B4-BE49-F238E27FC236}">
                <a16:creationId xmlns:a16="http://schemas.microsoft.com/office/drawing/2014/main" id="{E4049348-5B3E-1367-C7A3-CE71207D5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432" y="1540403"/>
            <a:ext cx="2728470" cy="181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0CEE1A1-B182-E63A-B374-723F0131648C}"/>
              </a:ext>
            </a:extLst>
          </p:cNvPr>
          <p:cNvSpPr/>
          <p:nvPr/>
        </p:nvSpPr>
        <p:spPr>
          <a:xfrm>
            <a:off x="2355589" y="68237"/>
            <a:ext cx="84204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КОМПАНИИ-РАЗРАБОТЧИКИ </a:t>
            </a:r>
          </a:p>
          <a:p>
            <a:pPr algn="ctr"/>
            <a:r>
              <a:rPr lang="ru-RU" sz="2800" b="1" dirty="0"/>
              <a:t>КВАНТОВЫХ КОМПЬЮТЕРОВ</a:t>
            </a:r>
          </a:p>
        </p:txBody>
      </p:sp>
      <p:graphicFrame>
        <p:nvGraphicFramePr>
          <p:cNvPr id="11" name="Object 7">
            <a:extLst>
              <a:ext uri="{FF2B5EF4-FFF2-40B4-BE49-F238E27FC236}">
                <a16:creationId xmlns:a16="http://schemas.microsoft.com/office/drawing/2014/main" id="{9F00AE1F-FB96-080B-9781-BCDC526588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345" y="49452"/>
          <a:ext cx="890294" cy="86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4" imgW="931320" imgH="928440" progId="">
                  <p:embed/>
                </p:oleObj>
              </mc:Choice>
              <mc:Fallback>
                <p:oleObj name="CorelDRAW" r:id="rId4" imgW="931320" imgH="928440" progId="">
                  <p:embed/>
                  <p:pic>
                    <p:nvPicPr>
                      <p:cNvPr id="18" name="Object 7">
                        <a:extLst>
                          <a:ext uri="{FF2B5EF4-FFF2-40B4-BE49-F238E27FC236}">
                            <a16:creationId xmlns:a16="http://schemas.microsoft.com/office/drawing/2014/main" id="{D76BCF42-9377-343D-2BB2-BF7B03C303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3345" y="49452"/>
                        <a:ext cx="890294" cy="86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608BE01-8999-C940-53EA-4AB81C5248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1" y="128473"/>
            <a:ext cx="2031774" cy="644222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FE0C564-ADED-DF7C-1221-97008519BF9A}"/>
              </a:ext>
            </a:extLst>
          </p:cNvPr>
          <p:cNvCxnSpPr>
            <a:cxnSpLocks/>
          </p:cNvCxnSpPr>
          <p:nvPr/>
        </p:nvCxnSpPr>
        <p:spPr>
          <a:xfrm>
            <a:off x="0" y="385216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32383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3165</TotalTime>
  <Words>2693</Words>
  <Application>Microsoft Office PowerPoint</Application>
  <PresentationFormat>Широкоэкранный</PresentationFormat>
  <Paragraphs>464</Paragraphs>
  <Slides>31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5" baseType="lpstr">
      <vt:lpstr>Arial</vt:lpstr>
      <vt:lpstr>Arial</vt:lpstr>
      <vt:lpstr>Calibri</vt:lpstr>
      <vt:lpstr>Calibri Light</vt:lpstr>
      <vt:lpstr>Cambria Math</vt:lpstr>
      <vt:lpstr>Courier New</vt:lpstr>
      <vt:lpstr>DejaVu Sans</vt:lpstr>
      <vt:lpstr>Google Sans</vt:lpstr>
      <vt:lpstr>Myriad Pro</vt:lpstr>
      <vt:lpstr>Symbol</vt:lpstr>
      <vt:lpstr>Times New Roman</vt:lpstr>
      <vt:lpstr>Wingdings</vt:lpstr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Сергей Кулик</dc:creator>
  <cp:lastModifiedBy>Сергей Кулик</cp:lastModifiedBy>
  <cp:revision>73</cp:revision>
  <dcterms:created xsi:type="dcterms:W3CDTF">2025-05-30T09:24:21Z</dcterms:created>
  <dcterms:modified xsi:type="dcterms:W3CDTF">2025-06-05T05:01:29Z</dcterms:modified>
</cp:coreProperties>
</file>