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51" r:id="rId5"/>
    <p:sldMasterId id="2147484130" r:id="rId6"/>
    <p:sldMasterId id="2147484169" r:id="rId7"/>
    <p:sldMasterId id="2147484153" r:id="rId8"/>
    <p:sldMasterId id="2147484061" r:id="rId9"/>
    <p:sldMasterId id="2147484140" r:id="rId10"/>
    <p:sldMasterId id="2147484133" r:id="rId11"/>
  </p:sldMasterIdLst>
  <p:notesMasterIdLst>
    <p:notesMasterId r:id="rId36"/>
  </p:notesMasterIdLst>
  <p:handoutMasterIdLst>
    <p:handoutMasterId r:id="rId37"/>
  </p:handoutMasterIdLst>
  <p:sldIdLst>
    <p:sldId id="678" r:id="rId12"/>
    <p:sldId id="679" r:id="rId13"/>
    <p:sldId id="680" r:id="rId14"/>
    <p:sldId id="684" r:id="rId15"/>
    <p:sldId id="685" r:id="rId16"/>
    <p:sldId id="686" r:id="rId17"/>
    <p:sldId id="523" r:id="rId18"/>
    <p:sldId id="524" r:id="rId19"/>
    <p:sldId id="536" r:id="rId20"/>
    <p:sldId id="687" r:id="rId21"/>
    <p:sldId id="690" r:id="rId22"/>
    <p:sldId id="689" r:id="rId23"/>
    <p:sldId id="709" r:id="rId24"/>
    <p:sldId id="620" r:id="rId25"/>
    <p:sldId id="530" r:id="rId26"/>
    <p:sldId id="515" r:id="rId27"/>
    <p:sldId id="516" r:id="rId28"/>
    <p:sldId id="517" r:id="rId29"/>
    <p:sldId id="705" r:id="rId30"/>
    <p:sldId id="710" r:id="rId31"/>
    <p:sldId id="542" r:id="rId32"/>
    <p:sldId id="711" r:id="rId33"/>
    <p:sldId id="712" r:id="rId34"/>
    <p:sldId id="675" r:id="rId35"/>
  </p:sldIdLst>
  <p:sldSz cx="9144000" cy="5143500" type="screen16x9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524" userDrawn="1">
          <p15:clr>
            <a:srgbClr val="A4A3A4"/>
          </p15:clr>
        </p15:guide>
        <p15:guide id="5" orient="horz" pos="23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siliy Senin" initials="V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81"/>
    <a:srgbClr val="00D2E2"/>
    <a:srgbClr val="05074C"/>
    <a:srgbClr val="D66965"/>
    <a:srgbClr val="265A8F"/>
    <a:srgbClr val="ADFBFF"/>
    <a:srgbClr val="F7FFFF"/>
    <a:srgbClr val="07025B"/>
    <a:srgbClr val="236192"/>
    <a:srgbClr val="030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55" autoAdjust="0"/>
    <p:restoredTop sz="93878" autoAdjust="0"/>
  </p:normalViewPr>
  <p:slideViewPr>
    <p:cSldViewPr>
      <p:cViewPr varScale="1">
        <p:scale>
          <a:sx n="139" d="100"/>
          <a:sy n="139" d="100"/>
        </p:scale>
        <p:origin x="184" y="512"/>
      </p:cViewPr>
      <p:guideLst>
        <p:guide pos="4524"/>
        <p:guide orient="horz" pos="2329"/>
      </p:guideLst>
    </p:cSldViewPr>
  </p:slideViewPr>
  <p:outlineViewPr>
    <p:cViewPr>
      <p:scale>
        <a:sx n="66" d="100"/>
        <a:sy n="66" d="100"/>
      </p:scale>
      <p:origin x="0" y="-370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9" d="100"/>
          <a:sy n="119" d="100"/>
        </p:scale>
        <p:origin x="1152" y="90"/>
      </p:cViewPr>
      <p:guideLst>
        <p:guide orient="horz" pos="2160"/>
        <p:guide pos="2880"/>
      </p:guideLst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presProps" Target="presProps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575E8-5A93-C543-B5D3-D97B5FCFC12D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59D85-B00D-3049-AC0A-3959AAA0A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7815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ерхний колонтитул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1" name="Образ слайда 10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503B2-B7AF-1F47-B9BC-F7D7F56BBD53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Заметки 15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18" name="Дата 17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3EB49-A4FA-894F-B982-313C3AB22FEE}" type="datetimeFigureOut">
              <a:rPr lang="ru-RU" smtClean="0"/>
              <a:t>04.06.2025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3801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37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22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429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94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101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930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085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597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Поставить красивую микросхему (может белую контурную)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36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3680A-B9D0-81A2-4157-63F4DCF9B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5105C03-6E2D-AA2F-3FE9-71DF39349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138F329-D368-811F-2F93-9F5EB6C22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Поставить красивую микросхему (может белую контурную)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552809-1096-03E9-751C-EF9124BF3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503B2-B7AF-1F47-B9BC-F7D7F56BBD53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673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3.sv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0E69E0-0DB1-DF8F-BDCF-CACBF9DBC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3720" y="4254750"/>
            <a:ext cx="1313280" cy="342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57842" y="339502"/>
            <a:ext cx="7509157" cy="2412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5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F76EE0AA-C347-3040-AED5-42F8C5B75D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2413" y="3021751"/>
            <a:ext cx="4319587" cy="284813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200" b="1" i="0" baseline="0">
                <a:solidFill>
                  <a:srgbClr val="ADFBFF"/>
                </a:solidFill>
                <a:latin typeface="+mn-lt"/>
                <a:ea typeface="PT Root UI Web Bold" charset="0"/>
                <a:cs typeface="PT Root UI Web Bold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F76EE0AA-C347-3040-AED5-42F8C5B75D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2000" y="3246750"/>
            <a:ext cx="4319587" cy="26795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200" b="0" i="0" baseline="0">
                <a:solidFill>
                  <a:srgbClr val="ADFBFF"/>
                </a:solidFill>
                <a:latin typeface="+mn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97807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FD144-62EB-9B4E-9E76-06F76974F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413" y="339501"/>
            <a:ext cx="7559587" cy="971774"/>
          </a:xfrm>
        </p:spPr>
        <p:txBody>
          <a:bodyPr/>
          <a:lstStyle/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31174D83-44B4-0347-A498-699F0F297D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2414" y="1671639"/>
            <a:ext cx="8639174" cy="2925762"/>
          </a:xfrm>
          <a:prstGeom prst="rect">
            <a:avLst/>
          </a:prstGeom>
        </p:spPr>
        <p:txBody>
          <a:bodyPr anchor="t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90293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FD144-62EB-9B4E-9E76-06F76974F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413" y="339501"/>
            <a:ext cx="7559587" cy="971774"/>
          </a:xfrm>
        </p:spPr>
        <p:txBody>
          <a:bodyPr/>
          <a:lstStyle/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F19054-BEBA-D548-B6FC-DE5D16A32A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2413" y="2171580"/>
            <a:ext cx="2609587" cy="97177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Текст слайда</a:t>
            </a: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D862E951-1980-054F-B0BA-7EDBF820DF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7000" y="2171580"/>
            <a:ext cx="2553872" cy="97177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Текст слайда</a:t>
            </a: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BF75408D-F993-B74C-9C8C-DCCCE7892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3" y="3625626"/>
            <a:ext cx="2609587" cy="97177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Текст слайда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A10665DF-0715-8944-93BE-FB83B7098F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7000" y="3625626"/>
            <a:ext cx="2553872" cy="97177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Текст слайда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BDF19054-BEBA-D548-B6FC-DE5D16A32A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67206" y="2171580"/>
            <a:ext cx="2609587" cy="97177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Текст слайда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BF75408D-F993-B74C-9C8C-DCCCE78926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67206" y="3625626"/>
            <a:ext cx="2609587" cy="97177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010355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 flipH="1">
            <a:off x="0" y="1"/>
            <a:ext cx="4585500" cy="5143499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60000"/>
                  <a:lumOff val="40000"/>
                </a:schemeClr>
              </a:gs>
              <a:gs pos="88000">
                <a:srgbClr val="ADFBFF"/>
              </a:gs>
              <a:gs pos="52000">
                <a:srgbClr val="F7FFFF"/>
              </a:gs>
              <a:gs pos="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153887" y="1600867"/>
            <a:ext cx="3743325" cy="959073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D2715F"/>
              </a:buClr>
              <a:buFontTx/>
              <a:buNone/>
              <a:defRPr sz="3200" b="1">
                <a:solidFill>
                  <a:srgbClr val="ADFBFF"/>
                </a:solidFill>
                <a:latin typeface="+mn-lt"/>
                <a:ea typeface="PT Root UI Web Bold" panose="020B0303020202020204" pitchFamily="34" charset="-52"/>
              </a:defRPr>
            </a:lvl1pPr>
            <a:lvl2pPr marL="7429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2pPr>
            <a:lvl3pPr marL="12001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3pPr>
            <a:lvl4pPr marL="16573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4pPr>
            <a:lvl5pPr marL="21145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5pPr>
          </a:lstStyle>
          <a:p>
            <a:pPr lvl="0"/>
            <a:r>
              <a:rPr lang="ru-RU" dirty="0"/>
              <a:t>Заголовок второй секции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74378B98-1981-C944-ACA1-53FA53C0AA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442" y="3111749"/>
            <a:ext cx="3806557" cy="1485651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D2715F"/>
              </a:buClr>
              <a:buFontTx/>
              <a:buNone/>
              <a:defRPr sz="1800">
                <a:solidFill>
                  <a:schemeClr val="bg1"/>
                </a:solidFill>
                <a:latin typeface="+mn-lt"/>
                <a:ea typeface="PT Root UI Web" panose="020B0303020202020204" pitchFamily="34" charset="-52"/>
              </a:defRPr>
            </a:lvl1pPr>
            <a:lvl2pPr marL="7429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2pPr>
            <a:lvl3pPr marL="12001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3pPr>
            <a:lvl4pPr marL="16573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4pPr>
            <a:lvl5pPr marL="21145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50DF67E-4D63-8F49-8E7C-63BC2B3775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842" y="339725"/>
            <a:ext cx="3819157" cy="22320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ru-RU" sz="3200" b="1" kern="1200" baseline="0" dirty="0" smtClean="0">
                <a:solidFill>
                  <a:srgbClr val="275D95"/>
                </a:solidFill>
                <a:latin typeface="+mj-lt"/>
                <a:ea typeface="PT Root UI Web Bold" charset="0"/>
                <a:cs typeface="PT Root UI Web Bold" charset="0"/>
              </a:defRPr>
            </a:lvl1pPr>
          </a:lstStyle>
          <a:p>
            <a:r>
              <a:rPr lang="ru-RU" dirty="0">
                <a:effectLst/>
                <a:latin typeface="Helvetica Neue" panose="02000503000000020004" pitchFamily="2" charset="0"/>
              </a:rPr>
              <a:t>Используйте этот слайд, чтобы разбить информацию на две секции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5" hasCustomPrompt="1"/>
          </p:nvPr>
        </p:nvSpPr>
        <p:spPr>
          <a:xfrm>
            <a:off x="5153888" y="3111749"/>
            <a:ext cx="3743325" cy="149570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D2715F"/>
              </a:buClr>
              <a:buFontTx/>
              <a:buNone/>
              <a:defRPr sz="1800">
                <a:solidFill>
                  <a:schemeClr val="tx1"/>
                </a:solidFill>
                <a:latin typeface="+mn-lt"/>
                <a:ea typeface="PT Root UI Web" panose="020B0303020202020204" pitchFamily="34" charset="-52"/>
              </a:defRPr>
            </a:lvl1pPr>
            <a:lvl2pPr marL="7429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2pPr>
            <a:lvl3pPr marL="12001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3pPr>
            <a:lvl4pPr marL="16573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4pPr>
            <a:lvl5pPr marL="21145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783101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2A80780-B1C8-BE47-9491-2340069DF0B4}" type="datetimeFigureOut">
              <a:rPr lang="ru-RU" smtClean="0"/>
              <a:t>04.06.2025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8CDF371-F7FE-CC4F-8B01-F2552AD090C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20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17233-89ED-0248-B684-51AB9034A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</a:t>
            </a:r>
            <a:br>
              <a:rPr lang="en-US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7116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0">
            <a:extLst>
              <a:ext uri="{FF2B5EF4-FFF2-40B4-BE49-F238E27FC236}">
                <a16:creationId xmlns:a16="http://schemas.microsoft.com/office/drawing/2014/main" id="{F76EE0AA-C347-3040-AED5-42F8C5B75D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6612" y="1671638"/>
            <a:ext cx="8054976" cy="3132137"/>
          </a:xfrm>
          <a:prstGeom prst="rect">
            <a:avLst/>
          </a:prstGeom>
        </p:spPr>
        <p:txBody>
          <a:bodyPr anchor="ctr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0DF67E-4D63-8F49-8E7C-63BC2B377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842" y="339502"/>
            <a:ext cx="7509157" cy="9717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 err="1"/>
              <a:t>Образец</a:t>
            </a:r>
            <a:br>
              <a:rPr lang="en-US" dirty="0"/>
            </a:br>
            <a:r>
              <a:rPr lang="en-US" dirty="0" err="1"/>
              <a:t>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936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17233-89ED-0248-B684-51AB9034A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</a:t>
            </a:r>
            <a:br>
              <a:rPr lang="en-US" dirty="0"/>
            </a:br>
            <a:r>
              <a:rPr lang="ru-RU" dirty="0"/>
              <a:t>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98990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5D178-E594-D844-97D2-0793644909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263" y="1311275"/>
            <a:ext cx="3743325" cy="1260475"/>
          </a:xfrm>
        </p:spPr>
        <p:txBody>
          <a:bodyPr anchor="b"/>
          <a:lstStyle>
            <a:lvl1pPr>
              <a:defRPr>
                <a:solidFill>
                  <a:srgbClr val="265A8F"/>
                </a:solidFill>
              </a:defRPr>
            </a:lvl1pPr>
          </a:lstStyle>
          <a:p>
            <a:r>
              <a:rPr lang="ru-RU" dirty="0"/>
              <a:t>Заголовок второй секции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5B0F43-AAE9-CE40-809C-769A88FA96BF}"/>
              </a:ext>
            </a:extLst>
          </p:cNvPr>
          <p:cNvSpPr/>
          <p:nvPr userDrawn="1"/>
        </p:nvSpPr>
        <p:spPr>
          <a:xfrm>
            <a:off x="0" y="0"/>
            <a:ext cx="4572000" cy="509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148263" y="3117630"/>
            <a:ext cx="3743325" cy="1686145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D2715F"/>
              </a:buClr>
              <a:buFontTx/>
              <a:buNone/>
              <a:defRPr sz="1800">
                <a:solidFill>
                  <a:schemeClr val="bg1"/>
                </a:solidFill>
                <a:latin typeface="+mn-lt"/>
                <a:ea typeface="PT Root UI Web" panose="020B0303020202020204" pitchFamily="34" charset="-52"/>
              </a:defRPr>
            </a:lvl1pPr>
            <a:lvl2pPr marL="7429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2pPr>
            <a:lvl3pPr marL="12001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3pPr>
            <a:lvl4pPr marL="16573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4pPr>
            <a:lvl5pPr marL="21145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ACC3AC-F769-2C40-8BC3-4A98D844F56E}"/>
              </a:ext>
            </a:extLst>
          </p:cNvPr>
          <p:cNvSpPr/>
          <p:nvPr userDrawn="1"/>
        </p:nvSpPr>
        <p:spPr>
          <a:xfrm>
            <a:off x="1" y="0"/>
            <a:ext cx="4572000" cy="5143500"/>
          </a:xfrm>
          <a:prstGeom prst="rect">
            <a:avLst/>
          </a:prstGeom>
          <a:solidFill>
            <a:srgbClr val="1D4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74378B98-1981-C944-ACA1-53FA53C0AA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613" y="3111750"/>
            <a:ext cx="3510386" cy="1686145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D2715F"/>
              </a:buClr>
              <a:buFontTx/>
              <a:buNone/>
              <a:defRPr sz="1800">
                <a:solidFill>
                  <a:schemeClr val="tx1"/>
                </a:solidFill>
                <a:latin typeface="+mn-lt"/>
                <a:ea typeface="PT Root UI Web" panose="020B0303020202020204" pitchFamily="34" charset="-52"/>
              </a:defRPr>
            </a:lvl1pPr>
            <a:lvl2pPr marL="7429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2pPr>
            <a:lvl3pPr marL="12001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3pPr>
            <a:lvl4pPr marL="16573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4pPr>
            <a:lvl5pPr marL="21145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C0273975-79BC-6544-8FED-846EA5A723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6613" y="345605"/>
            <a:ext cx="3510386" cy="2226145"/>
          </a:xfrm>
          <a:prstGeom prst="rect">
            <a:avLst/>
          </a:prstGeom>
        </p:spPr>
        <p:txBody>
          <a:bodyPr anchor="b"/>
          <a:lstStyle>
            <a:lvl1pPr marL="0" indent="0">
              <a:buClr>
                <a:srgbClr val="D2715F"/>
              </a:buClr>
              <a:buFontTx/>
              <a:buNone/>
              <a:defRPr sz="3200" b="1" baseline="0">
                <a:solidFill>
                  <a:schemeClr val="tx1"/>
                </a:solidFill>
                <a:latin typeface="+mn-lt"/>
                <a:ea typeface="PT Root UI Web Bold" panose="020B0303020202020204" pitchFamily="34" charset="-52"/>
              </a:defRPr>
            </a:lvl1pPr>
            <a:lvl2pPr marL="7429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2pPr>
            <a:lvl3pPr marL="12001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3pPr>
            <a:lvl4pPr marL="16573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4pPr>
            <a:lvl5pPr marL="2114550" indent="-285750">
              <a:buClr>
                <a:srgbClr val="D2715F"/>
              </a:buClr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PT Root UI Web" panose="020B0303020202020204" pitchFamily="34" charset="-52"/>
                <a:ea typeface="PT Root UI Web" panose="020B0303020202020204" pitchFamily="34" charset="-52"/>
              </a:defRPr>
            </a:lvl5pPr>
          </a:lstStyle>
          <a:p>
            <a:r>
              <a:rPr lang="ru-RU" dirty="0">
                <a:solidFill>
                  <a:schemeClr val="tx1"/>
                </a:solidFill>
              </a:rPr>
              <a:t>Используйте это слайд, чтобы разбить информацию на две секции</a:t>
            </a:r>
          </a:p>
        </p:txBody>
      </p:sp>
    </p:spTree>
    <p:extLst>
      <p:ext uri="{BB962C8B-B14F-4D97-AF65-F5344CB8AC3E}">
        <p14:creationId xmlns:p14="http://schemas.microsoft.com/office/powerpoint/2010/main" val="82517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2A80780-B1C8-BE47-9491-2340069DF0B4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8CDF371-F7FE-CC4F-8B01-F2552AD090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09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17233-89ED-0248-B684-51AB9034A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</a:t>
            </a:r>
            <a:br>
              <a:rPr lang="en-US" dirty="0"/>
            </a:br>
            <a:r>
              <a:rPr lang="ru-RU" dirty="0"/>
              <a:t>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1231C0D2-5DF0-9746-A1F2-498048B442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8025" y="1419622"/>
            <a:ext cx="2519363" cy="1728192"/>
          </a:xfrm>
          <a:prstGeom prst="rect">
            <a:avLst/>
          </a:prstGeom>
          <a:gradFill>
            <a:gsLst>
              <a:gs pos="10000">
                <a:srgbClr val="00A7B5"/>
              </a:gs>
              <a:gs pos="94000">
                <a:srgbClr val="276092"/>
              </a:gs>
            </a:gsLst>
            <a:lin ang="17400000" scaled="0"/>
          </a:gradFill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A6784374-45C4-494F-A0CB-935235272F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3979" y="1419622"/>
            <a:ext cx="2519363" cy="1728192"/>
          </a:xfrm>
          <a:prstGeom prst="rect">
            <a:avLst/>
          </a:prstGeom>
          <a:gradFill>
            <a:gsLst>
              <a:gs pos="10000">
                <a:srgbClr val="00A7B5"/>
              </a:gs>
              <a:gs pos="94000">
                <a:srgbClr val="276092"/>
              </a:gs>
            </a:gsLst>
            <a:lin ang="17400000" scaled="0"/>
          </a:gradFill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AD18BDBF-4DE2-1043-AF68-9398240849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291431"/>
            <a:ext cx="3816226" cy="1512344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 Текст слайда</a:t>
            </a:r>
          </a:p>
          <a:p>
            <a:pPr lvl="1"/>
            <a:r>
              <a:rPr lang="ru-RU" dirty="0"/>
              <a:t> Второй уровень</a:t>
            </a:r>
          </a:p>
          <a:p>
            <a:pPr lvl="2"/>
            <a:r>
              <a:rPr lang="ru-RU" dirty="0"/>
              <a:t> Третий уровень</a:t>
            </a:r>
          </a:p>
          <a:p>
            <a:pPr lvl="3"/>
            <a:r>
              <a:rPr lang="ru-RU" dirty="0"/>
              <a:t> Четвертый уровень</a:t>
            </a:r>
          </a:p>
          <a:p>
            <a:pPr lvl="4"/>
            <a:r>
              <a:rPr lang="ru-RU" dirty="0"/>
              <a:t> Пятый уровень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CB29F72B-0906-904E-A730-B7F82F154A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88024" y="3292475"/>
            <a:ext cx="3816226" cy="1512344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00A7B5"/>
              </a:buClr>
              <a:buFont typeface="Courier New" panose="02070309020205020404" pitchFamily="49" charset="0"/>
              <a:buChar char="o"/>
              <a:defRPr sz="1400" b="0" i="0">
                <a:latin typeface="+mj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 Текст слайда</a:t>
            </a:r>
          </a:p>
          <a:p>
            <a:pPr lvl="1"/>
            <a:r>
              <a:rPr lang="ru-RU" dirty="0"/>
              <a:t> Второй уровень</a:t>
            </a:r>
          </a:p>
          <a:p>
            <a:pPr lvl="2"/>
            <a:r>
              <a:rPr lang="ru-RU" dirty="0"/>
              <a:t> Третий уровень</a:t>
            </a:r>
          </a:p>
          <a:p>
            <a:pPr lvl="3"/>
            <a:r>
              <a:rPr lang="ru-RU" dirty="0"/>
              <a:t> Четвертый уровень</a:t>
            </a:r>
          </a:p>
          <a:p>
            <a:pPr lvl="4"/>
            <a:r>
              <a:rPr lang="ru-RU" dirty="0"/>
              <a:t> Пятый уровень</a:t>
            </a:r>
          </a:p>
        </p:txBody>
      </p:sp>
      <p:sp>
        <p:nvSpPr>
          <p:cNvPr id="10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555184" y="481739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A7B5"/>
                </a:solidFill>
              </a:defRPr>
            </a:lvl1pPr>
          </a:lstStyle>
          <a:p>
            <a:fld id="{CA980F76-3F48-4458-B459-174667FE877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30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7C856-91E8-A64C-BC0F-E2CE2901CB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</a:t>
            </a:r>
            <a:br>
              <a:rPr lang="en-US" dirty="0"/>
            </a:br>
            <a:r>
              <a:rPr lang="ru-RU" dirty="0"/>
              <a:t>заголовка</a:t>
            </a:r>
          </a:p>
        </p:txBody>
      </p: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DA82B649-B74F-3945-87DC-4716A5D366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1275607"/>
            <a:ext cx="6552530" cy="30963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2185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F76EE0AA-C347-3040-AED5-42F8C5B75D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46999" y="1311275"/>
            <a:ext cx="5850002" cy="2700476"/>
          </a:xfrm>
          <a:prstGeom prst="rect">
            <a:avLst/>
          </a:prstGeom>
        </p:spPr>
        <p:txBody>
          <a:bodyPr anchor="t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3200" b="1" i="0">
                <a:solidFill>
                  <a:schemeClr val="tx1"/>
                </a:solidFill>
                <a:latin typeface="+mn-lt"/>
                <a:ea typeface="PT Root UI Web Bold" charset="0"/>
                <a:cs typeface="PT Root UI Web Bold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3200" b="1" i="0">
                <a:solidFill>
                  <a:schemeClr val="tx1"/>
                </a:solidFill>
                <a:latin typeface="+mn-lt"/>
                <a:ea typeface="PT Root UI Web Bold" charset="0"/>
                <a:cs typeface="PT Root UI Web Bold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3200" b="1" i="0">
                <a:solidFill>
                  <a:schemeClr val="tx1"/>
                </a:solidFill>
                <a:latin typeface="+mn-lt"/>
                <a:ea typeface="PT Root UI Web Bold" charset="0"/>
                <a:cs typeface="PT Root UI Web Bold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3200" b="1" i="0">
                <a:solidFill>
                  <a:schemeClr val="tx1"/>
                </a:solidFill>
                <a:latin typeface="+mn-lt"/>
                <a:ea typeface="PT Root UI Web Bold" charset="0"/>
                <a:cs typeface="PT Root UI Web Bold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3200" b="1" i="0">
                <a:solidFill>
                  <a:schemeClr val="tx1"/>
                </a:solidFill>
                <a:latin typeface="+mn-lt"/>
                <a:ea typeface="PT Root UI Web Bold" charset="0"/>
                <a:cs typeface="PT Root UI Web Bold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099AE51-EBEA-FD44-AEFD-70FE69E47DB5}"/>
              </a:ext>
            </a:extLst>
          </p:cNvPr>
          <p:cNvCxnSpPr/>
          <p:nvPr userDrawn="1"/>
        </p:nvCxnSpPr>
        <p:spPr>
          <a:xfrm>
            <a:off x="1619089" y="4267939"/>
            <a:ext cx="1377250" cy="0"/>
          </a:xfrm>
          <a:prstGeom prst="line">
            <a:avLst/>
          </a:prstGeom>
          <a:ln w="28575" cap="rnd">
            <a:solidFill>
              <a:srgbClr val="ADFB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275470-4E15-F344-8BE6-3B127BC4F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502" y="1303368"/>
            <a:ext cx="539588" cy="366920"/>
          </a:xfrm>
          <a:prstGeom prst="rect">
            <a:avLst/>
          </a:prstGeom>
        </p:spPr>
      </p:pic>
      <p:sp>
        <p:nvSpPr>
          <p:cNvPr id="7" name="Текст 10">
            <a:extLst>
              <a:ext uri="{FF2B5EF4-FFF2-40B4-BE49-F238E27FC236}">
                <a16:creationId xmlns:a16="http://schemas.microsoft.com/office/drawing/2014/main" id="{3E28206C-6DD5-8343-9152-CD59D69494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46999" y="4357939"/>
            <a:ext cx="2807478" cy="241637"/>
          </a:xfrm>
          <a:prstGeom prst="rect">
            <a:avLst/>
          </a:prstGeom>
        </p:spPr>
        <p:txBody>
          <a:bodyPr anchor="ctr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ADFBFF"/>
                </a:solidFill>
                <a:latin typeface="+mn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solidFill>
                  <a:schemeClr val="bg1"/>
                </a:solidFill>
                <a:latin typeface="+mn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9813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31174D83-44B4-0347-A498-699F0F297D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2414" y="1671638"/>
            <a:ext cx="8639174" cy="2925762"/>
          </a:xfrm>
          <a:prstGeom prst="rect">
            <a:avLst/>
          </a:prstGeom>
        </p:spPr>
        <p:txBody>
          <a:bodyPr anchor="t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48761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FD144-62EB-9B4E-9E76-06F76974F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7000" y="1327912"/>
            <a:ext cx="3464588" cy="971774"/>
          </a:xfrm>
        </p:spPr>
        <p:txBody>
          <a:bodyPr/>
          <a:lstStyle/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31174D83-44B4-0347-A498-699F0F297D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7000" y="2571749"/>
            <a:ext cx="3464588" cy="2025651"/>
          </a:xfrm>
          <a:prstGeom prst="rect">
            <a:avLst/>
          </a:prstGeom>
        </p:spPr>
        <p:txBody>
          <a:bodyPr anchor="t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43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" y="0"/>
            <a:ext cx="9193184" cy="514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FD144-62EB-9B4E-9E76-06F76974F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413" y="339501"/>
            <a:ext cx="7559587" cy="971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31174D83-44B4-0347-A498-699F0F297D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2000" y="2841749"/>
            <a:ext cx="4229588" cy="1755651"/>
          </a:xfrm>
          <a:prstGeom prst="rect">
            <a:avLst/>
          </a:prstGeom>
        </p:spPr>
        <p:txBody>
          <a:bodyPr anchor="t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800" b="0" i="0">
                <a:latin typeface="+mj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A17FC1-6ED2-7441-B74A-84009CC46376}"/>
              </a:ext>
            </a:extLst>
          </p:cNvPr>
          <p:cNvSpPr txBox="1"/>
          <p:nvPr userDrawn="1"/>
        </p:nvSpPr>
        <p:spPr>
          <a:xfrm>
            <a:off x="8045874" y="4795930"/>
            <a:ext cx="846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ED6FA0-9524-CA4B-A112-08C68105DA8B}" type="slidenum">
              <a:rPr lang="ru-RU" sz="1200" smtClean="0">
                <a:solidFill>
                  <a:schemeClr val="tx1"/>
                </a:solidFill>
              </a:rPr>
              <a:pPr algn="r"/>
              <a:t>‹#›</a:t>
            </a:fld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819D66-F8ED-F9AD-4164-7017B4D455F4}"/>
              </a:ext>
            </a:extLst>
          </p:cNvPr>
          <p:cNvSpPr/>
          <p:nvPr userDrawn="1"/>
        </p:nvSpPr>
        <p:spPr>
          <a:xfrm>
            <a:off x="4572000" y="0"/>
            <a:ext cx="4637930" cy="5226750"/>
          </a:xfrm>
          <a:prstGeom prst="rect">
            <a:avLst/>
          </a:prstGeom>
          <a:gradFill flip="none" rotWithShape="1">
            <a:gsLst>
              <a:gs pos="0">
                <a:srgbClr val="113863"/>
              </a:gs>
              <a:gs pos="51000">
                <a:srgbClr val="001442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2147" y="339725"/>
            <a:ext cx="829441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38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6"/>
            <a:ext cx="9144000" cy="512532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FD144-62EB-9B4E-9E76-06F76974F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413" y="339501"/>
            <a:ext cx="7559587" cy="9717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31174D83-44B4-0347-A498-699F0F297D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2413" y="1671638"/>
            <a:ext cx="2564586" cy="2925763"/>
          </a:xfrm>
          <a:prstGeom prst="rect">
            <a:avLst/>
          </a:prstGeom>
        </p:spPr>
        <p:txBody>
          <a:bodyPr anchor="t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2147" y="339725"/>
            <a:ext cx="829441" cy="216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A17FC1-6ED2-7441-B74A-84009CC46376}"/>
              </a:ext>
            </a:extLst>
          </p:cNvPr>
          <p:cNvSpPr txBox="1"/>
          <p:nvPr userDrawn="1"/>
        </p:nvSpPr>
        <p:spPr>
          <a:xfrm>
            <a:off x="8045874" y="4795930"/>
            <a:ext cx="846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ED6FA0-9524-CA4B-A112-08C68105DA8B}" type="slidenum">
              <a:rPr lang="ru-RU" sz="1200" smtClean="0">
                <a:solidFill>
                  <a:schemeClr val="tx1"/>
                </a:solidFill>
              </a:rPr>
              <a:pPr algn="r"/>
              <a:t>‹#›</a:t>
            </a:fld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31174D83-44B4-0347-A498-699F0F297D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2527" y="1671638"/>
            <a:ext cx="2564586" cy="2925763"/>
          </a:xfrm>
          <a:prstGeom prst="rect">
            <a:avLst/>
          </a:prstGeom>
        </p:spPr>
        <p:txBody>
          <a:bodyPr anchor="t"/>
          <a:lstStyle>
            <a:lvl1pPr marL="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500" b="0" i="0">
                <a:latin typeface="+mj-lt"/>
                <a:ea typeface="PT Root UI Web" charset="0"/>
                <a:cs typeface="PT Root UI Web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54541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17233-89ED-0248-B684-51AB9034A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413" y="1356750"/>
            <a:ext cx="7604587" cy="2385000"/>
          </a:xfrm>
          <a:prstGeom prst="rect">
            <a:avLst/>
          </a:prstGeom>
        </p:spPr>
        <p:txBody>
          <a:bodyPr anchor="t"/>
          <a:lstStyle>
            <a:lvl1pPr algn="l">
              <a:defRPr sz="5400" b="1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Здесь пишем название </a:t>
            </a:r>
            <a:br>
              <a:rPr lang="ru-RU" dirty="0"/>
            </a:br>
            <a:r>
              <a:rPr lang="ru-RU" dirty="0"/>
              <a:t>раздела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2147" y="339725"/>
            <a:ext cx="829441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61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 userDrawn="1"/>
        </p:nvSpPr>
        <p:spPr>
          <a:xfrm>
            <a:off x="342000" y="339725"/>
            <a:ext cx="2334572" cy="4456151"/>
          </a:xfrm>
          <a:prstGeom prst="roundRect">
            <a:avLst>
              <a:gd name="adj" fmla="val 4989"/>
            </a:avLst>
          </a:prstGeom>
          <a:gradFill>
            <a:gsLst>
              <a:gs pos="0">
                <a:srgbClr val="275D95">
                  <a:alpha val="20000"/>
                </a:srgbClr>
              </a:gs>
              <a:gs pos="100000">
                <a:srgbClr val="00D2E2">
                  <a:alpha val="4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381984" y="451740"/>
            <a:ext cx="2294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0" i="0" dirty="0">
                <a:solidFill>
                  <a:schemeClr val="tx1"/>
                </a:solidFill>
                <a:latin typeface="+mn-lt"/>
                <a:ea typeface="PT Root UI Web Light" charset="0"/>
                <a:cs typeface="PT Root UI Web Light" charset="0"/>
              </a:rPr>
              <a:t>Подписывайтесь </a:t>
            </a:r>
            <a:br>
              <a:rPr lang="ru-RU" sz="1200" b="0" i="0" dirty="0">
                <a:solidFill>
                  <a:schemeClr val="tx1"/>
                </a:solidFill>
                <a:latin typeface="+mn-lt"/>
                <a:ea typeface="PT Root UI Web Light" charset="0"/>
                <a:cs typeface="PT Root UI Web Light" charset="0"/>
              </a:rPr>
            </a:br>
            <a:r>
              <a:rPr lang="ru-RU" sz="1200" b="0" i="0" dirty="0">
                <a:solidFill>
                  <a:schemeClr val="tx1"/>
                </a:solidFill>
                <a:latin typeface="+mn-lt"/>
                <a:ea typeface="PT Root UI Web Light" charset="0"/>
                <a:cs typeface="PT Root UI Web Light" charset="0"/>
              </a:rPr>
              <a:t>на наши </a:t>
            </a:r>
            <a:r>
              <a:rPr lang="ru-RU" sz="1200" b="0" i="0" dirty="0" err="1">
                <a:solidFill>
                  <a:schemeClr val="tx1"/>
                </a:solidFill>
                <a:latin typeface="+mn-lt"/>
                <a:ea typeface="PT Root UI Web Light" charset="0"/>
                <a:cs typeface="PT Root UI Web Light" charset="0"/>
              </a:rPr>
              <a:t>соцсети</a:t>
            </a:r>
            <a:r>
              <a:rPr lang="ru-RU" sz="1200" b="0" i="0" dirty="0">
                <a:solidFill>
                  <a:schemeClr val="tx1"/>
                </a:solidFill>
                <a:latin typeface="+mn-lt"/>
                <a:ea typeface="PT Root UI Web Light" charset="0"/>
                <a:cs typeface="PT Root UI Web Light" charset="0"/>
              </a:rPr>
              <a:t>, </a:t>
            </a:r>
            <a:br>
              <a:rPr lang="ru-RU" sz="1200" b="0" i="0" dirty="0">
                <a:solidFill>
                  <a:schemeClr val="tx1"/>
                </a:solidFill>
                <a:latin typeface="+mn-lt"/>
                <a:ea typeface="PT Root UI Web Light" charset="0"/>
                <a:cs typeface="PT Root UI Web Light" charset="0"/>
              </a:rPr>
            </a:br>
            <a:r>
              <a:rPr lang="ru-RU" sz="1200" b="0" i="0" dirty="0">
                <a:solidFill>
                  <a:schemeClr val="tx1"/>
                </a:solidFill>
                <a:latin typeface="+mn-lt"/>
                <a:ea typeface="PT Root UI Web Light" charset="0"/>
                <a:cs typeface="PT Root UI Web Light" charset="0"/>
              </a:rPr>
              <a:t>там</a:t>
            </a:r>
            <a:r>
              <a:rPr lang="ru-RU" sz="1200" b="0" i="0" baseline="0" dirty="0">
                <a:solidFill>
                  <a:schemeClr val="tx1"/>
                </a:solidFill>
                <a:latin typeface="+mn-lt"/>
                <a:ea typeface="PT Root UI Web Light" charset="0"/>
                <a:cs typeface="PT Root UI Web Light" charset="0"/>
              </a:rPr>
              <a:t> много интересного</a:t>
            </a:r>
            <a:endParaRPr lang="ru-RU" sz="1200" b="0" i="0" dirty="0">
              <a:solidFill>
                <a:schemeClr val="tx1"/>
              </a:solidFill>
              <a:latin typeface="+mn-lt"/>
              <a:ea typeface="PT Root UI Web Light" charset="0"/>
              <a:cs typeface="PT Root UI Web Light" charset="0"/>
            </a:endParaRP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F59CB8DE-9707-3A41-BFB0-F10FA55E7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9278" y="2796277"/>
            <a:ext cx="3312722" cy="82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200" b="0" i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Контакты (Удалить блок если не нужен) </a:t>
            </a:r>
          </a:p>
          <a:p>
            <a:r>
              <a:rPr lang="ru-RU" dirty="0"/>
              <a:t>ФИО</a:t>
            </a:r>
          </a:p>
          <a:p>
            <a:r>
              <a:rPr lang="ru-RU" dirty="0"/>
              <a:t>Должность</a:t>
            </a:r>
          </a:p>
          <a:p>
            <a:r>
              <a:rPr lang="en-US" dirty="0"/>
              <a:t>e-mail:</a:t>
            </a:r>
            <a:r>
              <a:rPr lang="ru-RU" dirty="0"/>
              <a:t> </a:t>
            </a:r>
            <a:r>
              <a:rPr lang="en-US" dirty="0" err="1"/>
              <a:t>xxx@infotecs.ru</a:t>
            </a:r>
            <a:endParaRPr lang="ru-RU" dirty="0"/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38A26EC-FBF5-B479-F8B4-26434689887F}"/>
              </a:ext>
            </a:extLst>
          </p:cNvPr>
          <p:cNvSpPr/>
          <p:nvPr userDrawn="1"/>
        </p:nvSpPr>
        <p:spPr>
          <a:xfrm>
            <a:off x="819156" y="1205142"/>
            <a:ext cx="1395000" cy="1395000"/>
          </a:xfrm>
          <a:prstGeom prst="roundRect">
            <a:avLst>
              <a:gd name="adj" fmla="val 5742"/>
            </a:avLst>
          </a:prstGeom>
          <a:solidFill>
            <a:schemeClr val="tx1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4C387E7-62A1-C38F-BF12-930CFF11998E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4608305"/>
              </p:ext>
            </p:extLst>
          </p:nvPr>
        </p:nvGraphicFramePr>
        <p:xfrm>
          <a:off x="881587" y="1272418"/>
          <a:ext cx="1295383" cy="1295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925138" imgH="10925175" progId="AcroExch.Document.11">
                  <p:embed/>
                </p:oleObj>
              </mc:Choice>
              <mc:Fallback>
                <p:oleObj name="Acrobat Document" r:id="rId2" imgW="10925138" imgH="10925175" progId="AcroExch.Document.11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F4C387E7-62A1-C38F-BF12-930CFF1199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81587" y="1272418"/>
                        <a:ext cx="1295383" cy="1295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538A26EC-FBF5-B479-F8B4-26434689887F}"/>
              </a:ext>
            </a:extLst>
          </p:cNvPr>
          <p:cNvSpPr/>
          <p:nvPr userDrawn="1"/>
        </p:nvSpPr>
        <p:spPr>
          <a:xfrm>
            <a:off x="819156" y="2901169"/>
            <a:ext cx="1395000" cy="1395000"/>
          </a:xfrm>
          <a:prstGeom prst="roundRect">
            <a:avLst>
              <a:gd name="adj" fmla="val 5742"/>
            </a:avLst>
          </a:prstGeom>
          <a:solidFill>
            <a:schemeClr val="tx1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8AC1CC12-E1D5-9B62-5B5E-2591E0060336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830790960"/>
              </p:ext>
            </p:extLst>
          </p:nvPr>
        </p:nvGraphicFramePr>
        <p:xfrm>
          <a:off x="877273" y="2977374"/>
          <a:ext cx="1310044" cy="1310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10925138" imgH="10925175" progId="AcroExch.Document.11">
                  <p:embed/>
                </p:oleObj>
              </mc:Choice>
              <mc:Fallback>
                <p:oleObj name="Acrobat Document" r:id="rId4" imgW="10925138" imgH="10925175" progId="AcroExch.Document.11">
                  <p:embed/>
                  <p:pic>
                    <p:nvPicPr>
                      <p:cNvPr id="10" name="Объект 9">
                        <a:extLst>
                          <a:ext uri="{FF2B5EF4-FFF2-40B4-BE49-F238E27FC236}">
                            <a16:creationId xmlns:a16="http://schemas.microsoft.com/office/drawing/2014/main" id="{8AC1CC12-E1D5-9B62-5B5E-2591E00603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7273" y="2977374"/>
                        <a:ext cx="1310044" cy="13100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7556" y="1716750"/>
            <a:ext cx="2989444" cy="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98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AC17233-89ED-0248-B684-51AB9034A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413" y="1356750"/>
            <a:ext cx="8685212" cy="2385000"/>
          </a:xfrm>
          <a:prstGeom prst="rect">
            <a:avLst/>
          </a:prstGeom>
        </p:spPr>
        <p:txBody>
          <a:bodyPr anchor="t"/>
          <a:lstStyle>
            <a:lvl1pPr algn="l">
              <a:defRPr sz="5400" b="1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Шаблон для </a:t>
            </a:r>
            <a:br>
              <a:rPr lang="ru-RU" dirty="0"/>
            </a:br>
            <a:r>
              <a:rPr lang="ru-RU" dirty="0"/>
              <a:t>названия </a:t>
            </a:r>
            <a:br>
              <a:rPr lang="ru-RU" dirty="0"/>
            </a:br>
            <a:r>
              <a:rPr lang="ru-RU" dirty="0"/>
              <a:t>раздела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08184" y="339725"/>
            <a:ext cx="829441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0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88D83-4301-403C-56AD-0C8BDCAB96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413" y="1296922"/>
            <a:ext cx="2609587" cy="855000"/>
          </a:xfrm>
          <a:prstGeom prst="rect">
            <a:avLst/>
          </a:prstGeom>
        </p:spPr>
        <p:txBody>
          <a:bodyPr anchor="b"/>
          <a:lstStyle>
            <a:lvl1pPr algn="l">
              <a:defRPr sz="3200" b="1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52718825-6F0B-F742-F486-ACD918A14C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2000" y="838126"/>
            <a:ext cx="3025775" cy="4950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2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Заголовок</a:t>
            </a:r>
          </a:p>
          <a:p>
            <a:r>
              <a:rPr lang="ru-RU" dirty="0"/>
              <a:t>для раздела 1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863C409D-A275-FB91-A7B7-C56D8E0985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2000" y="658126"/>
            <a:ext cx="1163663" cy="67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Clr>
                <a:srgbClr val="D2715F"/>
              </a:buClr>
              <a:buFont typeface="Courier New" panose="02070309020205020404" pitchFamily="49" charset="0"/>
              <a:buNone/>
              <a:defRPr sz="44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03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223C932-0EFF-B746-68A9-5BEC2E41D841}"/>
              </a:ext>
            </a:extLst>
          </p:cNvPr>
          <p:cNvCxnSpPr/>
          <p:nvPr userDrawn="1"/>
        </p:nvCxnSpPr>
        <p:spPr>
          <a:xfrm>
            <a:off x="3582000" y="1468126"/>
            <a:ext cx="43136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Текст 10">
            <a:extLst>
              <a:ext uri="{FF2B5EF4-FFF2-40B4-BE49-F238E27FC236}">
                <a16:creationId xmlns:a16="http://schemas.microsoft.com/office/drawing/2014/main" id="{7219D223-1446-6D57-3FF8-A63236345F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2000" y="1648126"/>
            <a:ext cx="3025775" cy="4950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2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Заголовок</a:t>
            </a:r>
          </a:p>
          <a:p>
            <a:r>
              <a:rPr lang="ru-RU" dirty="0"/>
              <a:t>для раздела 2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50D65115-CC67-89C2-46AB-589BC0D28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2000" y="1468126"/>
            <a:ext cx="1163663" cy="67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Clr>
                <a:srgbClr val="D2715F"/>
              </a:buClr>
              <a:buFont typeface="Courier New" panose="02070309020205020404" pitchFamily="49" charset="0"/>
              <a:buNone/>
              <a:defRPr sz="44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09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80F352E-BB63-1BB7-0318-DAE90E5031C4}"/>
              </a:ext>
            </a:extLst>
          </p:cNvPr>
          <p:cNvCxnSpPr/>
          <p:nvPr userDrawn="1"/>
        </p:nvCxnSpPr>
        <p:spPr>
          <a:xfrm>
            <a:off x="3582000" y="2278126"/>
            <a:ext cx="43136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10">
            <a:extLst>
              <a:ext uri="{FF2B5EF4-FFF2-40B4-BE49-F238E27FC236}">
                <a16:creationId xmlns:a16="http://schemas.microsoft.com/office/drawing/2014/main" id="{C38E5FA6-B852-41B0-BCE8-79A8A5FF5A9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2000" y="2466923"/>
            <a:ext cx="3025775" cy="4950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2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Заголовок</a:t>
            </a:r>
          </a:p>
          <a:p>
            <a:r>
              <a:rPr lang="ru-RU" dirty="0"/>
              <a:t>для раздела 3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9DBEE695-D427-083D-2BAA-405BD0CBD7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2000" y="2286923"/>
            <a:ext cx="1163663" cy="67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Clr>
                <a:srgbClr val="D2715F"/>
              </a:buClr>
              <a:buFont typeface="Courier New" panose="02070309020205020404" pitchFamily="49" charset="0"/>
              <a:buNone/>
              <a:defRPr sz="44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14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A3ED0C4A-55BF-8C35-7D98-E3316ABF17B4}"/>
              </a:ext>
            </a:extLst>
          </p:cNvPr>
          <p:cNvCxnSpPr/>
          <p:nvPr userDrawn="1"/>
        </p:nvCxnSpPr>
        <p:spPr>
          <a:xfrm>
            <a:off x="3582000" y="3096923"/>
            <a:ext cx="43136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Текст 10">
            <a:extLst>
              <a:ext uri="{FF2B5EF4-FFF2-40B4-BE49-F238E27FC236}">
                <a16:creationId xmlns:a16="http://schemas.microsoft.com/office/drawing/2014/main" id="{32A8A6FA-6953-16CB-B4B9-618FB0AF2F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82000" y="3295618"/>
            <a:ext cx="3025775" cy="4950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2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Заголовок</a:t>
            </a:r>
          </a:p>
          <a:p>
            <a:r>
              <a:rPr lang="ru-RU" dirty="0"/>
              <a:t>для раздела 4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794E985F-C835-A39D-3590-ED49DA148E4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2000" y="3115618"/>
            <a:ext cx="1163663" cy="67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Clr>
                <a:srgbClr val="D2715F"/>
              </a:buClr>
              <a:buFont typeface="Courier New" panose="02070309020205020404" pitchFamily="49" charset="0"/>
              <a:buNone/>
              <a:defRPr sz="44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22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2154B10B-5394-83EA-FDFF-C48F45B3CE70}"/>
              </a:ext>
            </a:extLst>
          </p:cNvPr>
          <p:cNvCxnSpPr/>
          <p:nvPr userDrawn="1"/>
        </p:nvCxnSpPr>
        <p:spPr>
          <a:xfrm>
            <a:off x="3582000" y="3925618"/>
            <a:ext cx="43136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Текст 10">
            <a:extLst>
              <a:ext uri="{FF2B5EF4-FFF2-40B4-BE49-F238E27FC236}">
                <a16:creationId xmlns:a16="http://schemas.microsoft.com/office/drawing/2014/main" id="{30C83D87-649B-8B9C-005B-AE41BBF402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82000" y="4109641"/>
            <a:ext cx="3025775" cy="4950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2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Заголовок</a:t>
            </a:r>
          </a:p>
          <a:p>
            <a:r>
              <a:rPr lang="ru-RU" dirty="0"/>
              <a:t>для раздела 5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28E481EC-EBFF-2284-8EAD-14645F935C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32000" y="3929641"/>
            <a:ext cx="1163663" cy="67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Clr>
                <a:srgbClr val="D2715F"/>
              </a:buClr>
              <a:buFont typeface="Courier New" panose="02070309020205020404" pitchFamily="49" charset="0"/>
              <a:buNone/>
              <a:defRPr sz="4400" b="0" i="0" baseline="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2pPr>
            <a:lvl3pPr marL="9144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3pPr>
            <a:lvl4pPr marL="13716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4pPr>
            <a:lvl5pPr marL="1828800" indent="0">
              <a:buClr>
                <a:srgbClr val="D2715F"/>
              </a:buClr>
              <a:buFont typeface="Courier New" panose="02070309020205020404" pitchFamily="49" charset="0"/>
              <a:buNone/>
              <a:defRPr sz="1400" b="0" i="0">
                <a:solidFill>
                  <a:srgbClr val="265A8F"/>
                </a:solidFill>
                <a:latin typeface="PT Root UI Web" charset="0"/>
                <a:ea typeface="PT Root UI Web" charset="0"/>
                <a:cs typeface="PT Root UI Web" charset="0"/>
              </a:defRPr>
            </a:lvl5pPr>
          </a:lstStyle>
          <a:p>
            <a:r>
              <a:rPr lang="ru-RU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74500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138016-794B-5D2C-49A9-C8B6A107B8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7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10" r:id="rId1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200" kern="1200" baseline="0">
          <a:solidFill>
            <a:srgbClr val="265A8F"/>
          </a:solidFill>
          <a:latin typeface="PT Root UI Web" charset="0"/>
          <a:ea typeface="PT Root UI Web" charset="0"/>
          <a:cs typeface="PT Root UI Web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5420">
          <p15:clr>
            <a:srgbClr val="F26B43"/>
          </p15:clr>
        </p15:guide>
        <p15:guide id="4" pos="159">
          <p15:clr>
            <a:srgbClr val="F26B43"/>
          </p15:clr>
        </p15:guide>
        <p15:guide id="8" orient="horz" pos="2896" userDrawn="1">
          <p15:clr>
            <a:srgbClr val="F26B43"/>
          </p15:clr>
        </p15:guide>
        <p15:guide id="9" orient="horz" pos="214">
          <p15:clr>
            <a:srgbClr val="F26B43"/>
          </p15:clr>
        </p15:guide>
        <p15:guide id="10" orient="horz" pos="210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30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13" y="339501"/>
            <a:ext cx="7559587" cy="9717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 err="1"/>
              <a:t>Образец</a:t>
            </a:r>
            <a:br>
              <a:rPr lang="en-US" dirty="0"/>
            </a:br>
            <a:r>
              <a:rPr lang="en-US" dirty="0" err="1"/>
              <a:t>заголовка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062147" y="339725"/>
            <a:ext cx="829441" cy="21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A17FC1-6ED2-7441-B74A-84009CC46376}"/>
              </a:ext>
            </a:extLst>
          </p:cNvPr>
          <p:cNvSpPr txBox="1"/>
          <p:nvPr userDrawn="1"/>
        </p:nvSpPr>
        <p:spPr>
          <a:xfrm>
            <a:off x="8045874" y="4795930"/>
            <a:ext cx="846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ED6FA0-9524-CA4B-A112-08C68105DA8B}" type="slidenum">
              <a:rPr lang="ru-RU" sz="1200" smtClean="0">
                <a:solidFill>
                  <a:schemeClr val="tx1"/>
                </a:solidFill>
              </a:rPr>
              <a:pPr algn="r"/>
              <a:t>‹#›</a:t>
            </a:fld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165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31" r:id="rId1"/>
    <p:sldLayoutId id="2147484181" r:id="rId2"/>
    <p:sldLayoutId id="2147484175" r:id="rId3"/>
    <p:sldLayoutId id="2147484183" r:id="rId4"/>
    <p:sldLayoutId id="2147484184" r:id="rId5"/>
    <p:sldLayoutId id="2147484185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baseline="0">
          <a:solidFill>
            <a:schemeClr val="tx1"/>
          </a:solidFill>
          <a:latin typeface="+mj-lt"/>
          <a:ea typeface="PT Root UI Web Bold" charset="0"/>
          <a:cs typeface="PT Root UI Web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5601">
          <p15:clr>
            <a:srgbClr val="F26B43"/>
          </p15:clr>
        </p15:guide>
        <p15:guide id="4" pos="159">
          <p15:clr>
            <a:srgbClr val="F26B43"/>
          </p15:clr>
        </p15:guide>
        <p15:guide id="6" pos="527">
          <p15:clr>
            <a:srgbClr val="F26B43"/>
          </p15:clr>
        </p15:guide>
        <p15:guide id="8" orient="horz" pos="2896">
          <p15:clr>
            <a:srgbClr val="F26B43"/>
          </p15:clr>
        </p15:guide>
        <p15:guide id="9" orient="horz" pos="214">
          <p15:clr>
            <a:srgbClr val="F26B43"/>
          </p15:clr>
        </p15:guide>
        <p15:guide id="11" orient="horz" pos="826">
          <p15:clr>
            <a:srgbClr val="F26B43"/>
          </p15:clr>
        </p15:guide>
        <p15:guide id="12" orient="horz" pos="105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30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2147" y="339725"/>
            <a:ext cx="829441" cy="21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A17FC1-6ED2-7441-B74A-84009CC46376}"/>
              </a:ext>
            </a:extLst>
          </p:cNvPr>
          <p:cNvSpPr txBox="1"/>
          <p:nvPr userDrawn="1"/>
        </p:nvSpPr>
        <p:spPr>
          <a:xfrm>
            <a:off x="8045874" y="4795930"/>
            <a:ext cx="846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ED6FA0-9524-CA4B-A112-08C68105DA8B}" type="slidenum">
              <a:rPr lang="ru-RU" sz="1200" smtClean="0">
                <a:solidFill>
                  <a:schemeClr val="tx1"/>
                </a:solidFill>
              </a:rPr>
              <a:pPr algn="r"/>
              <a:t>‹#›</a:t>
            </a:fld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21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7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baseline="0">
          <a:solidFill>
            <a:schemeClr val="tx1"/>
          </a:solidFill>
          <a:latin typeface="+mj-lt"/>
          <a:ea typeface="PT Root UI Web Bold" charset="0"/>
          <a:cs typeface="PT Root UI Web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5601">
          <p15:clr>
            <a:srgbClr val="F26B43"/>
          </p15:clr>
        </p15:guide>
        <p15:guide id="4" pos="159">
          <p15:clr>
            <a:srgbClr val="F26B43"/>
          </p15:clr>
        </p15:guide>
        <p15:guide id="6" pos="527">
          <p15:clr>
            <a:srgbClr val="F26B43"/>
          </p15:clr>
        </p15:guide>
        <p15:guide id="8" orient="horz" pos="2896">
          <p15:clr>
            <a:srgbClr val="F26B43"/>
          </p15:clr>
        </p15:guide>
        <p15:guide id="9" orient="horz" pos="214">
          <p15:clr>
            <a:srgbClr val="F26B43"/>
          </p15:clr>
        </p15:guide>
        <p15:guide id="11" orient="horz" pos="826">
          <p15:clr>
            <a:srgbClr val="F26B43"/>
          </p15:clr>
        </p15:guide>
        <p15:guide id="12" orient="horz" pos="105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13000">
              <a:srgbClr val="113863"/>
            </a:gs>
            <a:gs pos="43000">
              <a:srgbClr val="001442"/>
            </a:gs>
            <a:gs pos="100000">
              <a:srgbClr val="130026"/>
            </a:gs>
          </a:gsLst>
          <a:lin ang="7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13" y="339501"/>
            <a:ext cx="7559587" cy="9717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 err="1"/>
              <a:t>Образец</a:t>
            </a:r>
            <a:br>
              <a:rPr lang="en-US" dirty="0"/>
            </a:br>
            <a:r>
              <a:rPr lang="en-US" dirty="0" err="1"/>
              <a:t>заголовка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62147" y="339725"/>
            <a:ext cx="829441" cy="21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A17FC1-6ED2-7441-B74A-84009CC46376}"/>
              </a:ext>
            </a:extLst>
          </p:cNvPr>
          <p:cNvSpPr txBox="1"/>
          <p:nvPr userDrawn="1"/>
        </p:nvSpPr>
        <p:spPr>
          <a:xfrm>
            <a:off x="8045874" y="4795930"/>
            <a:ext cx="846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8ED6FA0-9524-CA4B-A112-08C68105DA8B}" type="slidenum">
              <a:rPr lang="ru-RU" sz="1200" smtClean="0">
                <a:solidFill>
                  <a:schemeClr val="tx1"/>
                </a:solidFill>
              </a:rPr>
              <a:pPr algn="r"/>
              <a:t>‹#›</a:t>
            </a:fld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9241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3" r:id="rId1"/>
    <p:sldLayoutId id="2147484156" r:id="rId2"/>
    <p:sldLayoutId id="2147484154" r:id="rId3"/>
    <p:sldLayoutId id="2147484161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baseline="0">
          <a:solidFill>
            <a:schemeClr val="tx1"/>
          </a:solidFill>
          <a:latin typeface="+mj-lt"/>
          <a:ea typeface="PT Root UI Web Bold" charset="0"/>
          <a:cs typeface="PT Root UI Web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5601">
          <p15:clr>
            <a:srgbClr val="F26B43"/>
          </p15:clr>
        </p15:guide>
        <p15:guide id="4" pos="159">
          <p15:clr>
            <a:srgbClr val="F26B43"/>
          </p15:clr>
        </p15:guide>
        <p15:guide id="6" pos="527">
          <p15:clr>
            <a:srgbClr val="F26B43"/>
          </p15:clr>
        </p15:guide>
        <p15:guide id="8" orient="horz" pos="2896">
          <p15:clr>
            <a:srgbClr val="F26B43"/>
          </p15:clr>
        </p15:guide>
        <p15:guide id="9" orient="horz" pos="214">
          <p15:clr>
            <a:srgbClr val="F26B43"/>
          </p15:clr>
        </p15:guide>
        <p15:guide id="11" orient="horz" pos="826">
          <p15:clr>
            <a:srgbClr val="F26B43"/>
          </p15:clr>
        </p15:guide>
        <p15:guide id="12" orient="horz" pos="105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7B8D46-8BD3-18B3-3E1C-709FDB6775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"/>
          <a:stretch/>
        </p:blipFill>
        <p:spPr>
          <a:xfrm>
            <a:off x="3291" y="0"/>
            <a:ext cx="9140709" cy="51435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6499BB-13E2-26C5-59BA-793E3846B706}"/>
              </a:ext>
            </a:extLst>
          </p:cNvPr>
          <p:cNvSpPr/>
          <p:nvPr userDrawn="1"/>
        </p:nvSpPr>
        <p:spPr>
          <a:xfrm>
            <a:off x="-3291" y="671"/>
            <a:ext cx="9144000" cy="5143500"/>
          </a:xfrm>
          <a:prstGeom prst="rect">
            <a:avLst/>
          </a:prstGeom>
          <a:gradFill>
            <a:gsLst>
              <a:gs pos="3000">
                <a:srgbClr val="152F4B">
                  <a:alpha val="62986"/>
                </a:srgbClr>
              </a:gs>
              <a:gs pos="58000">
                <a:srgbClr val="236092">
                  <a:lumMod val="97569"/>
                  <a:alpha val="22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05328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62" r:id="rId1"/>
    <p:sldLayoutId id="214748417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baseline="0">
          <a:solidFill>
            <a:srgbClr val="265A8F"/>
          </a:solidFill>
          <a:latin typeface="PT Root UI Web" charset="0"/>
          <a:ea typeface="PT Root UI Web Bold" charset="0"/>
          <a:cs typeface="PT Root UI Web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3" pos="5630">
          <p15:clr>
            <a:srgbClr val="F26B43"/>
          </p15:clr>
        </p15:guide>
        <p15:guide id="8" orient="horz" pos="2896">
          <p15:clr>
            <a:srgbClr val="F26B43"/>
          </p15:clr>
        </p15:guide>
        <p15:guide id="9" orient="horz" pos="214">
          <p15:clr>
            <a:srgbClr val="F26B43"/>
          </p15:clr>
        </p15:guide>
        <p15:guide id="10" pos="15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4D1A2B-E484-3668-57F6-7601BF619D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0" y="-128250"/>
            <a:ext cx="9144000" cy="52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0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baseline="0">
          <a:solidFill>
            <a:srgbClr val="265A8F"/>
          </a:solidFill>
          <a:latin typeface="PT Root UI Web" charset="0"/>
          <a:ea typeface="PT Root UI Web Bold" charset="0"/>
          <a:cs typeface="PT Root UI Web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3" pos="5630">
          <p15:clr>
            <a:srgbClr val="F26B43"/>
          </p15:clr>
        </p15:guide>
        <p15:guide id="8" orient="horz" pos="2896">
          <p15:clr>
            <a:srgbClr val="F26B43"/>
          </p15:clr>
        </p15:guide>
        <p15:guide id="9" orient="horz" pos="214">
          <p15:clr>
            <a:srgbClr val="F26B43"/>
          </p15:clr>
        </p15:guide>
        <p15:guide id="10" pos="159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30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 userDrawn="1"/>
        </p:nvSpPr>
        <p:spPr>
          <a:xfrm rot="12600000">
            <a:off x="-954706" y="-2324957"/>
            <a:ext cx="8651279" cy="8651279"/>
          </a:xfrm>
          <a:prstGeom prst="ellipse">
            <a:avLst/>
          </a:prstGeom>
          <a:gradFill flip="none" rotWithShape="1">
            <a:gsLst>
              <a:gs pos="64000">
                <a:srgbClr val="00B0F0"/>
              </a:gs>
              <a:gs pos="80000">
                <a:srgbClr val="ADFBFF"/>
              </a:gs>
              <a:gs pos="32000">
                <a:srgbClr val="152F4B"/>
              </a:gs>
            </a:gsLst>
            <a:path path="circle">
              <a:fillToRect l="100000" t="100000"/>
            </a:path>
            <a:tileRect r="-100000" b="-100000"/>
          </a:grad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BC838A-8505-9F7E-7B5E-B4C582D7A2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2147" y="339725"/>
            <a:ext cx="829441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34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8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baseline="0">
          <a:solidFill>
            <a:srgbClr val="265A8F"/>
          </a:solidFill>
          <a:latin typeface="PT Root UI Web" charset="0"/>
          <a:ea typeface="PT Root UI Web Bold" charset="0"/>
          <a:cs typeface="PT Root UI Web Bol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3" pos="5630">
          <p15:clr>
            <a:srgbClr val="F26B43"/>
          </p15:clr>
        </p15:guide>
        <p15:guide id="8" orient="horz" pos="2896">
          <p15:clr>
            <a:srgbClr val="F26B43"/>
          </p15:clr>
        </p15:guide>
        <p15:guide id="9" orient="horz" pos="214">
          <p15:clr>
            <a:srgbClr val="F26B43"/>
          </p15:clr>
        </p15:guide>
        <p15:guide id="10" pos="15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18" Type="http://schemas.openxmlformats.org/officeDocument/2006/relationships/image" Target="../media/image40.tiff"/><Relationship Id="rId26" Type="http://schemas.openxmlformats.org/officeDocument/2006/relationships/image" Target="../media/image45.png"/><Relationship Id="rId3" Type="http://schemas.openxmlformats.org/officeDocument/2006/relationships/image" Target="../media/image29.tiff"/><Relationship Id="rId21" Type="http://schemas.openxmlformats.org/officeDocument/2006/relationships/image" Target="../media/image42.tiff"/><Relationship Id="rId34" Type="http://schemas.openxmlformats.org/officeDocument/2006/relationships/image" Target="../media/image49.png"/><Relationship Id="rId7" Type="http://schemas.microsoft.com/office/2007/relationships/hdphoto" Target="../media/hdphoto1.wdp"/><Relationship Id="rId12" Type="http://schemas.openxmlformats.org/officeDocument/2006/relationships/image" Target="../media/image35.tiff"/><Relationship Id="rId17" Type="http://schemas.openxmlformats.org/officeDocument/2006/relationships/image" Target="../media/image39.tiff"/><Relationship Id="rId25" Type="http://schemas.microsoft.com/office/2007/relationships/hdphoto" Target="../media/hdphoto7.wdp"/><Relationship Id="rId33" Type="http://schemas.microsoft.com/office/2007/relationships/hdphoto" Target="../media/hdphoto11.wdp"/><Relationship Id="rId2" Type="http://schemas.openxmlformats.org/officeDocument/2006/relationships/image" Target="../media/image28.tiff"/><Relationship Id="rId16" Type="http://schemas.openxmlformats.org/officeDocument/2006/relationships/image" Target="../media/image38.tiff"/><Relationship Id="rId20" Type="http://schemas.microsoft.com/office/2007/relationships/hdphoto" Target="../media/hdphoto5.wdp"/><Relationship Id="rId29" Type="http://schemas.microsoft.com/office/2007/relationships/hdphoto" Target="../media/hdphoto9.wd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microsoft.com/office/2007/relationships/hdphoto" Target="../media/hdphoto3.wdp"/><Relationship Id="rId24" Type="http://schemas.openxmlformats.org/officeDocument/2006/relationships/image" Target="../media/image44.png"/><Relationship Id="rId32" Type="http://schemas.openxmlformats.org/officeDocument/2006/relationships/image" Target="../media/image48.png"/><Relationship Id="rId5" Type="http://schemas.openxmlformats.org/officeDocument/2006/relationships/image" Target="../media/image31.tiff"/><Relationship Id="rId15" Type="http://schemas.openxmlformats.org/officeDocument/2006/relationships/image" Target="../media/image37.tiff"/><Relationship Id="rId23" Type="http://schemas.microsoft.com/office/2007/relationships/hdphoto" Target="../media/hdphoto6.wdp"/><Relationship Id="rId28" Type="http://schemas.openxmlformats.org/officeDocument/2006/relationships/image" Target="../media/image46.png"/><Relationship Id="rId10" Type="http://schemas.openxmlformats.org/officeDocument/2006/relationships/image" Target="../media/image34.png"/><Relationship Id="rId19" Type="http://schemas.openxmlformats.org/officeDocument/2006/relationships/image" Target="../media/image41.png"/><Relationship Id="rId31" Type="http://schemas.microsoft.com/office/2007/relationships/hdphoto" Target="../media/hdphoto10.wdp"/><Relationship Id="rId4" Type="http://schemas.openxmlformats.org/officeDocument/2006/relationships/image" Target="../media/image30.tiff"/><Relationship Id="rId9" Type="http://schemas.microsoft.com/office/2007/relationships/hdphoto" Target="../media/hdphoto2.wdp"/><Relationship Id="rId14" Type="http://schemas.microsoft.com/office/2007/relationships/hdphoto" Target="../media/hdphoto4.wdp"/><Relationship Id="rId22" Type="http://schemas.openxmlformats.org/officeDocument/2006/relationships/image" Target="../media/image43.png"/><Relationship Id="rId27" Type="http://schemas.microsoft.com/office/2007/relationships/hdphoto" Target="../media/hdphoto8.wdp"/><Relationship Id="rId30" Type="http://schemas.openxmlformats.org/officeDocument/2006/relationships/image" Target="../media/image47.png"/><Relationship Id="rId8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7.png"/><Relationship Id="rId18" Type="http://schemas.microsoft.com/office/2007/relationships/hdphoto" Target="../media/hdphoto17.wdp"/><Relationship Id="rId3" Type="http://schemas.openxmlformats.org/officeDocument/2006/relationships/image" Target="../media/image61.emf"/><Relationship Id="rId7" Type="http://schemas.openxmlformats.org/officeDocument/2006/relationships/image" Target="../media/image64.png"/><Relationship Id="rId12" Type="http://schemas.microsoft.com/office/2007/relationships/hdphoto" Target="../media/hdphoto14.wdp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6" Type="http://schemas.microsoft.com/office/2007/relationships/hdphoto" Target="../media/hdphoto16.wdp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11" Type="http://schemas.openxmlformats.org/officeDocument/2006/relationships/image" Target="../media/image66.png"/><Relationship Id="rId5" Type="http://schemas.openxmlformats.org/officeDocument/2006/relationships/image" Target="../media/image63.png"/><Relationship Id="rId15" Type="http://schemas.openxmlformats.org/officeDocument/2006/relationships/image" Target="../media/image68.png"/><Relationship Id="rId10" Type="http://schemas.openxmlformats.org/officeDocument/2006/relationships/image" Target="../media/image38.tiff"/><Relationship Id="rId19" Type="http://schemas.openxmlformats.org/officeDocument/2006/relationships/image" Target="../media/image70.emf"/><Relationship Id="rId4" Type="http://schemas.openxmlformats.org/officeDocument/2006/relationships/image" Target="../media/image62.png"/><Relationship Id="rId9" Type="http://schemas.microsoft.com/office/2007/relationships/hdphoto" Target="../media/hdphoto13.wdp"/><Relationship Id="rId14" Type="http://schemas.microsoft.com/office/2007/relationships/hdphoto" Target="../media/hdphoto15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svg"/><Relationship Id="rId9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image" Target="../media/image81.emf"/><Relationship Id="rId7" Type="http://schemas.openxmlformats.org/officeDocument/2006/relationships/image" Target="../media/image8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emf"/><Relationship Id="rId5" Type="http://schemas.openxmlformats.org/officeDocument/2006/relationships/image" Target="../media/image83.emf"/><Relationship Id="rId10" Type="http://schemas.openxmlformats.org/officeDocument/2006/relationships/image" Target="../media/image88.png"/><Relationship Id="rId4" Type="http://schemas.openxmlformats.org/officeDocument/2006/relationships/image" Target="../media/image82.emf"/><Relationship Id="rId9" Type="http://schemas.openxmlformats.org/officeDocument/2006/relationships/image" Target="../media/image8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9.wdp"/><Relationship Id="rId4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microsoft.com/office/2007/relationships/hdphoto" Target="../media/hdphoto20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94.emf"/><Relationship Id="rId7" Type="http://schemas.openxmlformats.org/officeDocument/2006/relationships/image" Target="../media/image97.png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.emf"/><Relationship Id="rId5" Type="http://schemas.microsoft.com/office/2007/relationships/hdphoto" Target="../media/hdphoto21.wdp"/><Relationship Id="rId10" Type="http://schemas.openxmlformats.org/officeDocument/2006/relationships/image" Target="../media/image83.emf"/><Relationship Id="rId4" Type="http://schemas.openxmlformats.org/officeDocument/2006/relationships/image" Target="../media/image95.png"/><Relationship Id="rId9" Type="http://schemas.openxmlformats.org/officeDocument/2006/relationships/image" Target="../media/image8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4.png"/><Relationship Id="rId3" Type="http://schemas.openxmlformats.org/officeDocument/2006/relationships/image" Target="../media/image94.emf"/><Relationship Id="rId7" Type="http://schemas.openxmlformats.org/officeDocument/2006/relationships/image" Target="../media/image100.emf"/><Relationship Id="rId12" Type="http://schemas.openxmlformats.org/officeDocument/2006/relationships/image" Target="../media/image103.png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9.emf"/><Relationship Id="rId11" Type="http://schemas.microsoft.com/office/2007/relationships/hdphoto" Target="../media/hdphoto24.wdp"/><Relationship Id="rId5" Type="http://schemas.openxmlformats.org/officeDocument/2006/relationships/image" Target="../media/image98.emf"/><Relationship Id="rId15" Type="http://schemas.openxmlformats.org/officeDocument/2006/relationships/image" Target="../media/image81.emf"/><Relationship Id="rId10" Type="http://schemas.openxmlformats.org/officeDocument/2006/relationships/image" Target="../media/image102.png"/><Relationship Id="rId4" Type="http://schemas.openxmlformats.org/officeDocument/2006/relationships/image" Target="../media/image96.emf"/><Relationship Id="rId9" Type="http://schemas.microsoft.com/office/2007/relationships/hdphoto" Target="../media/hdphoto23.wdp"/><Relationship Id="rId14" Type="http://schemas.openxmlformats.org/officeDocument/2006/relationships/image" Target="../media/image10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43" y="611551"/>
            <a:ext cx="6744158" cy="2412248"/>
          </a:xfrm>
        </p:spPr>
        <p:txBody>
          <a:bodyPr/>
          <a:lstStyle/>
          <a:p>
            <a:r>
              <a:rPr lang="ru-RU" sz="3200" dirty="0"/>
              <a:t>Использование криптографических решений в </a:t>
            </a:r>
            <a:r>
              <a:rPr lang="ru-RU" sz="3200" dirty="0" err="1"/>
              <a:t>киберфизических</a:t>
            </a:r>
            <a:r>
              <a:rPr lang="ru-RU" sz="3200" dirty="0"/>
              <a:t> системах. Перспективы развития и актуальные сценарии применения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252413" y="3293800"/>
            <a:ext cx="4319587" cy="284813"/>
          </a:xfrm>
        </p:spPr>
        <p:txBody>
          <a:bodyPr/>
          <a:lstStyle/>
          <a:p>
            <a:r>
              <a:rPr lang="ru-RU" dirty="0"/>
              <a:t>Марина Сорокина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252000" y="3518799"/>
            <a:ext cx="4319587" cy="267951"/>
          </a:xfrm>
        </p:spPr>
        <p:txBody>
          <a:bodyPr/>
          <a:lstStyle/>
          <a:p>
            <a:r>
              <a:rPr lang="ru-RU" dirty="0"/>
              <a:t>Руководитель направления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078617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1557000" y="1774351"/>
            <a:ext cx="6570000" cy="2700476"/>
          </a:xfrm>
        </p:spPr>
        <p:txBody>
          <a:bodyPr/>
          <a:lstStyle/>
          <a:p>
            <a:r>
              <a:rPr lang="ru-RU" sz="2400" dirty="0" err="1"/>
              <a:t>Киберфизическая</a:t>
            </a:r>
            <a:r>
              <a:rPr lang="ru-RU" sz="2400" dirty="0"/>
              <a:t> система</a:t>
            </a:r>
            <a:r>
              <a:rPr lang="ru-RU" sz="2400" b="0" dirty="0"/>
              <a:t> (</a:t>
            </a:r>
            <a:r>
              <a:rPr lang="ru-RU" sz="2400" b="0" dirty="0" err="1"/>
              <a:t>cyber-physical</a:t>
            </a:r>
            <a:r>
              <a:rPr lang="ru-RU" sz="2400" b="0" dirty="0"/>
              <a:t> </a:t>
            </a:r>
            <a:r>
              <a:rPr lang="ru-RU" sz="2400" b="0" dirty="0" err="1"/>
              <a:t>system</a:t>
            </a:r>
            <a:r>
              <a:rPr lang="ru-RU" sz="2400" b="0" dirty="0"/>
              <a:t>) - интеллектуальная система, включающая в себя спроектированные взаимодействующие сети физических и вычислительных компонентов.</a:t>
            </a:r>
            <a:endParaRPr lang="ru-RU" sz="24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1646998" y="4357939"/>
            <a:ext cx="6705001" cy="241637"/>
          </a:xfrm>
        </p:spPr>
        <p:txBody>
          <a:bodyPr/>
          <a:lstStyle/>
          <a:p>
            <a:r>
              <a:rPr lang="ru-RU" dirty="0"/>
              <a:t>ГОСТ Р 71531-2024. Системы </a:t>
            </a:r>
            <a:r>
              <a:rPr lang="ru-RU" dirty="0" err="1"/>
              <a:t>киберфизические</a:t>
            </a:r>
            <a:r>
              <a:rPr lang="ru-RU" dirty="0"/>
              <a:t>. Термины и определения</a:t>
            </a:r>
          </a:p>
        </p:txBody>
      </p:sp>
    </p:spTree>
    <p:extLst>
      <p:ext uri="{BB962C8B-B14F-4D97-AF65-F5344CB8AC3E}">
        <p14:creationId xmlns:p14="http://schemas.microsoft.com/office/powerpoint/2010/main" val="3448708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Киберфизические</a:t>
            </a:r>
            <a:r>
              <a:rPr lang="ru-RU" dirty="0"/>
              <a:t> системы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762070" y="2863254"/>
            <a:ext cx="2114586" cy="450111"/>
          </a:xfrm>
        </p:spPr>
        <p:txBody>
          <a:bodyPr/>
          <a:lstStyle/>
          <a:p>
            <a:r>
              <a:rPr lang="en-US" dirty="0" err="1"/>
              <a:t>IIoT</a:t>
            </a:r>
            <a:r>
              <a:rPr lang="en-US" dirty="0"/>
              <a:t>- </a:t>
            </a:r>
            <a:r>
              <a:rPr lang="ru-RU" dirty="0"/>
              <a:t>системы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E58197-D159-5C7F-FA0F-66ADBA2B4B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96163" y="1841759"/>
            <a:ext cx="900000" cy="90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98336E-1E0E-683E-A9E2-56BBF45693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89608" y="1284700"/>
            <a:ext cx="849344" cy="849344"/>
          </a:xfrm>
          <a:prstGeom prst="rect">
            <a:avLst/>
          </a:prstGeom>
        </p:spPr>
      </p:pic>
      <p:sp>
        <p:nvSpPr>
          <p:cNvPr id="7" name="Текст 3"/>
          <p:cNvSpPr txBox="1">
            <a:spLocks/>
          </p:cNvSpPr>
          <p:nvPr/>
        </p:nvSpPr>
        <p:spPr>
          <a:xfrm>
            <a:off x="3061903" y="2166394"/>
            <a:ext cx="2114586" cy="450111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Роботизация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2105E3-6B11-98B1-C02E-20B4EBC798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32000" y="2881477"/>
            <a:ext cx="806906" cy="806906"/>
          </a:xfrm>
          <a:prstGeom prst="rect">
            <a:avLst/>
          </a:prstGeom>
        </p:spPr>
      </p:pic>
      <p:sp>
        <p:nvSpPr>
          <p:cNvPr id="9" name="Текст 3"/>
          <p:cNvSpPr txBox="1">
            <a:spLocks/>
          </p:cNvSpPr>
          <p:nvPr/>
        </p:nvSpPr>
        <p:spPr>
          <a:xfrm>
            <a:off x="5034158" y="3022022"/>
            <a:ext cx="2227706" cy="450111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ЖКХ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255AB92-A48D-54ED-57FE-B4866F28B0E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815300" y="3873442"/>
            <a:ext cx="923400" cy="923400"/>
          </a:xfrm>
          <a:prstGeom prst="rect">
            <a:avLst/>
          </a:prstGeom>
        </p:spPr>
      </p:pic>
      <p:sp>
        <p:nvSpPr>
          <p:cNvPr id="13" name="Текст 3"/>
          <p:cNvSpPr txBox="1">
            <a:spLocks/>
          </p:cNvSpPr>
          <p:nvPr/>
        </p:nvSpPr>
        <p:spPr>
          <a:xfrm>
            <a:off x="2374765" y="4038198"/>
            <a:ext cx="2227706" cy="450111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Медицинские системы</a:t>
            </a: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6569293" y="2251745"/>
            <a:ext cx="1890000" cy="450111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Умные системы в с/х </a:t>
            </a:r>
          </a:p>
        </p:txBody>
      </p:sp>
      <p:sp>
        <p:nvSpPr>
          <p:cNvPr id="16" name="Текст 3"/>
          <p:cNvSpPr txBox="1">
            <a:spLocks/>
          </p:cNvSpPr>
          <p:nvPr/>
        </p:nvSpPr>
        <p:spPr>
          <a:xfrm>
            <a:off x="6272812" y="4570127"/>
            <a:ext cx="2227706" cy="450111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Умный транспорт</a:t>
            </a:r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541" y="3410417"/>
            <a:ext cx="1086459" cy="108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5BC3CE62-595C-A163-6A94-A0EBC2FA65BF}"/>
              </a:ext>
            </a:extLst>
          </p:cNvPr>
          <p:cNvSpPr txBox="1">
            <a:spLocks/>
          </p:cNvSpPr>
          <p:nvPr/>
        </p:nvSpPr>
        <p:spPr>
          <a:xfrm>
            <a:off x="5815183" y="1334397"/>
            <a:ext cx="805976" cy="3416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2715F"/>
              </a:buClr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PT Root UI Web" charset="0"/>
                <a:cs typeface="PT Root UI Web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29B9CB"/>
              </a:buClr>
            </a:pPr>
            <a:r>
              <a:rPr lang="ru-RU" dirty="0">
                <a:latin typeface="+mn-lt"/>
              </a:rPr>
              <a:t>БАС</a:t>
            </a:r>
            <a:endParaRPr lang="en-US" dirty="0">
              <a:latin typeface="+mn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7E0F3D-718D-5A1C-A01B-28C95D8968B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760" y="1110850"/>
            <a:ext cx="679439" cy="6794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06AA98-45DF-9B53-AEA1-E770BB8E0BD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819" y="1301514"/>
            <a:ext cx="805976" cy="80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99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13" y="339501"/>
            <a:ext cx="7666998" cy="971774"/>
          </a:xfrm>
        </p:spPr>
        <p:txBody>
          <a:bodyPr/>
          <a:lstStyle/>
          <a:p>
            <a:r>
              <a:rPr lang="ru-RU" dirty="0"/>
              <a:t>Особенности архитекторы КФС: отсутствие периметра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Текст 3"/>
          <p:cNvSpPr>
            <a:spLocks noGrp="1"/>
          </p:cNvSpPr>
          <p:nvPr>
            <p:ph type="body" sz="quarter" idx="4294967295"/>
          </p:nvPr>
        </p:nvSpPr>
        <p:spPr>
          <a:xfrm>
            <a:off x="480989" y="4393432"/>
            <a:ext cx="3608388" cy="341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chemeClr val="tx1"/>
                </a:solidFill>
                <a:ea typeface="+mn-ea"/>
              </a:rPr>
              <a:t>Классическая АСУ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/>
          <a:srcRect b="5992"/>
          <a:stretch/>
        </p:blipFill>
        <p:spPr>
          <a:xfrm>
            <a:off x="251520" y="1491630"/>
            <a:ext cx="4174589" cy="288032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b="10282"/>
          <a:stretch/>
        </p:blipFill>
        <p:spPr>
          <a:xfrm>
            <a:off x="4644008" y="1481213"/>
            <a:ext cx="4107109" cy="27467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08548" y="4365412"/>
            <a:ext cx="2210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Архитектура </a:t>
            </a:r>
            <a:r>
              <a:rPr lang="en-US" dirty="0" err="1"/>
              <a:t>IIoT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81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F2FEB31F-DCB6-6547-B6F8-689CDC8EDBAD}"/>
              </a:ext>
            </a:extLst>
          </p:cNvPr>
          <p:cNvSpPr/>
          <p:nvPr/>
        </p:nvSpPr>
        <p:spPr>
          <a:xfrm>
            <a:off x="3438554" y="5101086"/>
            <a:ext cx="5326960" cy="395664"/>
          </a:xfrm>
          <a:prstGeom prst="rect">
            <a:avLst/>
          </a:prstGeom>
          <a:solidFill>
            <a:srgbClr val="D9D9D9">
              <a:alpha val="36078"/>
            </a:srgb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Segoe UI" panose="020B0502040204020203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Типовая архитектура КФС</a:t>
            </a:r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:a16="http://schemas.microsoft.com/office/drawing/2014/main" id="{BDBDE6CE-618D-984B-AEB7-6EF2412180D1}"/>
              </a:ext>
            </a:extLst>
          </p:cNvPr>
          <p:cNvSpPr/>
          <p:nvPr/>
        </p:nvSpPr>
        <p:spPr>
          <a:xfrm>
            <a:off x="528262" y="1814046"/>
            <a:ext cx="1300212" cy="1201018"/>
          </a:xfrm>
          <a:prstGeom prst="round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79E68292-2C39-0E47-B71C-A13BD7073DBD}"/>
              </a:ext>
            </a:extLst>
          </p:cNvPr>
          <p:cNvSpPr/>
          <p:nvPr/>
        </p:nvSpPr>
        <p:spPr>
          <a:xfrm>
            <a:off x="509285" y="1282174"/>
            <a:ext cx="120693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cs typeface="Segoe UI" panose="020B0502040204020203" pitchFamily="34" charset="0"/>
              </a:rPr>
              <a:t>IP-connected devices</a:t>
            </a:r>
            <a:endParaRPr lang="ru-RU" sz="1050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81827237-BD70-1046-A5B6-FAD887503CA6}"/>
              </a:ext>
            </a:extLst>
          </p:cNvPr>
          <p:cNvSpPr/>
          <p:nvPr/>
        </p:nvSpPr>
        <p:spPr>
          <a:xfrm>
            <a:off x="978559" y="1973968"/>
            <a:ext cx="1025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IoT device application</a:t>
            </a:r>
            <a:endParaRPr lang="ru-RU" sz="900" dirty="0"/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DBE83870-9CF4-BA43-ACCE-265039E61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48" r="22007"/>
          <a:stretch/>
        </p:blipFill>
        <p:spPr>
          <a:xfrm>
            <a:off x="629503" y="2010879"/>
            <a:ext cx="358863" cy="31908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EBCE164A-845A-954B-800A-459368E1E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992" y="2485929"/>
            <a:ext cx="322080" cy="322080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DB65F815-13E3-2149-A075-FB26E869D5D2}"/>
              </a:ext>
            </a:extLst>
          </p:cNvPr>
          <p:cNvSpPr/>
          <p:nvPr/>
        </p:nvSpPr>
        <p:spPr>
          <a:xfrm>
            <a:off x="1028344" y="2555177"/>
            <a:ext cx="7240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Sensors</a:t>
            </a:r>
            <a:endParaRPr lang="ru-RU" sz="900" dirty="0"/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:a16="http://schemas.microsoft.com/office/drawing/2014/main" id="{D4FE6EC6-7021-8A46-A3F8-1B48997D00CB}"/>
              </a:ext>
            </a:extLst>
          </p:cNvPr>
          <p:cNvSpPr/>
          <p:nvPr/>
        </p:nvSpPr>
        <p:spPr>
          <a:xfrm>
            <a:off x="5075934" y="1814046"/>
            <a:ext cx="1390116" cy="2985429"/>
          </a:xfrm>
          <a:prstGeom prst="round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E6E06358-5BFF-2048-8BFC-BE61640ACD58}"/>
              </a:ext>
            </a:extLst>
          </p:cNvPr>
          <p:cNvSpPr/>
          <p:nvPr/>
        </p:nvSpPr>
        <p:spPr>
          <a:xfrm>
            <a:off x="5258058" y="1433834"/>
            <a:ext cx="102586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cs typeface="Segoe UI" panose="020B0502040204020203" pitchFamily="34" charset="0"/>
              </a:rPr>
              <a:t>Cloud</a:t>
            </a:r>
            <a:endParaRPr lang="ru-RU" sz="1050" dirty="0"/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308328EE-CB9B-6C46-9CB0-2E267AD14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198" y="1888088"/>
            <a:ext cx="392114" cy="404493"/>
          </a:xfrm>
          <a:prstGeom prst="rect">
            <a:avLst/>
          </a:prstGeom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DC21A8BB-B111-054A-965B-5BE4DB5FFEB4}"/>
              </a:ext>
            </a:extLst>
          </p:cNvPr>
          <p:cNvSpPr/>
          <p:nvPr/>
        </p:nvSpPr>
        <p:spPr>
          <a:xfrm>
            <a:off x="5519908" y="1958259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Connect</a:t>
            </a:r>
            <a:endParaRPr lang="ru-RU" sz="900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2C4045F8-2C8E-FC4F-9A0C-8131E1AB0215}"/>
              </a:ext>
            </a:extLst>
          </p:cNvPr>
          <p:cNvSpPr/>
          <p:nvPr/>
        </p:nvSpPr>
        <p:spPr>
          <a:xfrm>
            <a:off x="5544219" y="2404918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Store</a:t>
            </a:r>
            <a:endParaRPr lang="ru-RU" sz="900" dirty="0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1F76D9AC-156F-CE4F-BCAA-F3992ED10B79}"/>
              </a:ext>
            </a:extLst>
          </p:cNvPr>
          <p:cNvSpPr/>
          <p:nvPr/>
        </p:nvSpPr>
        <p:spPr>
          <a:xfrm>
            <a:off x="5526918" y="2907056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Analytics</a:t>
            </a:r>
            <a:endParaRPr lang="ru-RU" sz="900" dirty="0"/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7F885361-8829-8A4B-B125-E1EB9F0018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23" t="6935" r="7035" b="6367"/>
          <a:stretch/>
        </p:blipFill>
        <p:spPr>
          <a:xfrm>
            <a:off x="5240350" y="3838036"/>
            <a:ext cx="338040" cy="336382"/>
          </a:xfrm>
          <a:prstGeom prst="ellipse">
            <a:avLst/>
          </a:prstGeom>
        </p:spPr>
      </p:pic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F3FD79D0-8237-FD46-B59B-07AAA01A7A50}"/>
              </a:ext>
            </a:extLst>
          </p:cNvPr>
          <p:cNvSpPr/>
          <p:nvPr/>
        </p:nvSpPr>
        <p:spPr>
          <a:xfrm>
            <a:off x="5539987" y="3818392"/>
            <a:ext cx="1025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Cloud Management</a:t>
            </a:r>
            <a:endParaRPr lang="ru-RU" sz="900" dirty="0"/>
          </a:p>
        </p:txBody>
      </p:sp>
      <p:cxnSp>
        <p:nvCxnSpPr>
          <p:cNvPr id="87" name="Прямая со стрелкой 86">
            <a:extLst>
              <a:ext uri="{FF2B5EF4-FFF2-40B4-BE49-F238E27FC236}">
                <a16:creationId xmlns:a16="http://schemas.microsoft.com/office/drawing/2014/main" id="{6193115D-FC9C-8549-9E0C-79FF0ED02CA5}"/>
              </a:ext>
            </a:extLst>
          </p:cNvPr>
          <p:cNvCxnSpPr>
            <a:cxnSpLocks/>
          </p:cNvCxnSpPr>
          <p:nvPr/>
        </p:nvCxnSpPr>
        <p:spPr>
          <a:xfrm flipV="1">
            <a:off x="1909155" y="2346533"/>
            <a:ext cx="3166779" cy="2455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9ED989B9-FDD5-1E46-AF2C-136CF8E03360}"/>
              </a:ext>
            </a:extLst>
          </p:cNvPr>
          <p:cNvSpPr/>
          <p:nvPr/>
        </p:nvSpPr>
        <p:spPr>
          <a:xfrm>
            <a:off x="2156920" y="1870337"/>
            <a:ext cx="1025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Connection technology</a:t>
            </a:r>
            <a:endParaRPr lang="ru-RU" sz="900" dirty="0"/>
          </a:p>
        </p:txBody>
      </p:sp>
      <p:sp>
        <p:nvSpPr>
          <p:cNvPr id="90" name="Скругленный прямоугольник 89">
            <a:extLst>
              <a:ext uri="{FF2B5EF4-FFF2-40B4-BE49-F238E27FC236}">
                <a16:creationId xmlns:a16="http://schemas.microsoft.com/office/drawing/2014/main" id="{524A4FD5-DDEE-3547-AC83-319AB3AD7858}"/>
              </a:ext>
            </a:extLst>
          </p:cNvPr>
          <p:cNvSpPr/>
          <p:nvPr/>
        </p:nvSpPr>
        <p:spPr>
          <a:xfrm>
            <a:off x="534978" y="3540079"/>
            <a:ext cx="1224136" cy="1259396"/>
          </a:xfrm>
          <a:prstGeom prst="round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E4B16454-CB74-CB4D-BC9C-BD348E91F794}"/>
              </a:ext>
            </a:extLst>
          </p:cNvPr>
          <p:cNvSpPr/>
          <p:nvPr/>
        </p:nvSpPr>
        <p:spPr>
          <a:xfrm>
            <a:off x="457299" y="3287307"/>
            <a:ext cx="134102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cs typeface="Segoe UI" panose="020B0502040204020203" pitchFamily="34" charset="0"/>
              </a:rPr>
              <a:t>Non-IP devices</a:t>
            </a:r>
            <a:endParaRPr lang="ru-RU" sz="1050" dirty="0"/>
          </a:p>
        </p:txBody>
      </p:sp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B45DC760-2211-CA44-8F81-A4D705BC49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400" b="82700" l="1688" r="98125">
                        <a14:foregroundMark x1="29125" y1="30200" x2="29125" y2="30200"/>
                        <a14:foregroundMark x1="37063" y1="31700" x2="37063" y2="31700"/>
                        <a14:foregroundMark x1="64750" y1="31100" x2="64750" y2="31100"/>
                        <a14:foregroundMark x1="69875" y1="30200" x2="69875" y2="30200"/>
                        <a14:foregroundMark x1="78875" y1="32100" x2="78875" y2="32100"/>
                        <a14:foregroundMark x1="81250" y1="28600" x2="81250" y2="28600"/>
                        <a14:foregroundMark x1="85188" y1="30500" x2="85188" y2="30500"/>
                        <a14:foregroundMark x1="90375" y1="26700" x2="90375" y2="26700"/>
                        <a14:foregroundMark x1="20375" y1="30800" x2="20375" y2="30800"/>
                        <a14:foregroundMark x1="8438" y1="30500" x2="8438" y2="30500"/>
                        <a14:foregroundMark x1="20188" y1="18700" x2="20188" y2="18700"/>
                        <a14:foregroundMark x1="19188" y1="48600" x2="19188" y2="48600"/>
                        <a14:foregroundMark x1="20938" y1="62000" x2="20938" y2="62000"/>
                        <a14:foregroundMark x1="25750" y1="67700" x2="25750" y2="67700"/>
                        <a14:foregroundMark x1="31688" y1="64500" x2="31688" y2="64500"/>
                        <a14:foregroundMark x1="34875" y1="61000" x2="34875" y2="61000"/>
                        <a14:foregroundMark x1="58938" y1="64500" x2="58938" y2="64500"/>
                        <a14:foregroundMark x1="55000" y1="70900" x2="55000" y2="70900"/>
                        <a14:foregroundMark x1="50813" y1="68000" x2="50813" y2="68000"/>
                        <a14:foregroundMark x1="49813" y1="59400" x2="49813" y2="59400"/>
                        <a14:foregroundMark x1="59938" y1="57800" x2="59938" y2="57800"/>
                        <a14:foregroundMark x1="68688" y1="62600" x2="68688" y2="62600"/>
                        <a14:foregroundMark x1="72313" y1="66100" x2="72313" y2="66100"/>
                        <a14:foregroundMark x1="72688" y1="57800" x2="72688" y2="57800"/>
                        <a14:foregroundMark x1="79063" y1="63900" x2="79063" y2="63900"/>
                        <a14:foregroundMark x1="82250" y1="61300" x2="82250" y2="61300"/>
                        <a14:foregroundMark x1="89188" y1="64800" x2="89188" y2="64800"/>
                        <a14:foregroundMark x1="92750" y1="64500" x2="92750" y2="64500"/>
                        <a14:foregroundMark x1="13000" y1="63900" x2="13000" y2="63900"/>
                        <a14:foregroundMark x1="5813" y1="66400" x2="5813" y2="66400"/>
                        <a14:foregroundMark x1="15375" y1="18100" x2="15375" y2="18100"/>
                        <a14:foregroundMark x1="17000" y1="21200" x2="17000" y2="21200"/>
                        <a14:foregroundMark x1="19375" y1="22200" x2="19375" y2="22200"/>
                        <a14:foregroundMark x1="20375" y1="44500" x2="20375" y2="44500"/>
                        <a14:foregroundMark x1="19563" y1="41300" x2="19563" y2="41300"/>
                        <a14:foregroundMark x1="18000" y1="41900" x2="18000" y2="41900"/>
                        <a14:foregroundMark x1="16000" y1="41300" x2="16000" y2="41300"/>
                        <a14:foregroundMark x1="19375" y1="25400" x2="19375" y2="25400"/>
                        <a14:foregroundMark x1="17563" y1="25100" x2="17563" y2="25100"/>
                        <a14:foregroundMark x1="15375" y1="25700" x2="15375" y2="25700"/>
                        <a14:foregroundMark x1="37688" y1="67400" x2="37688" y2="67400"/>
                        <a14:foregroundMark x1="34875" y1="64200" x2="34875" y2="64200"/>
                        <a14:foregroundMark x1="33125" y1="61000" x2="33125" y2="61000"/>
                        <a14:foregroundMark x1="34875" y1="67400" x2="34875" y2="67400"/>
                        <a14:foregroundMark x1="34688" y1="71500" x2="34688" y2="71500"/>
                        <a14:foregroundMark x1="31313" y1="69600" x2="31875" y2="69600"/>
                        <a14:foregroundMark x1="35063" y1="58500" x2="35063" y2="58500"/>
                        <a14:backgroundMark x1="77875" y1="65500" x2="77875" y2="65500"/>
                        <a14:backgroundMark x1="72313" y1="34600" x2="72313" y2="34600"/>
                        <a14:backgroundMark x1="72313" y1="29500" x2="72313" y2="29500"/>
                        <a14:backgroundMark x1="34875" y1="35200" x2="34875" y2="35200"/>
                        <a14:backgroundMark x1="47188" y1="16500" x2="47188" y2="16500"/>
                        <a14:backgroundMark x1="50000" y1="27000" x2="50000" y2="27000"/>
                        <a14:backgroundMark x1="17188" y1="40300" x2="17188" y2="40300"/>
                      </a14:backgroundRemoval>
                    </a14:imgEffect>
                  </a14:imgLayer>
                </a14:imgProps>
              </a:ext>
            </a:extLst>
          </a:blip>
          <a:srcRect l="41113" t="9649" r="920" b="55838"/>
          <a:stretch/>
        </p:blipFill>
        <p:spPr>
          <a:xfrm>
            <a:off x="869315" y="3911101"/>
            <a:ext cx="640139" cy="238209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D118EA80-F0D3-D045-8D52-76668F216A7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7809" l="0" r="100000">
                        <a14:foregroundMark x1="28791" y1="49602" x2="28791" y2="49602"/>
                        <a14:foregroundMark x1="34835" y1="37649" x2="34835" y2="37649"/>
                        <a14:foregroundMark x1="49011" y1="49602" x2="49011" y2="49602"/>
                        <a14:foregroundMark x1="44451" y1="55179" x2="44451" y2="55179"/>
                        <a14:foregroundMark x1="57747" y1="40837" x2="57747" y2="40837"/>
                        <a14:foregroundMark x1="68352" y1="42032" x2="68352" y2="42032"/>
                        <a14:foregroundMark x1="75604" y1="39841" x2="75604" y2="39841"/>
                        <a14:foregroundMark x1="83407" y1="34263" x2="83407" y2="34263"/>
                        <a14:foregroundMark x1="90055" y1="31076" x2="90055" y2="31076"/>
                        <a14:foregroundMark x1="97308" y1="21116" x2="97308" y2="21116"/>
                      </a14:backgroundRemoval>
                    </a14:imgEffect>
                  </a14:imgLayer>
                </a14:imgProps>
              </a:ext>
            </a:extLst>
          </a:blip>
          <a:srcRect r="79266"/>
          <a:stretch/>
        </p:blipFill>
        <p:spPr>
          <a:xfrm>
            <a:off x="718521" y="4216582"/>
            <a:ext cx="163479" cy="217478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7FAE08BF-8744-5E4D-93DB-B5A246A9834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920" b="82403" l="8750" r="92768">
                        <a14:foregroundMark x1="48125" y1="47039" x2="48125" y2="47039"/>
                        <a14:foregroundMark x1="61607" y1="48900" x2="61607" y2="48900"/>
                        <a14:foregroundMark x1="67054" y1="46362" x2="67054" y2="46362"/>
                        <a14:foregroundMark x1="69107" y1="42470" x2="69107" y2="42470"/>
                        <a14:foregroundMark x1="76161" y1="47716" x2="76161" y2="47716"/>
                        <a14:foregroundMark x1="82321" y1="49577" x2="82321" y2="49577"/>
                        <a14:foregroundMark x1="84018" y1="46362" x2="84018" y2="46362"/>
                        <a14:foregroundMark x1="72143" y1="50931" x2="72143" y2="50931"/>
                        <a14:foregroundMark x1="53839" y1="50254" x2="53839" y2="50254"/>
                        <a14:foregroundMark x1="53482" y1="38748" x2="53482" y2="38748"/>
                      </a14:backgroundRemoval>
                    </a14:imgEffect>
                  </a14:imgLayer>
                </a14:imgProps>
              </a:ext>
            </a:extLst>
          </a:blip>
          <a:srcRect l="8956" t="16654" r="56130" b="20891"/>
          <a:stretch/>
        </p:blipFill>
        <p:spPr>
          <a:xfrm>
            <a:off x="591392" y="4499907"/>
            <a:ext cx="245608" cy="231843"/>
          </a:xfrm>
          <a:prstGeom prst="rect">
            <a:avLst/>
          </a:prstGeom>
        </p:spPr>
      </p:pic>
      <p:sp>
        <p:nvSpPr>
          <p:cNvPr id="96" name="Скругленный прямоугольник 95">
            <a:extLst>
              <a:ext uri="{FF2B5EF4-FFF2-40B4-BE49-F238E27FC236}">
                <a16:creationId xmlns:a16="http://schemas.microsoft.com/office/drawing/2014/main" id="{7DA495B1-0D55-DC46-A5AB-A9F46A1A5DFD}"/>
              </a:ext>
            </a:extLst>
          </p:cNvPr>
          <p:cNvSpPr/>
          <p:nvPr/>
        </p:nvSpPr>
        <p:spPr>
          <a:xfrm>
            <a:off x="2601510" y="2951009"/>
            <a:ext cx="1288542" cy="1820096"/>
          </a:xfrm>
          <a:prstGeom prst="round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A3A1A2BE-79EF-394E-B9CB-A017D7B957A7}"/>
              </a:ext>
            </a:extLst>
          </p:cNvPr>
          <p:cNvSpPr/>
          <p:nvPr/>
        </p:nvSpPr>
        <p:spPr>
          <a:xfrm>
            <a:off x="2748535" y="2720177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Gateway</a:t>
            </a:r>
            <a:endParaRPr lang="ru-RU" sz="900" dirty="0"/>
          </a:p>
        </p:txBody>
      </p:sp>
      <p:cxnSp>
        <p:nvCxnSpPr>
          <p:cNvPr id="98" name="Прямая со стрелкой 97">
            <a:extLst>
              <a:ext uri="{FF2B5EF4-FFF2-40B4-BE49-F238E27FC236}">
                <a16:creationId xmlns:a16="http://schemas.microsoft.com/office/drawing/2014/main" id="{468A1729-779C-A64B-B815-BB6223299026}"/>
              </a:ext>
            </a:extLst>
          </p:cNvPr>
          <p:cNvCxnSpPr>
            <a:cxnSpLocks/>
          </p:cNvCxnSpPr>
          <p:nvPr/>
        </p:nvCxnSpPr>
        <p:spPr>
          <a:xfrm>
            <a:off x="1828474" y="3043434"/>
            <a:ext cx="72479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>
            <a:extLst>
              <a:ext uri="{FF2B5EF4-FFF2-40B4-BE49-F238E27FC236}">
                <a16:creationId xmlns:a16="http://schemas.microsoft.com/office/drawing/2014/main" id="{13DF8281-6B8B-6245-8398-AB6F5EB3349A}"/>
              </a:ext>
            </a:extLst>
          </p:cNvPr>
          <p:cNvCxnSpPr>
            <a:cxnSpLocks/>
          </p:cNvCxnSpPr>
          <p:nvPr/>
        </p:nvCxnSpPr>
        <p:spPr>
          <a:xfrm>
            <a:off x="3937266" y="3538382"/>
            <a:ext cx="105549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3A2C8D98-C288-C246-B877-B79FCC30BA4D}"/>
              </a:ext>
            </a:extLst>
          </p:cNvPr>
          <p:cNvSpPr/>
          <p:nvPr/>
        </p:nvSpPr>
        <p:spPr>
          <a:xfrm>
            <a:off x="3223188" y="2359952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TCP/IP</a:t>
            </a:r>
            <a:endParaRPr lang="ru-RU" sz="900" dirty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7313DF2C-12F5-C640-9CFF-C21CD06E0BB2}"/>
              </a:ext>
            </a:extLst>
          </p:cNvPr>
          <p:cNvSpPr/>
          <p:nvPr/>
        </p:nvSpPr>
        <p:spPr>
          <a:xfrm>
            <a:off x="3977919" y="3582557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TCP/IP</a:t>
            </a:r>
            <a:endParaRPr lang="ru-RU" sz="900" dirty="0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3396CB99-E418-3040-BD90-70BC57395147}"/>
              </a:ext>
            </a:extLst>
          </p:cNvPr>
          <p:cNvSpPr/>
          <p:nvPr/>
        </p:nvSpPr>
        <p:spPr>
          <a:xfrm>
            <a:off x="1666449" y="2833619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TCP/IP</a:t>
            </a:r>
            <a:endParaRPr lang="ru-RU" sz="900" dirty="0"/>
          </a:p>
        </p:txBody>
      </p:sp>
      <p:cxnSp>
        <p:nvCxnSpPr>
          <p:cNvPr id="103" name="Прямая со стрелкой 102">
            <a:extLst>
              <a:ext uri="{FF2B5EF4-FFF2-40B4-BE49-F238E27FC236}">
                <a16:creationId xmlns:a16="http://schemas.microsoft.com/office/drawing/2014/main" id="{FB676A94-0ED6-344F-BECD-A70A6CE0326B}"/>
              </a:ext>
            </a:extLst>
          </p:cNvPr>
          <p:cNvCxnSpPr>
            <a:cxnSpLocks/>
          </p:cNvCxnSpPr>
          <p:nvPr/>
        </p:nvCxnSpPr>
        <p:spPr>
          <a:xfrm>
            <a:off x="1798326" y="4339230"/>
            <a:ext cx="73695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4C3D284F-F913-A249-AF78-4EF6FB7402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5900" y="1837633"/>
            <a:ext cx="295477" cy="295477"/>
          </a:xfrm>
          <a:prstGeom prst="rect">
            <a:avLst/>
          </a:prstGeom>
        </p:spPr>
      </p:pic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949AF2A9-53DF-1348-A085-64545E9541E3}"/>
              </a:ext>
            </a:extLst>
          </p:cNvPr>
          <p:cNvSpPr/>
          <p:nvPr/>
        </p:nvSpPr>
        <p:spPr>
          <a:xfrm>
            <a:off x="2864160" y="2128854"/>
            <a:ext cx="10258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cs typeface="Segoe UI" panose="020B0502040204020203" pitchFamily="34" charset="0"/>
              </a:rPr>
              <a:t>Wi-Fi</a:t>
            </a:r>
            <a:endParaRPr lang="ru-RU" sz="800" dirty="0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2E42B993-2CBE-6D45-837C-32719F430EF2}"/>
              </a:ext>
            </a:extLst>
          </p:cNvPr>
          <p:cNvSpPr/>
          <p:nvPr/>
        </p:nvSpPr>
        <p:spPr>
          <a:xfrm>
            <a:off x="3237680" y="2124843"/>
            <a:ext cx="10258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cs typeface="Segoe UI" panose="020B0502040204020203" pitchFamily="34" charset="0"/>
              </a:rPr>
              <a:t>Cellar</a:t>
            </a:r>
            <a:endParaRPr lang="ru-RU" sz="800" dirty="0"/>
          </a:p>
        </p:txBody>
      </p:sp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F63F9B1E-E1AD-A84A-AC5D-862DCCA8F2B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556" b="49111" l="2889" r="50000"/>
                    </a14:imgEffect>
                  </a14:imgLayer>
                </a14:imgProps>
              </a:ext>
            </a:extLst>
          </a:blip>
          <a:srcRect l="2813" t="2401" r="50000" b="49999"/>
          <a:stretch/>
        </p:blipFill>
        <p:spPr>
          <a:xfrm>
            <a:off x="4027701" y="1837634"/>
            <a:ext cx="282464" cy="289803"/>
          </a:xfrm>
          <a:prstGeom prst="rect">
            <a:avLst/>
          </a:prstGeom>
        </p:spPr>
      </p:pic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9158DACA-7D40-E340-8B73-1E1AC01F0692}"/>
              </a:ext>
            </a:extLst>
          </p:cNvPr>
          <p:cNvSpPr/>
          <p:nvPr/>
        </p:nvSpPr>
        <p:spPr>
          <a:xfrm>
            <a:off x="3681133" y="2116129"/>
            <a:ext cx="10258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cs typeface="Segoe UI" panose="020B0502040204020203" pitchFamily="34" charset="0"/>
              </a:rPr>
              <a:t>Ethernet</a:t>
            </a:r>
            <a:endParaRPr lang="ru-RU" sz="800" dirty="0"/>
          </a:p>
        </p:txBody>
      </p:sp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41FDC241-4238-C843-8FC3-5F7A3067D06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5081" t="5201" r="5201" b="6601"/>
          <a:stretch/>
        </p:blipFill>
        <p:spPr>
          <a:xfrm>
            <a:off x="2675076" y="3144656"/>
            <a:ext cx="308439" cy="303214"/>
          </a:xfrm>
          <a:prstGeom prst="ellipse">
            <a:avLst/>
          </a:prstGeom>
        </p:spPr>
      </p:pic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DE7F3D2E-FFBE-D848-B00E-13005B6729D9}"/>
              </a:ext>
            </a:extLst>
          </p:cNvPr>
          <p:cNvSpPr/>
          <p:nvPr/>
        </p:nvSpPr>
        <p:spPr>
          <a:xfrm>
            <a:off x="2990987" y="3138459"/>
            <a:ext cx="102586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Multi-protocol converter</a:t>
            </a:r>
            <a:endParaRPr lang="ru-RU" sz="900" dirty="0"/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814FC3E6-9886-3C47-867A-045E5C37FB69}"/>
              </a:ext>
            </a:extLst>
          </p:cNvPr>
          <p:cNvSpPr/>
          <p:nvPr/>
        </p:nvSpPr>
        <p:spPr>
          <a:xfrm>
            <a:off x="3012619" y="3652619"/>
            <a:ext cx="1025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Edge </a:t>
            </a:r>
          </a:p>
          <a:p>
            <a:r>
              <a:rPr lang="en-US" sz="900" dirty="0">
                <a:cs typeface="Segoe UI" panose="020B0502040204020203" pitchFamily="34" charset="0"/>
              </a:rPr>
              <a:t>computing</a:t>
            </a:r>
            <a:endParaRPr lang="ru-RU" sz="900" dirty="0"/>
          </a:p>
        </p:txBody>
      </p:sp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5099DC87-B0A8-D04C-A491-A8FA4FC09C1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70644" y="4187724"/>
            <a:ext cx="320858" cy="320858"/>
          </a:xfrm>
          <a:prstGeom prst="ellipse">
            <a:avLst/>
          </a:prstGeom>
        </p:spPr>
      </p:pic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95F15653-D47F-BC4D-9AD7-24BE651A4FD9}"/>
              </a:ext>
            </a:extLst>
          </p:cNvPr>
          <p:cNvSpPr/>
          <p:nvPr/>
        </p:nvSpPr>
        <p:spPr>
          <a:xfrm>
            <a:off x="3032892" y="4136924"/>
            <a:ext cx="1025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Gateway management</a:t>
            </a:r>
            <a:endParaRPr lang="ru-RU" sz="900" dirty="0"/>
          </a:p>
        </p:txBody>
      </p:sp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41497B8B-16F2-F040-8661-5CE440562D8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32392" y="4370461"/>
            <a:ext cx="307595" cy="307595"/>
          </a:xfrm>
          <a:prstGeom prst="ellipse">
            <a:avLst/>
          </a:prstGeom>
        </p:spPr>
      </p:pic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323340F3-80F2-5942-9ACB-DAD94C7FB08E}"/>
              </a:ext>
            </a:extLst>
          </p:cNvPr>
          <p:cNvSpPr/>
          <p:nvPr/>
        </p:nvSpPr>
        <p:spPr>
          <a:xfrm>
            <a:off x="5526918" y="4344570"/>
            <a:ext cx="1025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Edge compute orchestration</a:t>
            </a:r>
            <a:endParaRPr lang="ru-RU" sz="900" dirty="0"/>
          </a:p>
        </p:txBody>
      </p:sp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59F3BB14-6627-1348-931E-D8CECE5F5E2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48846" y="3340906"/>
            <a:ext cx="294749" cy="294749"/>
          </a:xfrm>
          <a:prstGeom prst="ellipse">
            <a:avLst/>
          </a:prstGeom>
        </p:spPr>
      </p:pic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AF04BC8C-8FF8-384B-AD98-A8CBA0655431}"/>
              </a:ext>
            </a:extLst>
          </p:cNvPr>
          <p:cNvSpPr/>
          <p:nvPr/>
        </p:nvSpPr>
        <p:spPr>
          <a:xfrm>
            <a:off x="5551067" y="3287419"/>
            <a:ext cx="1025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Device monitoring</a:t>
            </a:r>
            <a:endParaRPr lang="ru-RU" sz="900" dirty="0"/>
          </a:p>
        </p:txBody>
      </p:sp>
      <p:sp>
        <p:nvSpPr>
          <p:cNvPr id="120" name="Скругленный прямоугольник 119">
            <a:extLst>
              <a:ext uri="{FF2B5EF4-FFF2-40B4-BE49-F238E27FC236}">
                <a16:creationId xmlns:a16="http://schemas.microsoft.com/office/drawing/2014/main" id="{100AA747-C592-8C4F-B21F-37525F934D50}"/>
              </a:ext>
            </a:extLst>
          </p:cNvPr>
          <p:cNvSpPr/>
          <p:nvPr/>
        </p:nvSpPr>
        <p:spPr>
          <a:xfrm>
            <a:off x="7375398" y="1814046"/>
            <a:ext cx="1390116" cy="1009538"/>
          </a:xfrm>
          <a:prstGeom prst="round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664FB010-F432-B944-A95F-3C0F63E143ED}"/>
              </a:ext>
            </a:extLst>
          </p:cNvPr>
          <p:cNvSpPr/>
          <p:nvPr/>
        </p:nvSpPr>
        <p:spPr>
          <a:xfrm>
            <a:off x="7423374" y="1338259"/>
            <a:ext cx="138561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cs typeface="Segoe UI" panose="020B0502040204020203" pitchFamily="34" charset="0"/>
              </a:rPr>
              <a:t>3d party cloud platform</a:t>
            </a:r>
            <a:endParaRPr lang="ru-RU" sz="1050" dirty="0"/>
          </a:p>
        </p:txBody>
      </p:sp>
      <p:sp>
        <p:nvSpPr>
          <p:cNvPr id="122" name="Скругленный прямоугольник 121">
            <a:extLst>
              <a:ext uri="{FF2B5EF4-FFF2-40B4-BE49-F238E27FC236}">
                <a16:creationId xmlns:a16="http://schemas.microsoft.com/office/drawing/2014/main" id="{CB1BEBFD-ABA8-6047-B0E2-7C542DA38D70}"/>
              </a:ext>
            </a:extLst>
          </p:cNvPr>
          <p:cNvSpPr/>
          <p:nvPr/>
        </p:nvSpPr>
        <p:spPr>
          <a:xfrm>
            <a:off x="7383858" y="3556623"/>
            <a:ext cx="1390116" cy="1185330"/>
          </a:xfrm>
          <a:prstGeom prst="round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9AB66D9B-142B-D840-94FB-93AEEFB5E60C}"/>
              </a:ext>
            </a:extLst>
          </p:cNvPr>
          <p:cNvSpPr/>
          <p:nvPr/>
        </p:nvSpPr>
        <p:spPr>
          <a:xfrm>
            <a:off x="7386111" y="3215299"/>
            <a:ext cx="138561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cs typeface="Segoe UI" panose="020B0502040204020203" pitchFamily="34" charset="0"/>
              </a:rPr>
              <a:t>Business apps</a:t>
            </a:r>
            <a:endParaRPr lang="ru-RU" sz="1050" dirty="0"/>
          </a:p>
        </p:txBody>
      </p:sp>
      <p:cxnSp>
        <p:nvCxnSpPr>
          <p:cNvPr id="124" name="Прямая со стрелкой 123">
            <a:extLst>
              <a:ext uri="{FF2B5EF4-FFF2-40B4-BE49-F238E27FC236}">
                <a16:creationId xmlns:a16="http://schemas.microsoft.com/office/drawing/2014/main" id="{67CCD892-51AF-594C-904E-AF7019D1F3C6}"/>
              </a:ext>
            </a:extLst>
          </p:cNvPr>
          <p:cNvCxnSpPr>
            <a:cxnSpLocks/>
          </p:cNvCxnSpPr>
          <p:nvPr/>
        </p:nvCxnSpPr>
        <p:spPr>
          <a:xfrm>
            <a:off x="6466050" y="2128331"/>
            <a:ext cx="885947" cy="241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>
            <a:extLst>
              <a:ext uri="{FF2B5EF4-FFF2-40B4-BE49-F238E27FC236}">
                <a16:creationId xmlns:a16="http://schemas.microsoft.com/office/drawing/2014/main" id="{DD749B71-65E4-2C4F-9731-133C1D92297F}"/>
              </a:ext>
            </a:extLst>
          </p:cNvPr>
          <p:cNvCxnSpPr>
            <a:cxnSpLocks/>
          </p:cNvCxnSpPr>
          <p:nvPr/>
        </p:nvCxnSpPr>
        <p:spPr>
          <a:xfrm>
            <a:off x="6489451" y="2513880"/>
            <a:ext cx="885947" cy="241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 стрелкой 125">
            <a:extLst>
              <a:ext uri="{FF2B5EF4-FFF2-40B4-BE49-F238E27FC236}">
                <a16:creationId xmlns:a16="http://schemas.microsoft.com/office/drawing/2014/main" id="{BB98E5CB-7687-9841-9651-C7196C84690C}"/>
              </a:ext>
            </a:extLst>
          </p:cNvPr>
          <p:cNvCxnSpPr>
            <a:cxnSpLocks/>
          </p:cNvCxnSpPr>
          <p:nvPr/>
        </p:nvCxnSpPr>
        <p:spPr>
          <a:xfrm>
            <a:off x="6509640" y="4118337"/>
            <a:ext cx="885947" cy="241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95963862-594E-584C-9865-519A87F7234A}"/>
              </a:ext>
            </a:extLst>
          </p:cNvPr>
          <p:cNvSpPr/>
          <p:nvPr/>
        </p:nvSpPr>
        <p:spPr>
          <a:xfrm>
            <a:off x="6451532" y="1919155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REST API</a:t>
            </a:r>
            <a:endParaRPr lang="ru-RU" sz="900" dirty="0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DB2A148A-C61D-5249-B461-E3530FB7260F}"/>
              </a:ext>
            </a:extLst>
          </p:cNvPr>
          <p:cNvSpPr/>
          <p:nvPr/>
        </p:nvSpPr>
        <p:spPr>
          <a:xfrm>
            <a:off x="6444537" y="3894497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REST API</a:t>
            </a:r>
            <a:endParaRPr lang="ru-RU" sz="900" dirty="0"/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E7037D02-6F27-7044-B251-10A61D1B10D6}"/>
              </a:ext>
            </a:extLst>
          </p:cNvPr>
          <p:cNvSpPr/>
          <p:nvPr/>
        </p:nvSpPr>
        <p:spPr>
          <a:xfrm>
            <a:off x="6428177" y="2292244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SDKs</a:t>
            </a:r>
            <a:endParaRPr lang="ru-RU" sz="900" dirty="0"/>
          </a:p>
        </p:txBody>
      </p:sp>
      <p:pic>
        <p:nvPicPr>
          <p:cNvPr id="130" name="Рисунок 129">
            <a:extLst>
              <a:ext uri="{FF2B5EF4-FFF2-40B4-BE49-F238E27FC236}">
                <a16:creationId xmlns:a16="http://schemas.microsoft.com/office/drawing/2014/main" id="{322CBCA8-4289-2E40-AAAB-14515C0070E4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7334" t="1000" r="17337" b="1141"/>
          <a:stretch/>
        </p:blipFill>
        <p:spPr>
          <a:xfrm>
            <a:off x="7598872" y="3670412"/>
            <a:ext cx="389733" cy="389194"/>
          </a:xfrm>
          <a:prstGeom prst="ellipse">
            <a:avLst/>
          </a:prstGeom>
        </p:spPr>
      </p:pic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id="{66D4C519-130B-294A-ABBE-5180CA7E4EDC}"/>
              </a:ext>
            </a:extLst>
          </p:cNvPr>
          <p:cNvSpPr/>
          <p:nvPr/>
        </p:nvSpPr>
        <p:spPr>
          <a:xfrm>
            <a:off x="8010629" y="3751785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Visualization</a:t>
            </a:r>
            <a:endParaRPr lang="ru-RU" sz="900" dirty="0"/>
          </a:p>
        </p:txBody>
      </p:sp>
      <p:pic>
        <p:nvPicPr>
          <p:cNvPr id="132" name="Рисунок 131">
            <a:extLst>
              <a:ext uri="{FF2B5EF4-FFF2-40B4-BE49-F238E27FC236}">
                <a16:creationId xmlns:a16="http://schemas.microsoft.com/office/drawing/2014/main" id="{86F85921-DD56-E441-A70F-502114FC2FFC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9841" l="33917" r="66500"/>
                    </a14:imgEffect>
                  </a14:imgLayer>
                </a14:imgProps>
              </a:ext>
            </a:extLst>
          </a:blip>
          <a:srcRect l="33571" r="33345"/>
          <a:stretch/>
        </p:blipFill>
        <p:spPr>
          <a:xfrm>
            <a:off x="7651932" y="4189890"/>
            <a:ext cx="277032" cy="439609"/>
          </a:xfrm>
          <a:prstGeom prst="rect">
            <a:avLst/>
          </a:prstGeom>
        </p:spPr>
      </p:pic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C42C96B4-FBAC-6E4A-A7D3-C907AAA6F24F}"/>
              </a:ext>
            </a:extLst>
          </p:cNvPr>
          <p:cNvSpPr/>
          <p:nvPr/>
        </p:nvSpPr>
        <p:spPr>
          <a:xfrm>
            <a:off x="8003670" y="4233559"/>
            <a:ext cx="1025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Segoe UI" panose="020B0502040204020203" pitchFamily="34" charset="0"/>
              </a:rPr>
              <a:t>Monitoring</a:t>
            </a:r>
          </a:p>
          <a:p>
            <a:r>
              <a:rPr lang="en-US" sz="900" dirty="0">
                <a:cs typeface="Segoe UI" panose="020B0502040204020203" pitchFamily="34" charset="0"/>
              </a:rPr>
              <a:t>Control</a:t>
            </a:r>
            <a:endParaRPr lang="ru-RU" sz="900" dirty="0"/>
          </a:p>
        </p:txBody>
      </p:sp>
      <p:pic>
        <p:nvPicPr>
          <p:cNvPr id="134" name="Рисунок 133">
            <a:extLst>
              <a:ext uri="{FF2B5EF4-FFF2-40B4-BE49-F238E27FC236}">
                <a16:creationId xmlns:a16="http://schemas.microsoft.com/office/drawing/2014/main" id="{62206F63-DF71-A34D-9466-8E584C05B7D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58080" y="2072618"/>
            <a:ext cx="447033" cy="447033"/>
          </a:xfrm>
          <a:prstGeom prst="ellipse">
            <a:avLst/>
          </a:prstGeom>
        </p:spPr>
      </p:pic>
      <p:pic>
        <p:nvPicPr>
          <p:cNvPr id="135" name="Рисунок 134">
            <a:extLst>
              <a:ext uri="{FF2B5EF4-FFF2-40B4-BE49-F238E27FC236}">
                <a16:creationId xmlns:a16="http://schemas.microsoft.com/office/drawing/2014/main" id="{0A178AF3-AE6B-F14D-896E-5D8F792EA6C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7334" t="1000" r="17337" b="1141"/>
          <a:stretch/>
        </p:blipFill>
        <p:spPr>
          <a:xfrm>
            <a:off x="8156603" y="2083096"/>
            <a:ext cx="449712" cy="449089"/>
          </a:xfrm>
          <a:prstGeom prst="ellipse">
            <a:avLst/>
          </a:prstGeom>
        </p:spPr>
      </p:pic>
      <p:grpSp>
        <p:nvGrpSpPr>
          <p:cNvPr id="140" name="Группа 139"/>
          <p:cNvGrpSpPr/>
          <p:nvPr/>
        </p:nvGrpSpPr>
        <p:grpSpPr>
          <a:xfrm>
            <a:off x="2673109" y="3728421"/>
            <a:ext cx="369149" cy="301785"/>
            <a:chOff x="2673109" y="3343049"/>
            <a:chExt cx="352633" cy="348967"/>
          </a:xfrm>
        </p:grpSpPr>
        <p:sp>
          <p:nvSpPr>
            <p:cNvPr id="2" name="Овал 1"/>
            <p:cNvSpPr/>
            <p:nvPr/>
          </p:nvSpPr>
          <p:spPr>
            <a:xfrm>
              <a:off x="2705409" y="3369444"/>
              <a:ext cx="288032" cy="3040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2" name="Рисунок 111">
              <a:extLst>
                <a:ext uri="{FF2B5EF4-FFF2-40B4-BE49-F238E27FC236}">
                  <a16:creationId xmlns:a16="http://schemas.microsoft.com/office/drawing/2014/main" id="{8916D736-A802-2540-B82C-608380199F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0" b="91389" l="100" r="100000">
                          <a14:foregroundMark x1="51400" y1="18426" x2="51400" y2="18426"/>
                          <a14:foregroundMark x1="73000" y1="16759" x2="73000" y2="16759"/>
                          <a14:foregroundMark x1="73000" y1="28426" x2="73000" y2="28426"/>
                          <a14:foregroundMark x1="58400" y1="36296" x2="58400" y2="36296"/>
                          <a14:foregroundMark x1="53000" y1="39444" x2="53000" y2="39444"/>
                          <a14:foregroundMark x1="40800" y1="36296" x2="40800" y2="36296"/>
                          <a14:foregroundMark x1="50900" y1="34444" x2="50900" y2="34444"/>
                          <a14:foregroundMark x1="31400" y1="24444" x2="31400" y2="24444"/>
                          <a14:foregroundMark x1="28700" y1="58241" x2="28700" y2="58241"/>
                          <a14:foregroundMark x1="49600" y1="68796" x2="49600" y2="68796"/>
                          <a14:foregroundMark x1="52300" y1="54444" x2="52300" y2="54444"/>
                          <a14:foregroundMark x1="57000" y1="44444" x2="57000" y2="44444"/>
                          <a14:foregroundMark x1="45500" y1="53241" x2="45500" y2="53241"/>
                          <a14:foregroundMark x1="36100" y1="46296" x2="36100" y2="46296"/>
                          <a14:foregroundMark x1="36800" y1="41296" x2="36800" y2="41296"/>
                          <a14:foregroundMark x1="42800" y1="33241" x2="42800" y2="33241"/>
                          <a14:foregroundMark x1="70500" y1="63796" x2="70500" y2="63796"/>
                          <a14:foregroundMark x1="65100" y1="58796" x2="65100" y2="58796"/>
                          <a14:foregroundMark x1="57700" y1="51944" x2="57700" y2="51944"/>
                          <a14:foregroundMark x1="40800" y1="51944" x2="40800" y2="51944"/>
                          <a14:foregroundMark x1="33400" y1="55741" x2="33400" y2="55741"/>
                          <a14:foregroundMark x1="48900" y1="61944" x2="48900" y2="61944"/>
                          <a14:foregroundMark x1="68500" y1="29444" x2="68500" y2="29444"/>
                          <a14:foregroundMark x1="63100" y1="32593" x2="63100" y2="32593"/>
                          <a14:foregroundMark x1="34700" y1="30741" x2="34700" y2="30741"/>
                          <a14:foregroundMark x1="46200" y1="43796" x2="46200" y2="43796"/>
                          <a14:foregroundMark x1="49600" y1="40093" x2="49600" y2="40093"/>
                          <a14:backgroundMark x1="90100" y1="6759" x2="90100" y2="6759"/>
                          <a14:backgroundMark x1="15400" y1="5093" x2="15400" y2="5093"/>
                          <a14:backgroundMark x1="10000" y1="10926" x2="10000" y2="10926"/>
                          <a14:backgroundMark x1="5500" y1="18426" x2="5500" y2="18426"/>
                          <a14:backgroundMark x1="5500" y1="79259" x2="5500" y2="79259"/>
                          <a14:backgroundMark x1="9100" y1="83426" x2="9100" y2="83426"/>
                          <a14:backgroundMark x1="15400" y1="85926" x2="15400" y2="85926"/>
                          <a14:backgroundMark x1="91000" y1="78426" x2="91000" y2="78426"/>
                          <a14:backgroundMark x1="93700" y1="86759" x2="93700" y2="86759"/>
                          <a14:backgroundMark x1="80200" y1="85926" x2="80200" y2="85926"/>
                          <a14:backgroundMark x1="91900" y1="14259" x2="91900" y2="14259"/>
                          <a14:backgroundMark x1="23500" y1="2593" x2="23500" y2="2593"/>
                          <a14:backgroundMark x1="2800" y1="70093" x2="2800" y2="70093"/>
                          <a14:backgroundMark x1="24400" y1="87593" x2="24400" y2="87593"/>
                          <a14:backgroundMark x1="97500" y1="19444" x2="97500" y2="19444"/>
                          <a14:backgroundMark x1="97500" y1="22593" x2="97500" y2="22593"/>
                          <a14:backgroundMark x1="97500" y1="10648" x2="97500" y2="10648"/>
                          <a14:backgroundMark x1="84000" y1="5648" x2="84000" y2="5648"/>
                          <a14:backgroundMark x1="78600" y1="3148" x2="78600" y2="3148"/>
                          <a14:backgroundMark x1="97500" y1="70741" x2="97500" y2="70741"/>
                          <a14:backgroundMark x1="97500" y1="79444" x2="97500" y2="79444"/>
                          <a14:backgroundMark x1="87400" y1="86944" x2="87400" y2="86944"/>
                          <a14:backgroundMark x1="75900" y1="89444" x2="75900" y2="89444"/>
                          <a14:backgroundMark x1="3700" y1="88241" x2="3700" y2="88241"/>
                          <a14:backgroundMark x1="11100" y1="79444" x2="11100" y2="79444"/>
                          <a14:backgroundMark x1="5000" y1="4444" x2="5000" y2="4444"/>
                          <a14:backgroundMark x1="72500" y1="3148" x2="72500" y2="3148"/>
                          <a14:backgroundMark x1="92100" y1="3796" x2="92100" y2="3796"/>
                          <a14:backgroundMark x1="3000" y1="10648" x2="3000" y2="10648"/>
                          <a14:backgroundMark x1="3000" y1="25741" x2="3000" y2="25741"/>
                          <a14:backgroundMark x1="88800" y1="81389" x2="88800" y2="81389"/>
                          <a14:backgroundMark x1="11100" y1="88889" x2="11100" y2="88889"/>
                          <a14:backgroundMark x1="7000" y1="75093" x2="7000" y2="75093"/>
                          <a14:backgroundMark x1="13100" y1="11944" x2="13100" y2="11944"/>
                          <a14:backgroundMark x1="20600" y1="7593" x2="20600" y2="7593"/>
                          <a14:backgroundMark x1="12400" y1="3148" x2="12400" y2="3148"/>
                          <a14:backgroundMark x1="86700" y1="11296" x2="86700" y2="11296"/>
                          <a14:backgroundMark x1="96200" y1="5648" x2="96200" y2="5648"/>
                        </a14:backgroundRemoval>
                      </a14:imgEffect>
                    </a14:imgLayer>
                  </a14:imgProps>
                </a:ext>
              </a:extLst>
            </a:blip>
            <a:srcRect b="8370"/>
            <a:stretch/>
          </p:blipFill>
          <p:spPr>
            <a:xfrm>
              <a:off x="2673109" y="3343049"/>
              <a:ext cx="352633" cy="348967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5258058" y="2873390"/>
            <a:ext cx="307300" cy="290383"/>
            <a:chOff x="5185173" y="2559939"/>
            <a:chExt cx="357743" cy="357743"/>
          </a:xfrm>
        </p:grpSpPr>
        <p:sp>
          <p:nvSpPr>
            <p:cNvPr id="136" name="Овал 135"/>
            <p:cNvSpPr/>
            <p:nvPr/>
          </p:nvSpPr>
          <p:spPr>
            <a:xfrm>
              <a:off x="5202736" y="2569594"/>
              <a:ext cx="317172" cy="3384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BA6E30FF-73CD-F644-B259-7E5A7EB2A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2000" b="100000" l="0" r="99667">
                          <a14:foregroundMark x1="75000" y1="27222" x2="75000" y2="27222"/>
                          <a14:foregroundMark x1="71000" y1="31889" x2="71000" y2="31889"/>
                          <a14:foregroundMark x1="53111" y1="42556" x2="53111" y2="42556"/>
                          <a14:foregroundMark x1="40444" y1="41222" x2="40444" y2="41222"/>
                          <a14:foregroundMark x1="28444" y1="38556" x2="28444" y2="38556"/>
                          <a14:foregroundMark x1="20444" y1="47889" x2="20444" y2="47889"/>
                          <a14:foregroundMark x1="28444" y1="61889" x2="28444" y2="61889"/>
                          <a14:foregroundMark x1="53111" y1="66556" x2="53111" y2="66556"/>
                          <a14:foregroundMark x1="79000" y1="57222" x2="79000" y2="57222"/>
                          <a14:foregroundMark x1="79667" y1="49222" x2="79667" y2="49222"/>
                          <a14:foregroundMark x1="74333" y1="48556" x2="74333" y2="48556"/>
                          <a14:foregroundMark x1="74333" y1="59889" x2="74333" y2="59889"/>
                          <a14:foregroundMark x1="78333" y1="67889" x2="78333" y2="67889"/>
                          <a14:foregroundMark x1="75000" y1="75222" x2="75000" y2="75222"/>
                          <a14:foregroundMark x1="76333" y1="71889" x2="76333" y2="71889"/>
                          <a14:foregroundMark x1="79000" y1="73222" x2="79000" y2="73222"/>
                          <a14:foregroundMark x1="79000" y1="73222" x2="79000" y2="73222"/>
                          <a14:foregroundMark x1="79000" y1="73222" x2="79000" y2="73222"/>
                          <a14:foregroundMark x1="79000" y1="73222" x2="79000" y2="73222"/>
                          <a14:foregroundMark x1="51778" y1="72556" x2="51778" y2="72556"/>
                          <a14:foregroundMark x1="51778" y1="72556" x2="51778" y2="72556"/>
                          <a14:foregroundMark x1="54444" y1="69222" x2="54444" y2="69222"/>
                          <a14:foregroundMark x1="55778" y1="69222" x2="55778" y2="69222"/>
                          <a14:foregroundMark x1="57778" y1="72556" x2="57778" y2="72556"/>
                          <a14:foregroundMark x1="32444" y1="68556" x2="32444" y2="68556"/>
                          <a14:foregroundMark x1="32444" y1="59889" x2="32444" y2="59889"/>
                          <a14:foregroundMark x1="32444" y1="56556" x2="32444" y2="56556"/>
                          <a14:foregroundMark x1="35778" y1="54556" x2="35778" y2="54556"/>
                          <a14:foregroundMark x1="13111" y1="55222" x2="13111" y2="55222"/>
                          <a14:foregroundMark x1="9778" y1="55889" x2="9778" y2="55889"/>
                          <a14:foregroundMark x1="60444" y1="39889" x2="60444" y2="39889"/>
                          <a14:foregroundMark x1="66333" y1="35222" x2="66333" y2="35222"/>
                          <a14:foregroundMark x1="78333" y1="22556" x2="78333" y2="22556"/>
                          <a14:foregroundMark x1="33111" y1="37889" x2="33111" y2="37889"/>
                          <a14:foregroundMark x1="24444" y1="44556" x2="24444" y2="44556"/>
                          <a14:foregroundMark x1="48444" y1="42556" x2="48444" y2="42556"/>
                          <a14:foregroundMark x1="55778" y1="46556" x2="55778" y2="46556"/>
                          <a14:foregroundMark x1="36444" y1="75222" x2="36444" y2="75222"/>
                          <a14:foregroundMark x1="29111" y1="73889" x2="29111" y2="73889"/>
                          <a14:foregroundMark x1="57111" y1="62556" x2="57111" y2="62556"/>
                          <a14:foregroundMark x1="81000" y1="62556" x2="81000" y2="62556"/>
                          <a14:foregroundMark x1="35778" y1="63889" x2="35778" y2="63889"/>
                          <a14:foregroundMark x1="77000" y1="44556" x2="77000" y2="44556"/>
                          <a14:foregroundMark x1="82333" y1="45889" x2="82333" y2="45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5185173" y="2559939"/>
              <a:ext cx="357743" cy="357743"/>
            </a:xfrm>
            <a:prstGeom prst="rect">
              <a:avLst/>
            </a:prstGeom>
          </p:spPr>
        </p:pic>
      </p:grpSp>
      <p:grpSp>
        <p:nvGrpSpPr>
          <p:cNvPr id="3" name="Группа 2"/>
          <p:cNvGrpSpPr/>
          <p:nvPr/>
        </p:nvGrpSpPr>
        <p:grpSpPr>
          <a:xfrm>
            <a:off x="5233795" y="2371087"/>
            <a:ext cx="331563" cy="340850"/>
            <a:chOff x="5175914" y="2089623"/>
            <a:chExt cx="376260" cy="376260"/>
          </a:xfrm>
        </p:grpSpPr>
        <p:sp>
          <p:nvSpPr>
            <p:cNvPr id="137" name="Овал 136"/>
            <p:cNvSpPr/>
            <p:nvPr/>
          </p:nvSpPr>
          <p:spPr>
            <a:xfrm>
              <a:off x="5219271" y="2132019"/>
              <a:ext cx="288032" cy="30408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5070F393-B91D-4343-AB39-11C36D7C9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2813" b="97188" l="3438" r="95625">
                          <a14:foregroundMark x1="58281" y1="27813" x2="58281" y2="27813"/>
                          <a14:foregroundMark x1="54688" y1="57344" x2="54688" y2="57344"/>
                          <a14:foregroundMark x1="39063" y1="34844" x2="39063" y2="34844"/>
                          <a14:foregroundMark x1="68594" y1="69531" x2="68594" y2="69531"/>
                          <a14:foregroundMark x1="70469" y1="35781" x2="70469" y2="35781"/>
                          <a14:foregroundMark x1="69844" y1="54688" x2="69844" y2="54688"/>
                          <a14:foregroundMark x1="64219" y1="42031" x2="64219" y2="42031"/>
                          <a14:foregroundMark x1="59688" y1="42031" x2="59688" y2="42031"/>
                          <a14:foregroundMark x1="48906" y1="42031" x2="48906" y2="42031"/>
                          <a14:foregroundMark x1="40156" y1="42031" x2="40156" y2="42031"/>
                          <a14:foregroundMark x1="32500" y1="40781" x2="32500" y2="40781"/>
                          <a14:foregroundMark x1="34375" y1="54688" x2="34375" y2="54688"/>
                          <a14:foregroundMark x1="36875" y1="71250" x2="36875" y2="71250"/>
                          <a14:foregroundMark x1="52812" y1="30000" x2="52812" y2="30000"/>
                          <a14:foregroundMark x1="48281" y1="27500" x2="48281" y2="27500"/>
                          <a14:foregroundMark x1="40156" y1="27500" x2="40156" y2="27500"/>
                          <a14:foregroundMark x1="33750" y1="27500" x2="33750" y2="27500"/>
                          <a14:foregroundMark x1="60313" y1="58594" x2="60313" y2="58594"/>
                          <a14:foregroundMark x1="62344" y1="64844" x2="62344" y2="64844"/>
                          <a14:foregroundMark x1="60938" y1="73750" x2="60938" y2="73750"/>
                          <a14:foregroundMark x1="48281" y1="75000" x2="48281" y2="75000"/>
                          <a14:foregroundMark x1="25000" y1="69219" x2="25000" y2="69219"/>
                          <a14:foregroundMark x1="28125" y1="54688" x2="28125" y2="54688"/>
                          <a14:foregroundMark x1="47031" y1="56563" x2="47031" y2="56563"/>
                          <a14:foregroundMark x1="42031" y1="62969" x2="42031" y2="62969"/>
                          <a14:foregroundMark x1="69219" y1="28750" x2="69219" y2="28750"/>
                          <a14:foregroundMark x1="66094" y1="33281" x2="66094" y2="33281"/>
                          <a14:foregroundMark x1="28125" y1="35156" x2="28125" y2="35156"/>
                          <a14:foregroundMark x1="30000" y1="31875" x2="30000" y2="31875"/>
                          <a14:foregroundMark x1="66094" y1="56563" x2="66094" y2="56563"/>
                          <a14:foregroundMark x1="50938" y1="62969" x2="50938" y2="62969"/>
                          <a14:foregroundMark x1="54688" y1="74375" x2="54688" y2="74375"/>
                          <a14:foregroundMark x1="43281" y1="75000" x2="43281" y2="75000"/>
                          <a14:foregroundMark x1="72344" y1="71250" x2="72344" y2="71250"/>
                          <a14:foregroundMark x1="58438" y1="35156" x2="58438" y2="35156"/>
                          <a14:foregroundMark x1="48281" y1="33281" x2="48281" y2="33281"/>
                          <a14:foregroundMark x1="54063" y1="44531" x2="54063" y2="44531"/>
                          <a14:foregroundMark x1="35625" y1="59219" x2="35625" y2="59219"/>
                          <a14:foregroundMark x1="31875" y1="71250" x2="31875" y2="71250"/>
                          <a14:foregroundMark x1="63594" y1="23750" x2="63594" y2="23750"/>
                          <a14:foregroundMark x1="52812" y1="23125" x2="52812" y2="23125"/>
                          <a14:foregroundMark x1="46406" y1="21875" x2="46406" y2="21875"/>
                          <a14:foregroundMark x1="45156" y1="46563" x2="45156" y2="46563"/>
                          <a14:foregroundMark x1="43906" y1="38906" x2="43906" y2="38906"/>
                          <a14:foregroundMark x1="52812" y1="37031" x2="52812" y2="37031"/>
                          <a14:foregroundMark x1="72969" y1="40156" x2="72969" y2="40156"/>
                          <a14:foregroundMark x1="69844" y1="42031" x2="69844" y2="42031"/>
                          <a14:foregroundMark x1="66094" y1="76250" x2="66094" y2="76250"/>
                          <a14:foregroundMark x1="72969" y1="51563" x2="72969" y2="5156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175914" y="2089623"/>
              <a:ext cx="376260" cy="376260"/>
            </a:xfrm>
            <a:prstGeom prst="rect">
              <a:avLst/>
            </a:prstGeom>
          </p:spPr>
        </p:pic>
      </p:grpSp>
      <p:sp>
        <p:nvSpPr>
          <p:cNvPr id="138" name="Овал 137"/>
          <p:cNvSpPr/>
          <p:nvPr/>
        </p:nvSpPr>
        <p:spPr>
          <a:xfrm>
            <a:off x="1276054" y="4511053"/>
            <a:ext cx="241800" cy="2175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Овал 138"/>
          <p:cNvSpPr/>
          <p:nvPr/>
        </p:nvSpPr>
        <p:spPr>
          <a:xfrm>
            <a:off x="3601406" y="1860577"/>
            <a:ext cx="269432" cy="2271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F5767CC5-1719-7C44-A6BD-09DB6CE68AFD}"/>
              </a:ext>
            </a:extLst>
          </p:cNvPr>
          <p:cNvPicPr>
            <a:picLocks noChangeAspect="1"/>
          </p:cNvPicPr>
          <p:nvPr/>
        </p:nvPicPr>
        <p:blipFill rotWithShape="1"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29524" b="68571" l="38500" r="60417">
                        <a14:foregroundMark x1="56333" y1="44603" x2="56333" y2="44603"/>
                        <a14:foregroundMark x1="56750" y1="50476" x2="56750" y2="50476"/>
                        <a14:foregroundMark x1="52667" y1="46825" x2="52667" y2="46825"/>
                        <a14:foregroundMark x1="45083" y1="44603" x2="45083" y2="44603"/>
                        <a14:foregroundMark x1="42583" y1="44286" x2="42583" y2="44286"/>
                        <a14:foregroundMark x1="42000" y1="52063" x2="42000" y2="52063"/>
                        <a14:foregroundMark x1="48250" y1="42063" x2="48250" y2="42063"/>
                        <a14:foregroundMark x1="55000" y1="53175" x2="55000" y2="53175"/>
                      </a14:backgroundRemoval>
                    </a14:imgEffect>
                  </a14:imgLayer>
                </a14:imgProps>
              </a:ext>
            </a:extLst>
          </a:blip>
          <a:srcRect l="38309" t="29011" r="39763" b="29001"/>
          <a:stretch/>
        </p:blipFill>
        <p:spPr>
          <a:xfrm>
            <a:off x="1256714" y="4487867"/>
            <a:ext cx="269774" cy="271199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7E33C739-313C-834C-BCCE-4401EED5A08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>
                        <a14:foregroundMark x1="51680" y1="30859" x2="51680" y2="30859"/>
                        <a14:foregroundMark x1="68320" y1="24004" x2="68320" y2="24004"/>
                        <a14:foregroundMark x1="42852" y1="55371" x2="42852" y2="55371"/>
                        <a14:foregroundMark x1="57559" y1="51445" x2="57559" y2="51445"/>
                        <a14:foregroundMark x1="42852" y1="65156" x2="42852" y2="65156"/>
                        <a14:foregroundMark x1="56563" y1="65156" x2="56563" y2="65156"/>
                        <a14:foregroundMark x1="49707" y1="67129" x2="49707" y2="67129"/>
                        <a14:foregroundMark x1="68320" y1="43613" x2="68320" y2="436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8614" y="1845168"/>
            <a:ext cx="282224" cy="282224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7FAE08BF-8744-5E4D-93DB-B5A246A9834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920" b="82403" l="8750" r="92768">
                        <a14:foregroundMark x1="48125" y1="47039" x2="48125" y2="47039"/>
                        <a14:foregroundMark x1="61607" y1="48900" x2="61607" y2="48900"/>
                        <a14:foregroundMark x1="67054" y1="46362" x2="67054" y2="46362"/>
                        <a14:foregroundMark x1="69107" y1="42470" x2="69107" y2="42470"/>
                        <a14:foregroundMark x1="76161" y1="47716" x2="76161" y2="47716"/>
                        <a14:foregroundMark x1="82321" y1="49577" x2="82321" y2="49577"/>
                        <a14:foregroundMark x1="84018" y1="46362" x2="84018" y2="46362"/>
                        <a14:foregroundMark x1="72143" y1="50931" x2="72143" y2="50931"/>
                        <a14:foregroundMark x1="53839" y1="50254" x2="53839" y2="50254"/>
                        <a14:foregroundMark x1="53482" y1="38748" x2="53482" y2="38748"/>
                      </a14:backgroundRemoval>
                    </a14:imgEffect>
                  </a14:imgLayer>
                </a14:imgProps>
              </a:ext>
            </a:extLst>
          </a:blip>
          <a:srcRect l="43869" t="16653" r="7088" b="8769"/>
          <a:stretch/>
        </p:blipFill>
        <p:spPr>
          <a:xfrm>
            <a:off x="837000" y="4499907"/>
            <a:ext cx="345008" cy="276843"/>
          </a:xfrm>
          <a:prstGeom prst="rect">
            <a:avLst/>
          </a:prstGeom>
        </p:spPr>
      </p:pic>
      <p:pic>
        <p:nvPicPr>
          <p:cNvPr id="141" name="Рисунок 140">
            <a:extLst>
              <a:ext uri="{FF2B5EF4-FFF2-40B4-BE49-F238E27FC236}">
                <a16:creationId xmlns:a16="http://schemas.microsoft.com/office/drawing/2014/main" id="{D118EA80-F0D3-D045-8D52-76668F216A7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7809" l="0" r="100000">
                        <a14:foregroundMark x1="28791" y1="49602" x2="28791" y2="49602"/>
                        <a14:foregroundMark x1="34835" y1="37649" x2="34835" y2="37649"/>
                        <a14:foregroundMark x1="49011" y1="49602" x2="49011" y2="49602"/>
                        <a14:foregroundMark x1="44451" y1="55179" x2="44451" y2="55179"/>
                        <a14:foregroundMark x1="57747" y1="40837" x2="57747" y2="40837"/>
                        <a14:foregroundMark x1="68352" y1="42032" x2="68352" y2="42032"/>
                        <a14:foregroundMark x1="75604" y1="39841" x2="75604" y2="39841"/>
                        <a14:foregroundMark x1="83407" y1="34263" x2="83407" y2="34263"/>
                        <a14:foregroundMark x1="90055" y1="31076" x2="90055" y2="31076"/>
                        <a14:foregroundMark x1="97308" y1="21116" x2="97308" y2="21116"/>
                      </a14:backgroundRemoval>
                    </a14:imgEffect>
                  </a14:imgLayer>
                </a14:imgProps>
              </a:ext>
            </a:extLst>
          </a:blip>
          <a:srcRect l="21277"/>
          <a:stretch/>
        </p:blipFill>
        <p:spPr>
          <a:xfrm>
            <a:off x="887303" y="4206054"/>
            <a:ext cx="620705" cy="217478"/>
          </a:xfrm>
          <a:prstGeom prst="rect">
            <a:avLst/>
          </a:prstGeom>
        </p:spPr>
      </p:pic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id="{814FC3E6-9886-3C47-867A-045E5C37FB69}"/>
              </a:ext>
            </a:extLst>
          </p:cNvPr>
          <p:cNvSpPr/>
          <p:nvPr/>
        </p:nvSpPr>
        <p:spPr>
          <a:xfrm>
            <a:off x="1088572" y="3646290"/>
            <a:ext cx="62764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cs typeface="Segoe UI" panose="020B0502040204020203" pitchFamily="34" charset="0"/>
              </a:rPr>
              <a:t>LTE-</a:t>
            </a:r>
            <a:endParaRPr lang="ru-RU" sz="900" b="1" dirty="0"/>
          </a:p>
        </p:txBody>
      </p:sp>
      <p:pic>
        <p:nvPicPr>
          <p:cNvPr id="145" name="Picture 2" descr="Picture background"/>
          <p:cNvPicPr>
            <a:picLocks noChangeAspect="1" noChangeArrowheads="1"/>
          </p:cNvPicPr>
          <p:nvPr/>
        </p:nvPicPr>
        <p:blipFill rotWithShape="1">
          <a:blip r:embed="rId3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5667" r="96083">
                        <a14:foregroundMark x1="73583" y1="32500" x2="73583" y2="32500"/>
                        <a14:foregroundMark x1="80583" y1="36250" x2="80583" y2="36250"/>
                        <a14:foregroundMark x1="22833" y1="38750" x2="22833" y2="38750"/>
                        <a14:foregroundMark x1="23000" y1="13750" x2="23000" y2="13750"/>
                        <a14:foregroundMark x1="23333" y1="22250" x2="23333" y2="22250"/>
                        <a14:foregroundMark x1="13083" y1="41250" x2="13083" y2="41250"/>
                        <a14:foregroundMark x1="32500" y1="39250" x2="32500" y2="39250"/>
                        <a14:foregroundMark x1="48250" y1="51000" x2="48250" y2="51000"/>
                        <a14:foregroundMark x1="23167" y1="29750" x2="23167" y2="29750"/>
                        <a14:foregroundMark x1="25167" y1="74750" x2="25167" y2="74750"/>
                        <a14:foregroundMark x1="25667" y1="82750" x2="25667" y2="82750"/>
                        <a14:foregroundMark x1="26500" y1="67500" x2="26500" y2="67500"/>
                        <a14:foregroundMark x1="50667" y1="37000" x2="50667" y2="37000"/>
                        <a14:foregroundMark x1="74583" y1="49750" x2="74583" y2="49750"/>
                        <a14:foregroundMark x1="70500" y1="52500" x2="70500" y2="52500"/>
                        <a14:backgroundMark x1="73167" y1="45500" x2="73167" y2="45500"/>
                        <a14:backgroundMark x1="85500" y1="42500" x2="85500" y2="42500"/>
                        <a14:backgroundMark x1="81750" y1="46500" x2="81750" y2="46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931"/>
          <a:stretch/>
        </p:blipFill>
        <p:spPr bwMode="auto">
          <a:xfrm>
            <a:off x="653138" y="3632533"/>
            <a:ext cx="453862" cy="30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9"/>
          <a:stretch/>
        </p:blipFill>
        <p:spPr bwMode="auto">
          <a:xfrm>
            <a:off x="1431451" y="3658422"/>
            <a:ext cx="202321" cy="20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id="{7313DF2C-12F5-C640-9CFF-C21CD06E0BB2}"/>
              </a:ext>
            </a:extLst>
          </p:cNvPr>
          <p:cNvSpPr/>
          <p:nvPr/>
        </p:nvSpPr>
        <p:spPr>
          <a:xfrm>
            <a:off x="1638987" y="4367557"/>
            <a:ext cx="102586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cs typeface="Segoe UI" panose="020B0502040204020203" pitchFamily="34" charset="0"/>
              </a:rPr>
              <a:t>Non-IP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772428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42000" y="218282"/>
            <a:ext cx="7650000" cy="971774"/>
          </a:xfrm>
        </p:spPr>
        <p:txBody>
          <a:bodyPr/>
          <a:lstStyle/>
          <a:p>
            <a:r>
              <a:rPr lang="ru-RU" dirty="0"/>
              <a:t>Используемые для </a:t>
            </a:r>
            <a:r>
              <a:rPr lang="en-US" dirty="0" err="1"/>
              <a:t>IoT</a:t>
            </a:r>
            <a:r>
              <a:rPr lang="ru-RU" dirty="0"/>
              <a:t> каналы связи </a:t>
            </a:r>
            <a:r>
              <a:rPr lang="en-US" dirty="0"/>
              <a:t>(</a:t>
            </a:r>
            <a:r>
              <a:rPr lang="ru-RU" dirty="0"/>
              <a:t>глобальная статистика)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93B543C-50E4-A14E-BBC1-C4A238D9D045}"/>
              </a:ext>
            </a:extLst>
          </p:cNvPr>
          <p:cNvSpPr/>
          <p:nvPr/>
        </p:nvSpPr>
        <p:spPr>
          <a:xfrm>
            <a:off x="179512" y="4803998"/>
            <a:ext cx="84969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ea typeface="PT Root UI Web" panose="020B0303020202020204" pitchFamily="34" charset="0"/>
              </a:rPr>
              <a:t>SOURCE: </a:t>
            </a:r>
            <a:r>
              <a:rPr lang="ru-RU" sz="900" dirty="0" err="1">
                <a:ea typeface="PT Root UI Web" panose="020B0303020202020204" pitchFamily="34" charset="0"/>
              </a:rPr>
              <a:t>https</a:t>
            </a:r>
            <a:r>
              <a:rPr lang="ru-RU" sz="900" dirty="0">
                <a:ea typeface="PT Root UI Web" panose="020B0303020202020204" pitchFamily="34" charset="0"/>
              </a:rPr>
              <a:t>://</a:t>
            </a:r>
            <a:r>
              <a:rPr lang="ru-RU" sz="900" dirty="0" err="1">
                <a:ea typeface="PT Root UI Web" panose="020B0303020202020204" pitchFamily="34" charset="0"/>
              </a:rPr>
              <a:t>iot-analytics.com</a:t>
            </a:r>
            <a:endParaRPr lang="ru-RU" sz="900" dirty="0">
              <a:ea typeface="PT Root UI Web" panose="020B0303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67F04A-C459-6A7F-C1E6-1DE1375B9A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4" t="1111" r="1367" b="8863"/>
          <a:stretch/>
        </p:blipFill>
        <p:spPr>
          <a:xfrm>
            <a:off x="1173553" y="1266750"/>
            <a:ext cx="6796894" cy="32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28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1"/>
          <p:cNvSpPr>
            <a:spLocks noGrp="1"/>
          </p:cNvSpPr>
          <p:nvPr>
            <p:ph type="title"/>
          </p:nvPr>
        </p:nvSpPr>
        <p:spPr>
          <a:xfrm>
            <a:off x="252413" y="339501"/>
            <a:ext cx="7559587" cy="971774"/>
          </a:xfrm>
        </p:spPr>
        <p:txBody>
          <a:bodyPr/>
          <a:lstStyle/>
          <a:p>
            <a:r>
              <a:rPr lang="ru-RU" dirty="0"/>
              <a:t>Типы взаимодействий в </a:t>
            </a:r>
            <a:r>
              <a:rPr lang="en-US" dirty="0"/>
              <a:t>IoT/</a:t>
            </a:r>
            <a:r>
              <a:rPr lang="en-US" dirty="0" err="1"/>
              <a:t>IIoT</a:t>
            </a:r>
            <a:r>
              <a:rPr lang="en-US" dirty="0"/>
              <a:t>-</a:t>
            </a:r>
            <a:r>
              <a:rPr lang="ru-RU" dirty="0"/>
              <a:t>протоколах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301750"/>
            <a:ext cx="9144000" cy="283766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000" y="2706750"/>
            <a:ext cx="6790354" cy="2211700"/>
          </a:xfrm>
          <a:prstGeom prst="rect">
            <a:avLst/>
          </a:prstGeom>
        </p:spPr>
      </p:pic>
      <p:sp>
        <p:nvSpPr>
          <p:cNvPr id="68" name="Rectangle 21"/>
          <p:cNvSpPr/>
          <p:nvPr/>
        </p:nvSpPr>
        <p:spPr>
          <a:xfrm>
            <a:off x="373500" y="1754113"/>
            <a:ext cx="4005000" cy="750137"/>
          </a:xfrm>
          <a:prstGeom prst="round2DiagRect">
            <a:avLst>
              <a:gd name="adj1" fmla="val 42498"/>
              <a:gd name="adj2" fmla="val 0"/>
            </a:avLst>
          </a:prstGeom>
          <a:solidFill>
            <a:srgbClr val="08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А</a:t>
            </a:r>
            <a:r>
              <a:rPr lang="ru-RU" sz="1600" dirty="0">
                <a:solidFill>
                  <a:schemeClr val="lt1"/>
                </a:solidFill>
              </a:rPr>
              <a:t>дресные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ru-RU" sz="1600" dirty="0"/>
              <a:t>сообщения</a:t>
            </a:r>
            <a:endParaRPr lang="en-US" sz="1600" dirty="0">
              <a:solidFill>
                <a:schemeClr val="lt1"/>
              </a:solidFill>
            </a:endParaRPr>
          </a:p>
          <a:p>
            <a:pPr algn="ctr"/>
            <a:r>
              <a:rPr lang="ru-RU" sz="1600" dirty="0">
                <a:solidFill>
                  <a:schemeClr val="lt1"/>
                </a:solidFill>
              </a:rPr>
              <a:t>(один-к-одному)</a:t>
            </a: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4769146" y="1716275"/>
            <a:ext cx="4070177" cy="757091"/>
          </a:xfrm>
          <a:prstGeom prst="round2DiagRect">
            <a:avLst>
              <a:gd name="adj1" fmla="val 32020"/>
              <a:gd name="adj2" fmla="val 0"/>
            </a:avLst>
          </a:prstGeom>
          <a:solidFill>
            <a:srgbClr val="08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Многоадресные сообщения</a:t>
            </a:r>
          </a:p>
          <a:p>
            <a:pPr algn="ctr"/>
            <a:r>
              <a:rPr lang="ru-RU" sz="1600" dirty="0"/>
              <a:t>(один-ко-многим, подписочная модель)</a:t>
            </a:r>
          </a:p>
        </p:txBody>
      </p:sp>
    </p:spTree>
    <p:extLst>
      <p:ext uri="{BB962C8B-B14F-4D97-AF65-F5344CB8AC3E}">
        <p14:creationId xmlns:p14="http://schemas.microsoft.com/office/powerpoint/2010/main" val="85231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000"/>
    </mc:Choice>
    <mc:Fallback xmlns="">
      <p:transition advTm="1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1"/>
          <p:cNvSpPr>
            <a:spLocks noGrp="1"/>
          </p:cNvSpPr>
          <p:nvPr>
            <p:ph type="title"/>
          </p:nvPr>
        </p:nvSpPr>
        <p:spPr>
          <a:xfrm>
            <a:off x="252413" y="339501"/>
            <a:ext cx="7559587" cy="971774"/>
          </a:xfrm>
        </p:spPr>
        <p:txBody>
          <a:bodyPr/>
          <a:lstStyle/>
          <a:p>
            <a:r>
              <a:rPr lang="ru-RU" dirty="0"/>
              <a:t>Временные характеристики протоколов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A0349B40-2ECA-8647-AAC7-21AC9182A58E}"/>
              </a:ext>
            </a:extLst>
          </p:cNvPr>
          <p:cNvSpPr txBox="1">
            <a:spLocks/>
          </p:cNvSpPr>
          <p:nvPr/>
        </p:nvSpPr>
        <p:spPr>
          <a:xfrm>
            <a:off x="468849" y="4235381"/>
            <a:ext cx="8206301" cy="4187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>
                <a:ea typeface="PT Root UI Web" charset="0"/>
                <a:cs typeface="PT Root UI Web" charset="0"/>
              </a:rPr>
              <a:t>* </a:t>
            </a:r>
            <a:r>
              <a:rPr lang="ru-RU" sz="1200" dirty="0">
                <a:ea typeface="PT Root UI Web" charset="0"/>
                <a:cs typeface="PT Root UI Web" charset="0"/>
              </a:rPr>
              <a:t>Плохие каналы связи   </a:t>
            </a:r>
            <a:r>
              <a:rPr lang="en-US" sz="1200" dirty="0">
                <a:ea typeface="PT Root UI Web" charset="0"/>
                <a:cs typeface="PT Root UI Web" charset="0"/>
              </a:rPr>
              <a:t>  </a:t>
            </a:r>
            <a:r>
              <a:rPr lang="ru-RU" sz="1200" dirty="0">
                <a:ea typeface="PT Root UI Web" charset="0"/>
                <a:cs typeface="PT Root UI Web" charset="0"/>
              </a:rPr>
              <a:t> </a:t>
            </a:r>
            <a:r>
              <a:rPr lang="en-US" sz="1200" dirty="0">
                <a:ea typeface="PT Root UI Web" charset="0"/>
                <a:cs typeface="PT Root UI Web" charset="0"/>
              </a:rPr>
              <a:t>* Real-time     *</a:t>
            </a:r>
            <a:r>
              <a:rPr lang="ru-RU" sz="1200" dirty="0">
                <a:ea typeface="PT Root UI Web" charset="0"/>
                <a:cs typeface="PT Root UI Web" charset="0"/>
              </a:rPr>
              <a:t>Однонаправленная передача данных</a:t>
            </a:r>
          </a:p>
          <a:p>
            <a:pPr algn="ctr"/>
            <a:endParaRPr lang="ru-RU" sz="1200" dirty="0">
              <a:ea typeface="PT Root UI Web" charset="0"/>
              <a:cs typeface="PT Root UI Web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75690"/>
            <a:ext cx="9144000" cy="26260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552864" y="1999328"/>
            <a:ext cx="1224136" cy="736362"/>
          </a:xfrm>
          <a:prstGeom prst="rect">
            <a:avLst/>
          </a:prstGeom>
        </p:spPr>
      </p:pic>
      <p:sp>
        <p:nvSpPr>
          <p:cNvPr id="7" name="Oval 3"/>
          <p:cNvSpPr>
            <a:spLocks noChangeAspect="1"/>
          </p:cNvSpPr>
          <p:nvPr/>
        </p:nvSpPr>
        <p:spPr>
          <a:xfrm>
            <a:off x="6036254" y="2431376"/>
            <a:ext cx="108000" cy="1080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Oval 9"/>
          <p:cNvSpPr>
            <a:spLocks noChangeAspect="1"/>
          </p:cNvSpPr>
          <p:nvPr/>
        </p:nvSpPr>
        <p:spPr>
          <a:xfrm>
            <a:off x="5902883" y="2264568"/>
            <a:ext cx="108000" cy="1080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Oval 10"/>
          <p:cNvSpPr>
            <a:spLocks noChangeAspect="1"/>
          </p:cNvSpPr>
          <p:nvPr/>
        </p:nvSpPr>
        <p:spPr>
          <a:xfrm>
            <a:off x="5700850" y="2485376"/>
            <a:ext cx="108000" cy="1080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" name="Oval 11"/>
          <p:cNvSpPr>
            <a:spLocks noChangeAspect="1"/>
          </p:cNvSpPr>
          <p:nvPr/>
        </p:nvSpPr>
        <p:spPr>
          <a:xfrm>
            <a:off x="6305351" y="2154070"/>
            <a:ext cx="108000" cy="1080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Oval 13"/>
          <p:cNvSpPr>
            <a:spLocks noChangeAspect="1"/>
          </p:cNvSpPr>
          <p:nvPr/>
        </p:nvSpPr>
        <p:spPr>
          <a:xfrm>
            <a:off x="6413351" y="2334146"/>
            <a:ext cx="108000" cy="1080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cxnSp>
        <p:nvCxnSpPr>
          <p:cNvPr id="12" name="Straight Connector 7"/>
          <p:cNvCxnSpPr>
            <a:endCxn id="7" idx="2"/>
          </p:cNvCxnSpPr>
          <p:nvPr/>
        </p:nvCxnSpPr>
        <p:spPr>
          <a:xfrm flipV="1">
            <a:off x="5808850" y="2485376"/>
            <a:ext cx="227404" cy="5599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6"/>
          <p:cNvCxnSpPr>
            <a:stCxn id="7" idx="1"/>
          </p:cNvCxnSpPr>
          <p:nvPr/>
        </p:nvCxnSpPr>
        <p:spPr>
          <a:xfrm flipH="1" flipV="1">
            <a:off x="5980204" y="2364660"/>
            <a:ext cx="71866" cy="82532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2"/>
          <p:cNvCxnSpPr>
            <a:endCxn id="10" idx="2"/>
          </p:cNvCxnSpPr>
          <p:nvPr/>
        </p:nvCxnSpPr>
        <p:spPr>
          <a:xfrm flipV="1">
            <a:off x="5989237" y="2208070"/>
            <a:ext cx="316114" cy="81966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4"/>
          <p:cNvCxnSpPr/>
          <p:nvPr/>
        </p:nvCxnSpPr>
        <p:spPr>
          <a:xfrm flipH="1" flipV="1">
            <a:off x="6383227" y="2249053"/>
            <a:ext cx="69816" cy="87892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28"/>
          <p:cNvSpPr>
            <a:spLocks noChangeAspect="1"/>
          </p:cNvSpPr>
          <p:nvPr/>
        </p:nvSpPr>
        <p:spPr>
          <a:xfrm>
            <a:off x="6290689" y="2526814"/>
            <a:ext cx="108000" cy="1080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8" name="Oval 29"/>
          <p:cNvSpPr>
            <a:spLocks noChangeAspect="1"/>
          </p:cNvSpPr>
          <p:nvPr/>
        </p:nvSpPr>
        <p:spPr>
          <a:xfrm>
            <a:off x="6572093" y="2504888"/>
            <a:ext cx="108000" cy="108000"/>
          </a:xfrm>
          <a:prstGeom prst="ellipse">
            <a:avLst/>
          </a:prstGeom>
          <a:solidFill>
            <a:srgbClr val="23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cxnSp>
        <p:nvCxnSpPr>
          <p:cNvPr id="19" name="Straight Connector 31"/>
          <p:cNvCxnSpPr>
            <a:stCxn id="18" idx="1"/>
          </p:cNvCxnSpPr>
          <p:nvPr/>
        </p:nvCxnSpPr>
        <p:spPr>
          <a:xfrm flipH="1" flipV="1">
            <a:off x="6505535" y="2423294"/>
            <a:ext cx="82374" cy="9741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3"/>
          <p:cNvCxnSpPr>
            <a:stCxn id="11" idx="3"/>
          </p:cNvCxnSpPr>
          <p:nvPr/>
        </p:nvCxnSpPr>
        <p:spPr>
          <a:xfrm flipH="1">
            <a:off x="6376392" y="2426330"/>
            <a:ext cx="52775" cy="11053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739" y="1521562"/>
            <a:ext cx="495477" cy="496944"/>
          </a:xfrm>
          <a:prstGeom prst="rect">
            <a:avLst/>
          </a:prstGeom>
        </p:spPr>
      </p:pic>
      <p:pic>
        <p:nvPicPr>
          <p:cNvPr id="22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883" y="1525258"/>
            <a:ext cx="511192" cy="511415"/>
          </a:xfrm>
          <a:prstGeom prst="rect">
            <a:avLst/>
          </a:prstGeom>
        </p:spPr>
      </p:pic>
      <p:pic>
        <p:nvPicPr>
          <p:cNvPr id="23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497" y="2038568"/>
            <a:ext cx="518205" cy="520323"/>
          </a:xfrm>
          <a:prstGeom prst="rect">
            <a:avLst/>
          </a:prstGeom>
        </p:spPr>
      </p:pic>
      <p:cxnSp>
        <p:nvCxnSpPr>
          <p:cNvPr id="24" name="Straight Connector 40"/>
          <p:cNvCxnSpPr>
            <a:stCxn id="21" idx="2"/>
          </p:cNvCxnSpPr>
          <p:nvPr/>
        </p:nvCxnSpPr>
        <p:spPr>
          <a:xfrm flipH="1">
            <a:off x="6536575" y="2018506"/>
            <a:ext cx="239903" cy="230547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5"/>
          <p:cNvCxnSpPr/>
          <p:nvPr/>
        </p:nvCxnSpPr>
        <p:spPr>
          <a:xfrm>
            <a:off x="4760992" y="1929103"/>
            <a:ext cx="1055368" cy="246048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47"/>
          <p:cNvCxnSpPr>
            <a:endCxn id="6" idx="3"/>
          </p:cNvCxnSpPr>
          <p:nvPr/>
        </p:nvCxnSpPr>
        <p:spPr>
          <a:xfrm>
            <a:off x="4158388" y="2310035"/>
            <a:ext cx="1394476" cy="57474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67"/>
          <p:cNvSpPr/>
          <p:nvPr/>
        </p:nvSpPr>
        <p:spPr>
          <a:xfrm>
            <a:off x="3800820" y="2772898"/>
            <a:ext cx="648072" cy="588650"/>
          </a:xfrm>
          <a:prstGeom prst="ellipse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/>
          </a:p>
        </p:txBody>
      </p:sp>
      <p:sp>
        <p:nvSpPr>
          <p:cNvPr id="28" name="TextBox 70"/>
          <p:cNvSpPr txBox="1"/>
          <p:nvPr/>
        </p:nvSpPr>
        <p:spPr>
          <a:xfrm>
            <a:off x="3740966" y="2914432"/>
            <a:ext cx="785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Gateway</a:t>
            </a:r>
            <a:endParaRPr lang="ru-RU" sz="1200" dirty="0">
              <a:solidFill>
                <a:schemeClr val="bg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9" name="Straight Connector 71"/>
          <p:cNvCxnSpPr/>
          <p:nvPr/>
        </p:nvCxnSpPr>
        <p:spPr>
          <a:xfrm flipV="1">
            <a:off x="4369689" y="2596358"/>
            <a:ext cx="1212655" cy="286168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4716" y="3376488"/>
            <a:ext cx="530100" cy="530332"/>
          </a:xfrm>
          <a:prstGeom prst="rect">
            <a:avLst/>
          </a:prstGeom>
        </p:spPr>
      </p:pic>
      <p:pic>
        <p:nvPicPr>
          <p:cNvPr id="31" name="Picture 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3238" y="3385721"/>
            <a:ext cx="530100" cy="530332"/>
          </a:xfrm>
          <a:prstGeom prst="rect">
            <a:avLst/>
          </a:prstGeom>
        </p:spPr>
      </p:pic>
      <p:pic>
        <p:nvPicPr>
          <p:cNvPr id="32" name="Picture 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6900" y="3379990"/>
            <a:ext cx="530100" cy="530332"/>
          </a:xfrm>
          <a:prstGeom prst="rect">
            <a:avLst/>
          </a:prstGeom>
        </p:spPr>
      </p:pic>
      <p:pic>
        <p:nvPicPr>
          <p:cNvPr id="33" name="Picture 8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1900" y="3385721"/>
            <a:ext cx="530100" cy="530332"/>
          </a:xfrm>
          <a:prstGeom prst="rect">
            <a:avLst/>
          </a:prstGeom>
        </p:spPr>
      </p:pic>
      <p:cxnSp>
        <p:nvCxnSpPr>
          <p:cNvPr id="34" name="Straight Connector 82"/>
          <p:cNvCxnSpPr/>
          <p:nvPr/>
        </p:nvCxnSpPr>
        <p:spPr>
          <a:xfrm flipV="1">
            <a:off x="3603539" y="3274055"/>
            <a:ext cx="266790" cy="111667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84"/>
          <p:cNvCxnSpPr>
            <a:endCxn id="27" idx="5"/>
          </p:cNvCxnSpPr>
          <p:nvPr/>
        </p:nvCxnSpPr>
        <p:spPr>
          <a:xfrm flipH="1" flipV="1">
            <a:off x="4353984" y="3275342"/>
            <a:ext cx="190771" cy="11038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86"/>
          <p:cNvCxnSpPr>
            <a:stCxn id="32" idx="0"/>
          </p:cNvCxnSpPr>
          <p:nvPr/>
        </p:nvCxnSpPr>
        <p:spPr>
          <a:xfrm flipH="1" flipV="1">
            <a:off x="6352294" y="2693860"/>
            <a:ext cx="69656" cy="68613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88"/>
          <p:cNvCxnSpPr>
            <a:stCxn id="33" idx="0"/>
          </p:cNvCxnSpPr>
          <p:nvPr/>
        </p:nvCxnSpPr>
        <p:spPr>
          <a:xfrm flipH="1" flipV="1">
            <a:off x="6777000" y="2626087"/>
            <a:ext cx="769950" cy="759634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1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1902" y="1568851"/>
            <a:ext cx="1120098" cy="674288"/>
          </a:xfrm>
          <a:prstGeom prst="rect">
            <a:avLst/>
          </a:prstGeom>
        </p:spPr>
      </p:pic>
      <p:cxnSp>
        <p:nvCxnSpPr>
          <p:cNvPr id="39" name="Straight Connector 123"/>
          <p:cNvCxnSpPr/>
          <p:nvPr/>
        </p:nvCxnSpPr>
        <p:spPr>
          <a:xfrm flipH="1">
            <a:off x="6771034" y="2042034"/>
            <a:ext cx="1090868" cy="389342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125"/>
          <p:cNvSpPr/>
          <p:nvPr/>
        </p:nvSpPr>
        <p:spPr>
          <a:xfrm>
            <a:off x="4887456" y="1565409"/>
            <a:ext cx="9637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Segoe UI" charset="0"/>
              </a:rPr>
              <a:t>Device-to-Cloud </a:t>
            </a:r>
          </a:p>
          <a:p>
            <a:r>
              <a:rPr lang="en-US" sz="800" dirty="0">
                <a:solidFill>
                  <a:schemeClr val="bg1"/>
                </a:solidFill>
                <a:latin typeface="Segoe UI" charset="0"/>
              </a:rPr>
              <a:t>Communication</a:t>
            </a:r>
            <a:endParaRPr lang="ru-RU" sz="800" dirty="0">
              <a:solidFill>
                <a:schemeClr val="bg1"/>
              </a:solidFill>
              <a:latin typeface="Segoe UI" charset="0"/>
            </a:endParaRPr>
          </a:p>
        </p:txBody>
      </p:sp>
      <p:sp>
        <p:nvSpPr>
          <p:cNvPr id="41" name="Rectangle 126"/>
          <p:cNvSpPr/>
          <p:nvPr/>
        </p:nvSpPr>
        <p:spPr>
          <a:xfrm>
            <a:off x="7011237" y="1764026"/>
            <a:ext cx="93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Cloud-to-Cloud </a:t>
            </a:r>
          </a:p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Communication</a:t>
            </a:r>
            <a:endParaRPr lang="ru-RU" sz="800" dirty="0">
              <a:solidFill>
                <a:schemeClr val="bg2">
                  <a:lumMod val="25000"/>
                </a:schemeClr>
              </a:solidFill>
              <a:latin typeface="Segoe UI" charset="0"/>
            </a:endParaRPr>
          </a:p>
        </p:txBody>
      </p:sp>
      <p:sp>
        <p:nvSpPr>
          <p:cNvPr id="42" name="Rectangle 127"/>
          <p:cNvSpPr/>
          <p:nvPr/>
        </p:nvSpPr>
        <p:spPr>
          <a:xfrm>
            <a:off x="4746115" y="3329888"/>
            <a:ext cx="9957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Device-to-Device </a:t>
            </a:r>
          </a:p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Communication</a:t>
            </a:r>
            <a:endParaRPr lang="ru-RU" sz="800" dirty="0">
              <a:solidFill>
                <a:schemeClr val="bg2">
                  <a:lumMod val="25000"/>
                </a:schemeClr>
              </a:solidFill>
              <a:latin typeface="Segoe UI" charset="0"/>
            </a:endParaRPr>
          </a:p>
        </p:txBody>
      </p:sp>
      <p:cxnSp>
        <p:nvCxnSpPr>
          <p:cNvPr id="43" name="Straight Connector 128"/>
          <p:cNvCxnSpPr>
            <a:stCxn id="31" idx="1"/>
          </p:cNvCxnSpPr>
          <p:nvPr/>
        </p:nvCxnSpPr>
        <p:spPr>
          <a:xfrm flipH="1" flipV="1">
            <a:off x="3763555" y="3647468"/>
            <a:ext cx="489683" cy="3419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1259721" y="1703409"/>
            <a:ext cx="1" cy="2116337"/>
          </a:xfrm>
          <a:prstGeom prst="straightConnector1">
            <a:avLst/>
          </a:prstGeom>
          <a:solidFill>
            <a:srgbClr val="236192"/>
          </a:solidFill>
          <a:ln w="168275">
            <a:solidFill>
              <a:srgbClr val="236192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Rectangle 125"/>
          <p:cNvSpPr/>
          <p:nvPr/>
        </p:nvSpPr>
        <p:spPr>
          <a:xfrm rot="16200000">
            <a:off x="480943" y="2387554"/>
            <a:ext cx="155755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Segoe UI" charset="0"/>
              </a:rPr>
              <a:t>Время отклика</a:t>
            </a:r>
          </a:p>
        </p:txBody>
      </p:sp>
      <p:sp>
        <p:nvSpPr>
          <p:cNvPr id="46" name="Rectangle 127"/>
          <p:cNvSpPr/>
          <p:nvPr/>
        </p:nvSpPr>
        <p:spPr>
          <a:xfrm>
            <a:off x="1937513" y="3394799"/>
            <a:ext cx="9957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Device-to-Device </a:t>
            </a:r>
          </a:p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Communication</a:t>
            </a:r>
            <a:endParaRPr lang="ru-RU" sz="800" dirty="0">
              <a:solidFill>
                <a:schemeClr val="bg2">
                  <a:lumMod val="25000"/>
                </a:schemeClr>
              </a:solidFill>
              <a:latin typeface="Segoe UI" charset="0"/>
            </a:endParaRPr>
          </a:p>
        </p:txBody>
      </p:sp>
      <p:sp>
        <p:nvSpPr>
          <p:cNvPr id="47" name="Rectangle 125"/>
          <p:cNvSpPr/>
          <p:nvPr/>
        </p:nvSpPr>
        <p:spPr>
          <a:xfrm>
            <a:off x="2021544" y="2610584"/>
            <a:ext cx="9637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Segoe UI" charset="0"/>
              </a:rPr>
              <a:t>Device-to-Cloud </a:t>
            </a:r>
          </a:p>
          <a:p>
            <a:r>
              <a:rPr lang="en-US" sz="800" dirty="0">
                <a:solidFill>
                  <a:schemeClr val="bg1"/>
                </a:solidFill>
                <a:latin typeface="Segoe UI" charset="0"/>
              </a:rPr>
              <a:t>Communication</a:t>
            </a:r>
            <a:endParaRPr lang="ru-RU" sz="800" dirty="0">
              <a:solidFill>
                <a:schemeClr val="bg1"/>
              </a:solidFill>
              <a:latin typeface="Segoe UI" charset="0"/>
            </a:endParaRPr>
          </a:p>
        </p:txBody>
      </p:sp>
      <p:sp>
        <p:nvSpPr>
          <p:cNvPr id="48" name="Rectangle 126"/>
          <p:cNvSpPr/>
          <p:nvPr/>
        </p:nvSpPr>
        <p:spPr>
          <a:xfrm>
            <a:off x="1999026" y="1716497"/>
            <a:ext cx="93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Cloud-to-Cloud </a:t>
            </a:r>
          </a:p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Communication</a:t>
            </a:r>
            <a:endParaRPr lang="ru-RU" sz="800" dirty="0">
              <a:solidFill>
                <a:schemeClr val="bg2">
                  <a:lumMod val="25000"/>
                </a:schemeClr>
              </a:solidFill>
              <a:latin typeface="Segoe UI" charset="0"/>
            </a:endParaRPr>
          </a:p>
        </p:txBody>
      </p:sp>
      <p:sp>
        <p:nvSpPr>
          <p:cNvPr id="49" name="Rectangle 126"/>
          <p:cNvSpPr/>
          <p:nvPr/>
        </p:nvSpPr>
        <p:spPr>
          <a:xfrm rot="16200000">
            <a:off x="1692392" y="1793018"/>
            <a:ext cx="3946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&gt;1 c</a:t>
            </a:r>
          </a:p>
        </p:txBody>
      </p:sp>
      <p:sp>
        <p:nvSpPr>
          <p:cNvPr id="50" name="Rectangle 126"/>
          <p:cNvSpPr/>
          <p:nvPr/>
        </p:nvSpPr>
        <p:spPr>
          <a:xfrm rot="16200000">
            <a:off x="1516968" y="2596460"/>
            <a:ext cx="75212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&gt;</a:t>
            </a:r>
            <a:r>
              <a:rPr lang="ru-RU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2</a:t>
            </a:r>
            <a:r>
              <a:rPr lang="en-US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0 </a:t>
            </a:r>
            <a:r>
              <a:rPr lang="ru-RU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м</a:t>
            </a:r>
            <a:r>
              <a:rPr lang="en-US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c</a:t>
            </a:r>
            <a:r>
              <a:rPr lang="ru-RU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 – 1с</a:t>
            </a:r>
            <a:endParaRPr lang="en-US" sz="800" b="1" dirty="0">
              <a:solidFill>
                <a:schemeClr val="bg2">
                  <a:lumMod val="25000"/>
                </a:schemeClr>
              </a:solidFill>
              <a:latin typeface="Segoe UI" charset="0"/>
            </a:endParaRPr>
          </a:p>
        </p:txBody>
      </p:sp>
      <p:sp>
        <p:nvSpPr>
          <p:cNvPr id="51" name="Rectangle 126"/>
          <p:cNvSpPr/>
          <p:nvPr/>
        </p:nvSpPr>
        <p:spPr>
          <a:xfrm rot="16200000">
            <a:off x="1465171" y="3450989"/>
            <a:ext cx="8739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&gt;10 </a:t>
            </a:r>
            <a:r>
              <a:rPr lang="ru-RU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н</a:t>
            </a:r>
            <a:r>
              <a:rPr lang="en-US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c</a:t>
            </a:r>
            <a:r>
              <a:rPr lang="ru-RU" sz="800" b="1" dirty="0">
                <a:solidFill>
                  <a:schemeClr val="bg2">
                    <a:lumMod val="25000"/>
                  </a:schemeClr>
                </a:solidFill>
                <a:latin typeface="Segoe UI" charset="0"/>
              </a:rPr>
              <a:t> – 20мс</a:t>
            </a:r>
            <a:endParaRPr lang="en-US" sz="800" b="1" dirty="0">
              <a:solidFill>
                <a:schemeClr val="bg2">
                  <a:lumMod val="25000"/>
                </a:schemeClr>
              </a:solidFill>
              <a:latin typeface="Segoe U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11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000"/>
    </mc:Choice>
    <mc:Fallback xmlns="">
      <p:transition advTm="1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77000" y="1311275"/>
            <a:ext cx="7830000" cy="3492724"/>
          </a:xfrm>
          <a:prstGeom prst="round2DiagRect">
            <a:avLst>
              <a:gd name="adj1" fmla="val 9581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1"/>
          <p:cNvSpPr>
            <a:spLocks noGrp="1"/>
          </p:cNvSpPr>
          <p:nvPr>
            <p:ph type="title"/>
          </p:nvPr>
        </p:nvSpPr>
        <p:spPr>
          <a:xfrm>
            <a:off x="252413" y="339501"/>
            <a:ext cx="7559587" cy="971774"/>
          </a:xfrm>
        </p:spPr>
        <p:txBody>
          <a:bodyPr/>
          <a:lstStyle/>
          <a:p>
            <a:r>
              <a:rPr lang="ru-RU" dirty="0"/>
              <a:t>Модель О</a:t>
            </a:r>
            <a:r>
              <a:rPr lang="en-US" dirty="0"/>
              <a:t>SI IoT/</a:t>
            </a:r>
            <a:r>
              <a:rPr lang="en-US" dirty="0" err="1"/>
              <a:t>IIoT</a:t>
            </a:r>
            <a:r>
              <a:rPr lang="ru-RU" dirty="0"/>
              <a:t>-протоколов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55" y="1671750"/>
            <a:ext cx="6380716" cy="260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14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000"/>
    </mc:Choice>
    <mc:Fallback xmlns="">
      <p:transition advTm="12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11EAA3B-1904-5EFE-5B18-4D04D452E90A}"/>
              </a:ext>
            </a:extLst>
          </p:cNvPr>
          <p:cNvSpPr/>
          <p:nvPr/>
        </p:nvSpPr>
        <p:spPr>
          <a:xfrm>
            <a:off x="6487697" y="2211750"/>
            <a:ext cx="1242649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5000" b="0" cap="none" spc="0" dirty="0">
                <a:ln w="0"/>
                <a:gradFill flip="none" rotWithShape="1">
                  <a:gsLst>
                    <a:gs pos="0">
                      <a:srgbClr val="255A8F"/>
                    </a:gs>
                    <a:gs pos="81000">
                      <a:schemeClr val="tx1">
                        <a:lumMod val="99807"/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5</a:t>
            </a:r>
            <a:endParaRPr sz="15000" b="0" cap="none" spc="0" dirty="0">
              <a:ln w="0"/>
              <a:gradFill flip="none" rotWithShape="1">
                <a:gsLst>
                  <a:gs pos="0">
                    <a:srgbClr val="255A8F"/>
                  </a:gs>
                  <a:gs pos="81000">
                    <a:schemeClr val="tx1">
                      <a:lumMod val="99807"/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C7FC034-001D-3E59-0AE1-48DF7660F8FB}"/>
              </a:ext>
            </a:extLst>
          </p:cNvPr>
          <p:cNvSpPr/>
          <p:nvPr/>
        </p:nvSpPr>
        <p:spPr>
          <a:xfrm>
            <a:off x="270096" y="2211751"/>
            <a:ext cx="1798005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0" cap="none" spc="0" dirty="0">
                <a:ln w="0"/>
                <a:gradFill flip="none" rotWithShape="1">
                  <a:gsLst>
                    <a:gs pos="0">
                      <a:srgbClr val="255A8F"/>
                    </a:gs>
                    <a:gs pos="81000">
                      <a:schemeClr val="tx1">
                        <a:lumMod val="99807"/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3</a:t>
            </a:r>
            <a:endParaRPr sz="15000" b="0" cap="none" spc="0" dirty="0">
              <a:ln w="0"/>
              <a:gradFill flip="none" rotWithShape="1">
                <a:gsLst>
                  <a:gs pos="0">
                    <a:srgbClr val="255A8F"/>
                  </a:gs>
                  <a:gs pos="81000">
                    <a:schemeClr val="tx1">
                      <a:lumMod val="99807"/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Сложности обеспечения ИБ </a:t>
            </a:r>
            <a:r>
              <a:rPr lang="ru-RU" dirty="0" err="1"/>
              <a:t>киберфизических</a:t>
            </a:r>
            <a:r>
              <a:rPr lang="ru-RU" dirty="0"/>
              <a:t> систем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4FE642FF-EB38-C441-99B6-EAC4D697F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97402" y="1700288"/>
            <a:ext cx="2609587" cy="971774"/>
          </a:xfrm>
        </p:spPr>
        <p:txBody>
          <a:bodyPr/>
          <a:lstStyle/>
          <a:p>
            <a:r>
              <a:rPr lang="ru-RU" b="1" dirty="0">
                <a:solidFill>
                  <a:srgbClr val="00A8B6"/>
                </a:solidFill>
              </a:rPr>
              <a:t>Отсутствие периметра</a:t>
            </a:r>
            <a:r>
              <a:rPr lang="en-US" b="1" dirty="0">
                <a:solidFill>
                  <a:srgbClr val="00A8B6"/>
                </a:solidFill>
              </a:rPr>
              <a:t> </a:t>
            </a:r>
            <a:r>
              <a:rPr lang="ru-RU" b="1" dirty="0">
                <a:solidFill>
                  <a:srgbClr val="00A8B6"/>
                </a:solidFill>
              </a:rPr>
              <a:t>и территориальная </a:t>
            </a:r>
            <a:r>
              <a:rPr lang="ru-RU" b="1" dirty="0" err="1">
                <a:solidFill>
                  <a:srgbClr val="00A8B6"/>
                </a:solidFill>
              </a:rPr>
              <a:t>распределенность</a:t>
            </a:r>
            <a:br>
              <a:rPr lang="en-US" dirty="0"/>
            </a:br>
            <a:r>
              <a:rPr lang="ru-RU" dirty="0"/>
              <a:t>Невозможно поставить МЭ или </a:t>
            </a:r>
            <a:r>
              <a:rPr lang="ru-RU" dirty="0" err="1"/>
              <a:t>криптошлюз</a:t>
            </a:r>
            <a:r>
              <a:rPr lang="ru-RU" dirty="0"/>
              <a:t> перед каждым устройством</a:t>
            </a:r>
            <a:endParaRPr lang="en-US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1C729C75-7851-EE48-B31E-DA0F246A9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26017" y="1711413"/>
            <a:ext cx="2961240" cy="971774"/>
          </a:xfrm>
        </p:spPr>
        <p:txBody>
          <a:bodyPr/>
          <a:lstStyle/>
          <a:p>
            <a:r>
              <a:rPr lang="en-US" b="1" dirty="0">
                <a:solidFill>
                  <a:srgbClr val="00A8B6"/>
                </a:solidFill>
              </a:rPr>
              <a:t>Non-IP </a:t>
            </a:r>
            <a:r>
              <a:rPr lang="ru-RU" b="1" dirty="0">
                <a:solidFill>
                  <a:srgbClr val="00A8B6"/>
                </a:solidFill>
              </a:rPr>
              <a:t>протоколы и их низкая пропускная способность</a:t>
            </a:r>
            <a:br>
              <a:rPr lang="en-US" dirty="0"/>
            </a:br>
            <a:r>
              <a:rPr lang="ru-RU" dirty="0"/>
              <a:t>Невозможно применять классический </a:t>
            </a:r>
            <a:r>
              <a:rPr lang="en-US" dirty="0"/>
              <a:t>VPN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1439CA37-9A07-A544-9D0B-EA39DD2895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4998" y="3526337"/>
            <a:ext cx="2609587" cy="971774"/>
          </a:xfrm>
        </p:spPr>
        <p:txBody>
          <a:bodyPr/>
          <a:lstStyle/>
          <a:p>
            <a:r>
              <a:rPr lang="ru-RU" b="1" dirty="0">
                <a:solidFill>
                  <a:srgbClr val="00A8B6"/>
                </a:solidFill>
              </a:rPr>
              <a:t>Малые вычислительные ресурсы устройств и отсутствие ОС</a:t>
            </a:r>
            <a:br>
              <a:rPr lang="en-US" dirty="0"/>
            </a:br>
            <a:r>
              <a:rPr lang="ru-RU" dirty="0"/>
              <a:t>Невозможно использовать МДЗ, нет </a:t>
            </a:r>
            <a:r>
              <a:rPr lang="ru-RU" dirty="0" err="1"/>
              <a:t>серт</a:t>
            </a:r>
            <a:r>
              <a:rPr lang="ru-RU" dirty="0"/>
              <a:t>. ОС, нет персональных МЭ</a:t>
            </a:r>
            <a:endParaRPr lang="en-US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775D96D6-405D-7549-BC78-9D6728F4B9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05527" y="3496954"/>
            <a:ext cx="2412946" cy="971774"/>
          </a:xfrm>
          <a:prstGeom prst="rect">
            <a:avLst/>
          </a:prstGeom>
        </p:spPr>
        <p:txBody>
          <a:bodyPr/>
          <a:lstStyle/>
          <a:p>
            <a:r>
              <a:rPr lang="ru-RU" b="1" dirty="0">
                <a:solidFill>
                  <a:srgbClr val="00A8B6"/>
                </a:solidFill>
              </a:rPr>
              <a:t>Возможность дистанционного доступа </a:t>
            </a:r>
            <a:r>
              <a:rPr lang="ru-RU" dirty="0"/>
              <a:t>Беспроводные каналы подразумевают дистанционные атаки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CEA791-1477-101B-4D86-80FD4785478A}"/>
              </a:ext>
            </a:extLst>
          </p:cNvPr>
          <p:cNvSpPr/>
          <p:nvPr/>
        </p:nvSpPr>
        <p:spPr>
          <a:xfrm>
            <a:off x="1141372" y="711092"/>
            <a:ext cx="1133208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0" cap="none" spc="0" dirty="0">
                <a:ln w="0"/>
                <a:gradFill flip="none" rotWithShape="1">
                  <a:gsLst>
                    <a:gs pos="0">
                      <a:srgbClr val="255A8F"/>
                    </a:gs>
                    <a:gs pos="81000">
                      <a:schemeClr val="tx1">
                        <a:lumMod val="99807"/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1</a:t>
            </a:r>
            <a:endParaRPr sz="15000" b="0" cap="none" spc="0" dirty="0">
              <a:ln w="0"/>
              <a:gradFill flip="none" rotWithShape="1">
                <a:gsLst>
                  <a:gs pos="0">
                    <a:srgbClr val="255A8F"/>
                  </a:gs>
                  <a:gs pos="81000">
                    <a:schemeClr val="tx1">
                      <a:lumMod val="99807"/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8F82BB3-1EC3-33A1-8D21-5A36C3CF71C7}"/>
              </a:ext>
            </a:extLst>
          </p:cNvPr>
          <p:cNvSpPr/>
          <p:nvPr/>
        </p:nvSpPr>
        <p:spPr>
          <a:xfrm>
            <a:off x="4482045" y="711093"/>
            <a:ext cx="1242649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5000" b="0" cap="none" spc="0" dirty="0">
                <a:ln w="0"/>
                <a:gradFill flip="none" rotWithShape="1">
                  <a:gsLst>
                    <a:gs pos="0">
                      <a:srgbClr val="255A8F"/>
                    </a:gs>
                    <a:gs pos="81000">
                      <a:schemeClr val="tx1">
                        <a:lumMod val="99807"/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2</a:t>
            </a:r>
            <a:endParaRPr sz="15000" b="1" cap="none" spc="0" dirty="0">
              <a:ln w="0"/>
              <a:gradFill flip="none" rotWithShape="1">
                <a:gsLst>
                  <a:gs pos="0">
                    <a:srgbClr val="255A8F"/>
                  </a:gs>
                  <a:gs pos="81000">
                    <a:schemeClr val="tx1">
                      <a:lumMod val="99807"/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89CEA2A-FC3E-5FB0-D574-E7382F01FCB9}"/>
              </a:ext>
            </a:extLst>
          </p:cNvPr>
          <p:cNvSpPr/>
          <p:nvPr/>
        </p:nvSpPr>
        <p:spPr>
          <a:xfrm>
            <a:off x="3435039" y="2211750"/>
            <a:ext cx="1242649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0" cap="none" spc="0" dirty="0">
                <a:ln w="0"/>
                <a:gradFill flip="none" rotWithShape="1">
                  <a:gsLst>
                    <a:gs pos="0">
                      <a:srgbClr val="255A8F"/>
                    </a:gs>
                    <a:gs pos="81000">
                      <a:schemeClr val="tx1">
                        <a:lumMod val="99807"/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4</a:t>
            </a:r>
            <a:endParaRPr sz="15000" b="0" cap="none" spc="0" dirty="0">
              <a:ln w="0"/>
              <a:gradFill flip="none" rotWithShape="1">
                <a:gsLst>
                  <a:gs pos="0">
                    <a:srgbClr val="255A8F"/>
                  </a:gs>
                  <a:gs pos="81000">
                    <a:schemeClr val="tx1">
                      <a:lumMod val="99807"/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</a:endParaRPr>
          </a:p>
        </p:txBody>
      </p:sp>
      <p:sp>
        <p:nvSpPr>
          <p:cNvPr id="21" name="Текст 12">
            <a:extLst>
              <a:ext uri="{FF2B5EF4-FFF2-40B4-BE49-F238E27FC236}">
                <a16:creationId xmlns:a16="http://schemas.microsoft.com/office/drawing/2014/main" id="{1439CA37-9A07-A544-9D0B-EA39DD2895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42095" y="3511888"/>
            <a:ext cx="2325677" cy="971774"/>
          </a:xfrm>
        </p:spPr>
        <p:txBody>
          <a:bodyPr/>
          <a:lstStyle/>
          <a:p>
            <a:r>
              <a:rPr lang="ru-RU" b="1" dirty="0">
                <a:solidFill>
                  <a:srgbClr val="00A8B6"/>
                </a:solidFill>
              </a:rPr>
              <a:t>Возможность физического доступа</a:t>
            </a:r>
            <a:br>
              <a:rPr lang="en-US" dirty="0"/>
            </a:br>
            <a:r>
              <a:rPr lang="ru-RU" dirty="0"/>
              <a:t>необходимо учитывать внутреннего нарушителя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16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Подход к обеспечению </a:t>
            </a:r>
            <a:r>
              <a:rPr lang="ru-RU" dirty="0" err="1"/>
              <a:t>кибербезопасности</a:t>
            </a:r>
            <a:r>
              <a:rPr lang="ru-RU" dirty="0"/>
              <a:t> </a:t>
            </a:r>
            <a:r>
              <a:rPr lang="ru-RU" dirty="0" err="1"/>
              <a:t>киберфизических</a:t>
            </a:r>
            <a:r>
              <a:rPr lang="ru-RU" dirty="0"/>
              <a:t> систем</a:t>
            </a:r>
          </a:p>
        </p:txBody>
      </p:sp>
      <p:sp>
        <p:nvSpPr>
          <p:cNvPr id="30" name="Текст 9">
            <a:extLst>
              <a:ext uri="{FF2B5EF4-FFF2-40B4-BE49-F238E27FC236}">
                <a16:creationId xmlns:a16="http://schemas.microsoft.com/office/drawing/2014/main" id="{DCEA2E0C-089F-E546-9054-9C641FF84AF7}"/>
              </a:ext>
            </a:extLst>
          </p:cNvPr>
          <p:cNvSpPr txBox="1">
            <a:spLocks/>
          </p:cNvSpPr>
          <p:nvPr/>
        </p:nvSpPr>
        <p:spPr>
          <a:xfrm>
            <a:off x="836613" y="2571750"/>
            <a:ext cx="2835387" cy="2025650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kern="1200">
                <a:solidFill>
                  <a:srgbClr val="23619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ru-RU" dirty="0">
                <a:solidFill>
                  <a:srgbClr val="D66965"/>
                </a:solidFill>
                <a:latin typeface="Consolas"/>
              </a:rPr>
              <a:t>Концепция защиты конечного устройства </a:t>
            </a:r>
          </a:p>
          <a:p>
            <a:pPr>
              <a:defRPr/>
            </a:pPr>
            <a:r>
              <a:rPr lang="ru-RU" dirty="0">
                <a:solidFill>
                  <a:srgbClr val="D66965"/>
                </a:solidFill>
              </a:rPr>
              <a:t>Концепция нулевого доверия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D66965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  <a:p>
            <a:pPr>
              <a:defRPr/>
            </a:pPr>
            <a:r>
              <a:rPr lang="ru-RU" dirty="0">
                <a:solidFill>
                  <a:srgbClr val="D66965"/>
                </a:solidFill>
                <a:latin typeface="Consolas"/>
              </a:rPr>
              <a:t>Концепция корня доверия</a:t>
            </a:r>
          </a:p>
          <a:p>
            <a:pPr>
              <a:defRPr/>
            </a:pPr>
            <a:r>
              <a:rPr lang="ru-RU" dirty="0">
                <a:solidFill>
                  <a:srgbClr val="D66965"/>
                </a:solidFill>
              </a:rPr>
              <a:t>Концепция ВСЗИ</a:t>
            </a:r>
            <a:endParaRPr lang="ru-RU" dirty="0">
              <a:solidFill>
                <a:srgbClr val="D66965"/>
              </a:solidFill>
              <a:latin typeface="Consolas"/>
            </a:endParaRP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E680FF87-E752-324A-B95D-22F48DDC0C9A}"/>
              </a:ext>
            </a:extLst>
          </p:cNvPr>
          <p:cNvSpPr txBox="1">
            <a:spLocks/>
          </p:cNvSpPr>
          <p:nvPr/>
        </p:nvSpPr>
        <p:spPr>
          <a:xfrm>
            <a:off x="4572000" y="1941751"/>
            <a:ext cx="4319588" cy="899999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200" dirty="0">
                <a:solidFill>
                  <a:srgbClr val="F7FFFF"/>
                </a:solidFill>
                <a:latin typeface="Consolas"/>
              </a:rPr>
              <a:t>Единственный возможный подход обеспечения ИБ конечных </a:t>
            </a:r>
            <a:r>
              <a:rPr lang="en-US" sz="1200" dirty="0" err="1">
                <a:solidFill>
                  <a:srgbClr val="F7FFFF"/>
                </a:solidFill>
              </a:rPr>
              <a:t>IIoT</a:t>
            </a:r>
            <a:r>
              <a:rPr lang="en-US" sz="1200" dirty="0">
                <a:solidFill>
                  <a:srgbClr val="F7FFFF"/>
                </a:solidFill>
              </a:rPr>
              <a:t> -</a:t>
            </a:r>
            <a:r>
              <a:rPr lang="ru-RU" sz="1200" dirty="0">
                <a:solidFill>
                  <a:srgbClr val="F7FFFF"/>
                </a:solidFill>
                <a:latin typeface="Consolas"/>
              </a:rPr>
              <a:t>устройств – защита самого устройства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7FFFF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sp>
        <p:nvSpPr>
          <p:cNvPr id="32" name="Текст 11">
            <a:extLst>
              <a:ext uri="{FF2B5EF4-FFF2-40B4-BE49-F238E27FC236}">
                <a16:creationId xmlns:a16="http://schemas.microsoft.com/office/drawing/2014/main" id="{5968F62C-5744-D24D-9C22-A48C40D01A40}"/>
              </a:ext>
            </a:extLst>
          </p:cNvPr>
          <p:cNvSpPr txBox="1">
            <a:spLocks/>
          </p:cNvSpPr>
          <p:nvPr/>
        </p:nvSpPr>
        <p:spPr>
          <a:xfrm>
            <a:off x="4572000" y="2587669"/>
            <a:ext cx="4319588" cy="899999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200" noProof="0" dirty="0">
                <a:solidFill>
                  <a:srgbClr val="F7FFFF"/>
                </a:solidFill>
                <a:latin typeface="Consolas"/>
              </a:rPr>
              <a:t>Из-за недоверия к сети и </a:t>
            </a:r>
            <a:r>
              <a:rPr lang="ru-RU" sz="1200" dirty="0">
                <a:solidFill>
                  <a:srgbClr val="F7FFFF"/>
                </a:solidFill>
                <a:latin typeface="Consolas"/>
              </a:rPr>
              <a:t>ее </a:t>
            </a:r>
            <a:r>
              <a:rPr lang="ru-RU" sz="1200" noProof="0" dirty="0">
                <a:solidFill>
                  <a:srgbClr val="F7FFFF"/>
                </a:solidFill>
                <a:latin typeface="Consolas"/>
              </a:rPr>
              <a:t>устройствам необходимо </a:t>
            </a:r>
            <a:r>
              <a:rPr lang="ru-RU" sz="1200" dirty="0">
                <a:solidFill>
                  <a:srgbClr val="F7FFFF"/>
                </a:solidFill>
                <a:latin typeface="Consolas"/>
              </a:rPr>
              <a:t>реализовывать защиту самого </a:t>
            </a:r>
            <a:r>
              <a:rPr lang="en-US" sz="1200" dirty="0">
                <a:solidFill>
                  <a:srgbClr val="F7FFFF"/>
                </a:solidFill>
                <a:latin typeface="Consolas"/>
              </a:rPr>
              <a:t>IoT-</a:t>
            </a:r>
            <a:r>
              <a:rPr lang="ru-RU" sz="1200" dirty="0">
                <a:solidFill>
                  <a:srgbClr val="F7FFFF"/>
                </a:solidFill>
                <a:latin typeface="Consolas"/>
              </a:rPr>
              <a:t>устройства и его данных с обеспечение его стойкой идентификации</a:t>
            </a:r>
          </a:p>
          <a:p>
            <a:pPr lvl="0">
              <a:defRPr/>
            </a:pPr>
            <a:r>
              <a:rPr lang="ru-RU" sz="1200" dirty="0">
                <a:solidFill>
                  <a:srgbClr val="F7FFFF"/>
                </a:solidFill>
                <a:latin typeface="Consolas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7FFFF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EAB7157-C199-F247-B2EB-D65075BECDD2}"/>
              </a:ext>
            </a:extLst>
          </p:cNvPr>
          <p:cNvCxnSpPr/>
          <p:nvPr/>
        </p:nvCxnSpPr>
        <p:spPr>
          <a:xfrm>
            <a:off x="836613" y="2571750"/>
            <a:ext cx="1377250" cy="0"/>
          </a:xfrm>
          <a:prstGeom prst="line">
            <a:avLst/>
          </a:prstGeom>
          <a:noFill/>
          <a:ln w="28575" cap="rnd" cmpd="sng" algn="ctr">
            <a:solidFill>
              <a:srgbClr val="F7FFFF"/>
            </a:solidFill>
            <a:prstDash val="solid"/>
            <a:round/>
          </a:ln>
          <a:effectLst/>
        </p:spPr>
      </p:cxn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ACED973-9D53-64BF-6C5F-23DE700C66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18806" y="1941750"/>
            <a:ext cx="496800" cy="4860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ACED973-9D53-64BF-6C5F-23DE700C66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18806" y="2718885"/>
            <a:ext cx="496800" cy="486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D53F37-B240-51C1-1F88-7FDC2DE20F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32345" y="3584575"/>
            <a:ext cx="496800" cy="486000"/>
          </a:xfrm>
          <a:prstGeom prst="rect">
            <a:avLst/>
          </a:prstGeom>
        </p:spPr>
      </p:pic>
      <p:sp>
        <p:nvSpPr>
          <p:cNvPr id="3" name="Текст 11">
            <a:extLst>
              <a:ext uri="{FF2B5EF4-FFF2-40B4-BE49-F238E27FC236}">
                <a16:creationId xmlns:a16="http://schemas.microsoft.com/office/drawing/2014/main" id="{99BB1197-A108-B1B7-3985-D611DBA1CEC5}"/>
              </a:ext>
            </a:extLst>
          </p:cNvPr>
          <p:cNvSpPr txBox="1">
            <a:spLocks/>
          </p:cNvSpPr>
          <p:nvPr/>
        </p:nvSpPr>
        <p:spPr>
          <a:xfrm>
            <a:off x="4572000" y="3487668"/>
            <a:ext cx="4319588" cy="899999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200" noProof="0" dirty="0">
                <a:solidFill>
                  <a:srgbClr val="F7FFFF"/>
                </a:solidFill>
                <a:latin typeface="Consolas"/>
              </a:rPr>
              <a:t>IoT-</a:t>
            </a:r>
            <a:r>
              <a:rPr lang="ru-RU" sz="1200" dirty="0">
                <a:solidFill>
                  <a:srgbClr val="F7FFFF"/>
                </a:solidFill>
                <a:latin typeface="Consolas"/>
              </a:rPr>
              <a:t>у</a:t>
            </a:r>
            <a:r>
              <a:rPr lang="ru-RU" sz="1200" noProof="0" dirty="0" err="1">
                <a:solidFill>
                  <a:srgbClr val="F7FFFF"/>
                </a:solidFill>
                <a:latin typeface="Consolas"/>
              </a:rPr>
              <a:t>стройство</a:t>
            </a:r>
            <a:r>
              <a:rPr lang="ru-RU" sz="1200" noProof="0" dirty="0">
                <a:solidFill>
                  <a:srgbClr val="F7FFFF"/>
                </a:solidFill>
                <a:latin typeface="Consolas"/>
              </a:rPr>
              <a:t> при построении своей безопасности должно опираться на точку доверия, которая  должна являться фундаментом безопасности устройства </a:t>
            </a:r>
            <a:endParaRPr lang="ru-RU" sz="1200" dirty="0">
              <a:solidFill>
                <a:srgbClr val="F7FFFF"/>
              </a:solidFill>
              <a:latin typeface="Consolas"/>
            </a:endParaRPr>
          </a:p>
          <a:p>
            <a:pPr lvl="0">
              <a:defRPr/>
            </a:pPr>
            <a:r>
              <a:rPr lang="ru-RU" sz="1200" dirty="0">
                <a:solidFill>
                  <a:srgbClr val="F7FFFF"/>
                </a:solidFill>
                <a:latin typeface="Consolas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7FFFF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11E3FF-6849-FF9C-7053-DE127C3003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32345" y="4517108"/>
            <a:ext cx="496800" cy="486000"/>
          </a:xfrm>
          <a:prstGeom prst="rect">
            <a:avLst/>
          </a:prstGeom>
        </p:spPr>
      </p:pic>
      <p:sp>
        <p:nvSpPr>
          <p:cNvPr id="6" name="Текст 11">
            <a:extLst>
              <a:ext uri="{FF2B5EF4-FFF2-40B4-BE49-F238E27FC236}">
                <a16:creationId xmlns:a16="http://schemas.microsoft.com/office/drawing/2014/main" id="{C9F5FC0B-2A24-A338-D34C-F3E8FFA141C4}"/>
              </a:ext>
            </a:extLst>
          </p:cNvPr>
          <p:cNvSpPr txBox="1">
            <a:spLocks/>
          </p:cNvSpPr>
          <p:nvPr/>
        </p:nvSpPr>
        <p:spPr>
          <a:xfrm>
            <a:off x="4572000" y="4397720"/>
            <a:ext cx="4319588" cy="899999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200" noProof="0" dirty="0">
                <a:solidFill>
                  <a:srgbClr val="F7FFFF"/>
                </a:solidFill>
                <a:latin typeface="Consolas"/>
              </a:rPr>
              <a:t>Все подходы для </a:t>
            </a:r>
            <a:r>
              <a:rPr lang="en-US" sz="1200" noProof="0" dirty="0">
                <a:solidFill>
                  <a:srgbClr val="F7FFFF"/>
                </a:solidFill>
                <a:latin typeface="Consolas"/>
              </a:rPr>
              <a:t>IoT-</a:t>
            </a:r>
            <a:r>
              <a:rPr lang="ru-RU" sz="1200" noProof="0" dirty="0">
                <a:solidFill>
                  <a:srgbClr val="F7FFFF"/>
                </a:solidFill>
                <a:latin typeface="Consolas"/>
              </a:rPr>
              <a:t>устройств могут быть реализованы только при использовании встроенных механизмов безопасности в устройства</a:t>
            </a:r>
            <a:endParaRPr lang="ru-RU" sz="1200" dirty="0">
              <a:solidFill>
                <a:srgbClr val="F7FFFF"/>
              </a:solidFill>
              <a:latin typeface="Consolas"/>
            </a:endParaRPr>
          </a:p>
          <a:p>
            <a:pPr lvl="0">
              <a:defRPr/>
            </a:pPr>
            <a:r>
              <a:rPr lang="ru-RU" sz="1200" dirty="0">
                <a:solidFill>
                  <a:srgbClr val="F7FFFF"/>
                </a:solidFill>
                <a:latin typeface="Consolas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7FFFF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450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52413" y="339501"/>
            <a:ext cx="7559587" cy="971774"/>
          </a:xfrm>
        </p:spPr>
        <p:txBody>
          <a:bodyPr/>
          <a:lstStyle/>
          <a:p>
            <a:r>
              <a:rPr lang="ru-RU" dirty="0"/>
              <a:t>Концепция обеспечения ИБ </a:t>
            </a:r>
            <a:r>
              <a:rPr lang="en-US" dirty="0" err="1"/>
              <a:t>IIoT</a:t>
            </a:r>
            <a:r>
              <a:rPr lang="ru-RU" dirty="0"/>
              <a:t>-систем</a:t>
            </a:r>
          </a:p>
        </p:txBody>
      </p:sp>
      <p:sp>
        <p:nvSpPr>
          <p:cNvPr id="2" name="Rounded Rectangle 70">
            <a:extLst>
              <a:ext uri="{FF2B5EF4-FFF2-40B4-BE49-F238E27FC236}">
                <a16:creationId xmlns:a16="http://schemas.microsoft.com/office/drawing/2014/main" id="{F9EB6D79-12A9-12F9-735D-8326AB4ABC5D}"/>
              </a:ext>
            </a:extLst>
          </p:cNvPr>
          <p:cNvSpPr/>
          <p:nvPr/>
        </p:nvSpPr>
        <p:spPr>
          <a:xfrm>
            <a:off x="317656" y="1677065"/>
            <a:ext cx="2451506" cy="2831407"/>
          </a:xfrm>
          <a:prstGeom prst="roundRect">
            <a:avLst/>
          </a:prstGeom>
          <a:noFill/>
          <a:ln>
            <a:solidFill>
              <a:srgbClr val="08B2C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Rectangle 71">
            <a:extLst>
              <a:ext uri="{FF2B5EF4-FFF2-40B4-BE49-F238E27FC236}">
                <a16:creationId xmlns:a16="http://schemas.microsoft.com/office/drawing/2014/main" id="{EC108058-0CFF-5DA2-37C6-EC6C338A7EEB}"/>
              </a:ext>
            </a:extLst>
          </p:cNvPr>
          <p:cNvSpPr/>
          <p:nvPr/>
        </p:nvSpPr>
        <p:spPr>
          <a:xfrm>
            <a:off x="441534" y="1338293"/>
            <a:ext cx="23030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8B2C4"/>
                </a:solidFill>
                <a:cs typeface="Segoe UI" panose="020B0502040204020203" pitchFamily="34" charset="0"/>
              </a:rPr>
              <a:t>Защита </a:t>
            </a:r>
            <a:r>
              <a:rPr lang="en-US" sz="1200" b="1" dirty="0">
                <a:solidFill>
                  <a:srgbClr val="08B2C4"/>
                </a:solidFill>
                <a:cs typeface="Segoe UI" panose="020B0502040204020203" pitchFamily="34" charset="0"/>
              </a:rPr>
              <a:t>IoT-</a:t>
            </a:r>
            <a:r>
              <a:rPr lang="ru-RU" sz="1200" b="1" dirty="0">
                <a:solidFill>
                  <a:srgbClr val="08B2C4"/>
                </a:solidFill>
                <a:cs typeface="Segoe UI" panose="020B0502040204020203" pitchFamily="34" charset="0"/>
              </a:rPr>
              <a:t> устройств</a:t>
            </a:r>
            <a:endParaRPr lang="ru-RU" sz="1200" b="1" dirty="0">
              <a:solidFill>
                <a:srgbClr val="08B2C4"/>
              </a:solidFill>
            </a:endParaRPr>
          </a:p>
        </p:txBody>
      </p:sp>
      <p:pic>
        <p:nvPicPr>
          <p:cNvPr id="6" name="Picture 18">
            <a:extLst>
              <a:ext uri="{FF2B5EF4-FFF2-40B4-BE49-F238E27FC236}">
                <a16:creationId xmlns:a16="http://schemas.microsoft.com/office/drawing/2014/main" id="{97B5E595-E145-9524-0DF7-41E65AE619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0396" y="2472734"/>
            <a:ext cx="677848" cy="679846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8A6DA36-4028-04EE-4D2C-0BD98C9D7A34}"/>
              </a:ext>
            </a:extLst>
          </p:cNvPr>
          <p:cNvCxnSpPr/>
          <p:nvPr/>
        </p:nvCxnSpPr>
        <p:spPr>
          <a:xfrm flipH="1" flipV="1">
            <a:off x="2409123" y="2118781"/>
            <a:ext cx="269250" cy="409684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85C1D31-3830-FA69-2B23-87E87DB5E227}"/>
              </a:ext>
            </a:extLst>
          </p:cNvPr>
          <p:cNvCxnSpPr>
            <a:endCxn id="13" idx="3"/>
          </p:cNvCxnSpPr>
          <p:nvPr/>
        </p:nvCxnSpPr>
        <p:spPr>
          <a:xfrm flipH="1" flipV="1">
            <a:off x="1969144" y="2491393"/>
            <a:ext cx="683656" cy="138607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7F33073-EA38-05AB-FA85-E366B2B928A0}"/>
              </a:ext>
            </a:extLst>
          </p:cNvPr>
          <p:cNvCxnSpPr>
            <a:cxnSpLocks/>
          </p:cNvCxnSpPr>
          <p:nvPr/>
        </p:nvCxnSpPr>
        <p:spPr>
          <a:xfrm flipH="1">
            <a:off x="1745169" y="2904668"/>
            <a:ext cx="751608" cy="315424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8C4764C-A83F-3C46-11F6-F33CD95EB26F}"/>
              </a:ext>
            </a:extLst>
          </p:cNvPr>
          <p:cNvCxnSpPr>
            <a:cxnSpLocks/>
          </p:cNvCxnSpPr>
          <p:nvPr/>
        </p:nvCxnSpPr>
        <p:spPr>
          <a:xfrm flipH="1">
            <a:off x="2560010" y="3082953"/>
            <a:ext cx="92908" cy="506139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D2C71C7-40CF-BE22-106D-60B267B38129}"/>
              </a:ext>
            </a:extLst>
          </p:cNvPr>
          <p:cNvCxnSpPr>
            <a:cxnSpLocks/>
            <a:endCxn id="26" idx="7"/>
          </p:cNvCxnSpPr>
          <p:nvPr/>
        </p:nvCxnSpPr>
        <p:spPr>
          <a:xfrm flipH="1">
            <a:off x="2037036" y="3020306"/>
            <a:ext cx="511420" cy="529289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E9B402E-BDBC-BFAB-AF83-8933E4CB42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235" y="1756523"/>
            <a:ext cx="410229" cy="4102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30F3299-4DEB-994D-53D5-A9DB738C15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78" b="100000" l="0" r="99111">
                        <a14:foregroundMark x1="54000" y1="49111" x2="54000" y2="49111"/>
                        <a14:foregroundMark x1="61111" y1="34667" x2="61111" y2="34667"/>
                        <a14:foregroundMark x1="40556" y1="26444" x2="40556" y2="26444"/>
                        <a14:foregroundMark x1="74556" y1="37778" x2="74556" y2="37778"/>
                        <a14:foregroundMark x1="76556" y1="54222" x2="76556" y2="54222"/>
                        <a14:foregroundMark x1="72444" y1="63444" x2="72444" y2="63444"/>
                        <a14:foregroundMark x1="65222" y1="73778" x2="65222" y2="73778"/>
                        <a14:foregroundMark x1="32333" y1="67556" x2="32333" y2="67556"/>
                        <a14:foregroundMark x1="28222" y1="57333" x2="28222" y2="57333"/>
                        <a14:foregroundMark x1="26222" y1="48000" x2="26222" y2="48000"/>
                        <a14:foregroundMark x1="27222" y1="38778" x2="27222" y2="38778"/>
                        <a14:foregroundMark x1="52889" y1="25444" x2="52889" y2="25444"/>
                        <a14:foregroundMark x1="65222" y1="28556" x2="65222" y2="28556"/>
                        <a14:foregroundMark x1="52889" y1="77889" x2="52889" y2="77889"/>
                        <a14:foregroundMark x1="49889" y1="55222" x2="49889" y2="55222"/>
                        <a14:foregroundMark x1="50889" y1="40889" x2="50889" y2="40889"/>
                        <a14:foregroundMark x1="46778" y1="43889" x2="46778" y2="43889"/>
                        <a14:foregroundMark x1="62222" y1="52111" x2="62222" y2="52111"/>
                        <a14:foregroundMark x1="45778" y1="61444" x2="45778" y2="61444"/>
                        <a14:foregroundMark x1="42667" y1="74778" x2="42667" y2="74778"/>
                        <a14:foregroundMark x1="39556" y1="73778" x2="39556" y2="73778"/>
                        <a14:foregroundMark x1="28070" y1="19298" x2="28070" y2="19298"/>
                        <a14:foregroundMark x1="70175" y1="17544" x2="70175" y2="17544"/>
                        <a14:foregroundMark x1="89474" y1="24561" x2="89474" y2="24561"/>
                        <a14:foregroundMark x1="85965" y1="43860" x2="85965" y2="43860"/>
                        <a14:foregroundMark x1="85965" y1="80702" x2="85965" y2="80702"/>
                        <a14:foregroundMark x1="43860" y1="84211" x2="43860" y2="84211"/>
                        <a14:foregroundMark x1="22807" y1="70175" x2="22807" y2="70175"/>
                        <a14:backgroundMark x1="10526" y1="8772" x2="10526" y2="8772"/>
                        <a14:backgroundMark x1="8772" y1="87719" x2="8772" y2="87719"/>
                        <a14:backgroundMark x1="82456" y1="8772" x2="82456" y2="8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4036" y="2288839"/>
            <a:ext cx="405108" cy="405108"/>
          </a:xfrm>
          <a:prstGeom prst="rect">
            <a:avLst/>
          </a:prstGeom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C269297B-2FDE-C867-703D-170B1993E637}"/>
              </a:ext>
            </a:extLst>
          </p:cNvPr>
          <p:cNvSpPr/>
          <p:nvPr/>
        </p:nvSpPr>
        <p:spPr>
          <a:xfrm>
            <a:off x="428677" y="1750023"/>
            <a:ext cx="1758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Разграничение прав доступа с авторизацией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BDE35E0F-534B-338A-58EE-C2453E33F47F}"/>
              </a:ext>
            </a:extLst>
          </p:cNvPr>
          <p:cNvSpPr/>
          <p:nvPr/>
        </p:nvSpPr>
        <p:spPr>
          <a:xfrm>
            <a:off x="571906" y="2157171"/>
            <a:ext cx="1200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Доверенная </a:t>
            </a:r>
          </a:p>
          <a:p>
            <a:pPr algn="ctr"/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загрузка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4883708C-4F83-B671-E99F-2063FB431E7C}"/>
              </a:ext>
            </a:extLst>
          </p:cNvPr>
          <p:cNvSpPr/>
          <p:nvPr/>
        </p:nvSpPr>
        <p:spPr>
          <a:xfrm>
            <a:off x="363655" y="3326867"/>
            <a:ext cx="1200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Доверенное обновление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6EDA47C0-823D-2147-8F12-A77084392729}"/>
              </a:ext>
            </a:extLst>
          </p:cNvPr>
          <p:cNvSpPr/>
          <p:nvPr/>
        </p:nvSpPr>
        <p:spPr>
          <a:xfrm>
            <a:off x="659042" y="3817962"/>
            <a:ext cx="1200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Доверенное конфигурирование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649D9AA-4522-2ABC-2B13-EEEF4F58447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978" y="3487338"/>
            <a:ext cx="434295" cy="434295"/>
          </a:xfrm>
          <a:prstGeom prst="rect">
            <a:avLst/>
          </a:prstGeom>
        </p:spPr>
      </p:pic>
      <p:sp>
        <p:nvSpPr>
          <p:cNvPr id="19" name="Rectangle 7">
            <a:extLst>
              <a:ext uri="{FF2B5EF4-FFF2-40B4-BE49-F238E27FC236}">
                <a16:creationId xmlns:a16="http://schemas.microsoft.com/office/drawing/2014/main" id="{6BD0705F-F9ED-C60A-CCFA-DBE74653940D}"/>
              </a:ext>
            </a:extLst>
          </p:cNvPr>
          <p:cNvSpPr/>
          <p:nvPr/>
        </p:nvSpPr>
        <p:spPr>
          <a:xfrm>
            <a:off x="1593080" y="4043047"/>
            <a:ext cx="1200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Доверенное хранение данных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C52AC57-2115-F5F7-F3F9-80DB17D48158}"/>
              </a:ext>
            </a:extLst>
          </p:cNvPr>
          <p:cNvSpPr/>
          <p:nvPr/>
        </p:nvSpPr>
        <p:spPr>
          <a:xfrm>
            <a:off x="1377000" y="3066750"/>
            <a:ext cx="353126" cy="38542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1D967BE-9F48-59F1-227F-9806B5187D5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949" y="3042847"/>
            <a:ext cx="425555" cy="425555"/>
          </a:xfrm>
          <a:prstGeom prst="rect">
            <a:avLst/>
          </a:prstGeom>
        </p:spPr>
      </p:pic>
      <p:sp>
        <p:nvSpPr>
          <p:cNvPr id="23" name="Rectangle 71">
            <a:extLst>
              <a:ext uri="{FF2B5EF4-FFF2-40B4-BE49-F238E27FC236}">
                <a16:creationId xmlns:a16="http://schemas.microsoft.com/office/drawing/2014/main" id="{3BCBD25B-FDB0-85D8-74D9-F6F47F332AC3}"/>
              </a:ext>
            </a:extLst>
          </p:cNvPr>
          <p:cNvSpPr/>
          <p:nvPr/>
        </p:nvSpPr>
        <p:spPr>
          <a:xfrm>
            <a:off x="3084893" y="2448036"/>
            <a:ext cx="10891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cs typeface="Segoe UI" panose="020B0502040204020203" pitchFamily="34" charset="0"/>
              </a:rPr>
              <a:t>+</a:t>
            </a:r>
            <a:endParaRPr lang="ru-RU" sz="2400" dirty="0"/>
          </a:p>
        </p:txBody>
      </p:sp>
      <p:sp>
        <p:nvSpPr>
          <p:cNvPr id="24" name="Rectangle 71">
            <a:extLst>
              <a:ext uri="{FF2B5EF4-FFF2-40B4-BE49-F238E27FC236}">
                <a16:creationId xmlns:a16="http://schemas.microsoft.com/office/drawing/2014/main" id="{E75BB799-5218-8381-3F74-5E110F76C2B7}"/>
              </a:ext>
            </a:extLst>
          </p:cNvPr>
          <p:cNvSpPr/>
          <p:nvPr/>
        </p:nvSpPr>
        <p:spPr>
          <a:xfrm>
            <a:off x="4174019" y="1215400"/>
            <a:ext cx="1737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8B2C4"/>
                </a:solidFill>
                <a:cs typeface="Segoe UI" panose="020B0502040204020203" pitchFamily="34" charset="0"/>
              </a:rPr>
              <a:t>Защита коммуникаций</a:t>
            </a:r>
          </a:p>
        </p:txBody>
      </p:sp>
      <p:sp>
        <p:nvSpPr>
          <p:cNvPr id="25" name="Rounded Rectangle 70">
            <a:extLst>
              <a:ext uri="{FF2B5EF4-FFF2-40B4-BE49-F238E27FC236}">
                <a16:creationId xmlns:a16="http://schemas.microsoft.com/office/drawing/2014/main" id="{D993C70A-C32A-F9F5-EA8D-60E41D9631EC}"/>
              </a:ext>
            </a:extLst>
          </p:cNvPr>
          <p:cNvSpPr/>
          <p:nvPr/>
        </p:nvSpPr>
        <p:spPr>
          <a:xfrm>
            <a:off x="4129368" y="1786488"/>
            <a:ext cx="1986913" cy="2521969"/>
          </a:xfrm>
          <a:prstGeom prst="roundRect">
            <a:avLst/>
          </a:prstGeom>
          <a:noFill/>
          <a:ln>
            <a:solidFill>
              <a:srgbClr val="08B2C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6" name="Picture 113">
            <a:extLst>
              <a:ext uri="{FF2B5EF4-FFF2-40B4-BE49-F238E27FC236}">
                <a16:creationId xmlns:a16="http://schemas.microsoft.com/office/drawing/2014/main" id="{6072C925-3FEB-3617-3F5C-44623BBEB3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9256" y="3491641"/>
            <a:ext cx="395734" cy="395734"/>
          </a:xfrm>
          <a:prstGeom prst="ellipse">
            <a:avLst/>
          </a:prstGeom>
        </p:spPr>
      </p:pic>
      <p:sp>
        <p:nvSpPr>
          <p:cNvPr id="27" name="Rectangle 71">
            <a:extLst>
              <a:ext uri="{FF2B5EF4-FFF2-40B4-BE49-F238E27FC236}">
                <a16:creationId xmlns:a16="http://schemas.microsoft.com/office/drawing/2014/main" id="{CF715FDC-86D9-B565-7D4B-F35DDC4E34BE}"/>
              </a:ext>
            </a:extLst>
          </p:cNvPr>
          <p:cNvSpPr/>
          <p:nvPr/>
        </p:nvSpPr>
        <p:spPr>
          <a:xfrm>
            <a:off x="4150762" y="2492603"/>
            <a:ext cx="19052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Криптографи-ческие</a:t>
            </a:r>
            <a:r>
              <a:rPr lang="ru-RU" dirty="0"/>
              <a:t> протоколы</a:t>
            </a:r>
          </a:p>
        </p:txBody>
      </p:sp>
      <p:sp>
        <p:nvSpPr>
          <p:cNvPr id="28" name="Rectangle 71">
            <a:extLst>
              <a:ext uri="{FF2B5EF4-FFF2-40B4-BE49-F238E27FC236}">
                <a16:creationId xmlns:a16="http://schemas.microsoft.com/office/drawing/2014/main" id="{7E59CE5F-776E-6C67-1477-8E6DD5741639}"/>
              </a:ext>
            </a:extLst>
          </p:cNvPr>
          <p:cNvSpPr/>
          <p:nvPr/>
        </p:nvSpPr>
        <p:spPr>
          <a:xfrm>
            <a:off x="5931130" y="2803440"/>
            <a:ext cx="10891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cs typeface="Segoe UI" panose="020B0502040204020203" pitchFamily="34" charset="0"/>
              </a:rPr>
              <a:t>+</a:t>
            </a:r>
            <a:endParaRPr lang="ru-RU" sz="2400" dirty="0"/>
          </a:p>
        </p:txBody>
      </p:sp>
      <p:sp>
        <p:nvSpPr>
          <p:cNvPr id="29" name="Rectangle 71">
            <a:extLst>
              <a:ext uri="{FF2B5EF4-FFF2-40B4-BE49-F238E27FC236}">
                <a16:creationId xmlns:a16="http://schemas.microsoft.com/office/drawing/2014/main" id="{6D399148-4AAF-AB61-AAB9-8370EB178A20}"/>
              </a:ext>
            </a:extLst>
          </p:cNvPr>
          <p:cNvSpPr/>
          <p:nvPr/>
        </p:nvSpPr>
        <p:spPr>
          <a:xfrm>
            <a:off x="6956554" y="1041750"/>
            <a:ext cx="1737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8B2C4"/>
                </a:solidFill>
                <a:cs typeface="Segoe UI" panose="020B0502040204020203" pitchFamily="34" charset="0"/>
              </a:rPr>
              <a:t>Платформа информационной безопасности</a:t>
            </a:r>
          </a:p>
        </p:txBody>
      </p:sp>
      <p:sp>
        <p:nvSpPr>
          <p:cNvPr id="30" name="Rounded Rectangle 70">
            <a:extLst>
              <a:ext uri="{FF2B5EF4-FFF2-40B4-BE49-F238E27FC236}">
                <a16:creationId xmlns:a16="http://schemas.microsoft.com/office/drawing/2014/main" id="{A33D757D-344B-D10E-976E-D9F8F2444870}"/>
              </a:ext>
            </a:extLst>
          </p:cNvPr>
          <p:cNvSpPr/>
          <p:nvPr/>
        </p:nvSpPr>
        <p:spPr>
          <a:xfrm>
            <a:off x="7047877" y="1786488"/>
            <a:ext cx="1554425" cy="2391362"/>
          </a:xfrm>
          <a:prstGeom prst="roundRect">
            <a:avLst/>
          </a:prstGeom>
          <a:noFill/>
          <a:ln>
            <a:solidFill>
              <a:srgbClr val="08B2C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06E733E-913B-537D-B73F-1E76BF54B107}"/>
              </a:ext>
            </a:extLst>
          </p:cNvPr>
          <p:cNvSpPr/>
          <p:nvPr/>
        </p:nvSpPr>
        <p:spPr>
          <a:xfrm>
            <a:off x="7545708" y="2506189"/>
            <a:ext cx="102586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cs typeface="Segoe UI" panose="020B0502040204020203" pitchFamily="34" charset="0"/>
              </a:rPr>
              <a:t>Управление устройствами ИБ</a:t>
            </a:r>
            <a:endParaRPr lang="ru-RU" sz="900" dirty="0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947DC668-CC1E-6E3C-DF01-E667D2C400D7}"/>
              </a:ext>
            </a:extLst>
          </p:cNvPr>
          <p:cNvGrpSpPr/>
          <p:nvPr/>
        </p:nvGrpSpPr>
        <p:grpSpPr>
          <a:xfrm>
            <a:off x="7149284" y="2530608"/>
            <a:ext cx="403103" cy="405453"/>
            <a:chOff x="827584" y="1823594"/>
            <a:chExt cx="334998" cy="360000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77E22DFA-8E58-79F0-F94F-786CC48B26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7584" y="1823594"/>
              <a:ext cx="334998" cy="36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275A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D9E69B8B-D068-7C2B-0F19-CBA16AB22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 contrast="4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053" y="1895582"/>
              <a:ext cx="214060" cy="216024"/>
            </a:xfrm>
            <a:prstGeom prst="rect">
              <a:avLst/>
            </a:prstGeom>
          </p:spPr>
        </p:pic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7A11F380-94DA-E95F-119B-7C7B1B8936AF}"/>
              </a:ext>
            </a:extLst>
          </p:cNvPr>
          <p:cNvGrpSpPr/>
          <p:nvPr/>
        </p:nvGrpSpPr>
        <p:grpSpPr>
          <a:xfrm>
            <a:off x="7142902" y="1971198"/>
            <a:ext cx="375197" cy="360000"/>
            <a:chOff x="2267743" y="1822891"/>
            <a:chExt cx="375197" cy="360000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1AF33B44-C2F3-A010-16DB-BCA2BA33F8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67743" y="1822891"/>
              <a:ext cx="375197" cy="360000"/>
            </a:xfrm>
            <a:prstGeom prst="ellipse">
              <a:avLst/>
            </a:prstGeom>
            <a:solidFill>
              <a:srgbClr val="C04C36"/>
            </a:solidFill>
            <a:ln>
              <a:solidFill>
                <a:srgbClr val="C04C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04F5EF42-1B49-57CC-9439-A3D7922BD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3613" y="1870189"/>
              <a:ext cx="261826" cy="251221"/>
            </a:xfrm>
            <a:prstGeom prst="rect">
              <a:avLst/>
            </a:prstGeom>
          </p:spPr>
        </p:pic>
      </p:grp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6E3DC61-1896-23F8-5021-2778644118CF}"/>
              </a:ext>
            </a:extLst>
          </p:cNvPr>
          <p:cNvSpPr/>
          <p:nvPr/>
        </p:nvSpPr>
        <p:spPr>
          <a:xfrm>
            <a:off x="7491860" y="1868430"/>
            <a:ext cx="102073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cs typeface="Segoe UI" panose="020B0502040204020203" pitchFamily="34" charset="0"/>
              </a:rPr>
              <a:t>Управление ключами и сертификатами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ED0DA2E0-C1A7-4E1F-AB11-CD785006E8B2}"/>
              </a:ext>
            </a:extLst>
          </p:cNvPr>
          <p:cNvGrpSpPr/>
          <p:nvPr/>
        </p:nvGrpSpPr>
        <p:grpSpPr>
          <a:xfrm>
            <a:off x="7192387" y="3135472"/>
            <a:ext cx="360000" cy="360000"/>
            <a:chOff x="3828030" y="1820466"/>
            <a:chExt cx="360000" cy="360000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3630E302-99B1-E9D8-0D3B-6AC4CDB528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28030" y="1820466"/>
              <a:ext cx="360000" cy="360000"/>
            </a:xfrm>
            <a:prstGeom prst="ellipse">
              <a:avLst/>
            </a:prstGeom>
            <a:solidFill>
              <a:srgbClr val="0091DA"/>
            </a:solidFill>
            <a:ln>
              <a:solidFill>
                <a:srgbClr val="0091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7DBEDA53-DA1F-3C21-B589-BA14C4C2F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100000" contrast="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V="1">
              <a:off x="3881072" y="1875933"/>
              <a:ext cx="253916" cy="253916"/>
            </a:xfrm>
            <a:prstGeom prst="rect">
              <a:avLst/>
            </a:prstGeom>
          </p:spPr>
        </p:pic>
      </p:grp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3D79573-5008-25C2-1892-5EDC75A00307}"/>
              </a:ext>
            </a:extLst>
          </p:cNvPr>
          <p:cNvSpPr/>
          <p:nvPr/>
        </p:nvSpPr>
        <p:spPr>
          <a:xfrm>
            <a:off x="7570500" y="3181677"/>
            <a:ext cx="11265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cs typeface="Segoe UI" panose="020B0502040204020203" pitchFamily="34" charset="0"/>
              </a:rPr>
              <a:t>Защищенный обмен </a:t>
            </a:r>
            <a:br>
              <a:rPr lang="ru-RU" sz="900" dirty="0">
                <a:cs typeface="Segoe UI" panose="020B0502040204020203" pitchFamily="34" charset="0"/>
              </a:rPr>
            </a:br>
            <a:endParaRPr lang="ru-RU" sz="900" dirty="0">
              <a:cs typeface="Segoe UI" panose="020B0502040204020203" pitchFamily="34" charset="0"/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0635C097-4857-911C-2262-6859CC01DAC4}"/>
              </a:ext>
            </a:extLst>
          </p:cNvPr>
          <p:cNvSpPr>
            <a:spLocks noChangeAspect="1"/>
          </p:cNvSpPr>
          <p:nvPr/>
        </p:nvSpPr>
        <p:spPr>
          <a:xfrm>
            <a:off x="7209299" y="3673835"/>
            <a:ext cx="360000" cy="360000"/>
          </a:xfrm>
          <a:prstGeom prst="ellipse">
            <a:avLst/>
          </a:prstGeom>
          <a:solidFill>
            <a:srgbClr val="DAAA00"/>
          </a:solidFill>
          <a:ln>
            <a:solidFill>
              <a:srgbClr val="DA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7FEC30C-5744-FE0D-48BC-8B609A35AB73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68033" y1="28279" x2="68033" y2="28279"/>
                        <a14:foregroundMark x1="71311" y1="32787" x2="71311" y2="32787"/>
                        <a14:foregroundMark x1="78279" y1="73770" x2="78279" y2="73770"/>
                        <a14:foregroundMark x1="68443" y1="64754" x2="68443" y2="64754"/>
                        <a14:foregroundMark x1="72541" y1="70902" x2="72541" y2="70902"/>
                        <a14:foregroundMark x1="85656" y1="80328" x2="85656" y2="80328"/>
                        <a14:foregroundMark x1="48770" y1="43852" x2="48770" y2="43852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116" y="3696199"/>
            <a:ext cx="315271" cy="315271"/>
          </a:xfrm>
          <a:prstGeom prst="ellipse">
            <a:avLst/>
          </a:prstGeom>
        </p:spPr>
      </p:pic>
      <p:sp>
        <p:nvSpPr>
          <p:cNvPr id="45" name="Текст 4">
            <a:extLst>
              <a:ext uri="{FF2B5EF4-FFF2-40B4-BE49-F238E27FC236}">
                <a16:creationId xmlns:a16="http://schemas.microsoft.com/office/drawing/2014/main" id="{10F240C4-FBF0-6CD0-CDCB-DC701551E2D2}"/>
              </a:ext>
            </a:extLst>
          </p:cNvPr>
          <p:cNvSpPr txBox="1">
            <a:spLocks/>
          </p:cNvSpPr>
          <p:nvPr/>
        </p:nvSpPr>
        <p:spPr>
          <a:xfrm>
            <a:off x="7600944" y="3738418"/>
            <a:ext cx="917849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  <a:latin typeface="+mn-lt"/>
              </a:rPr>
              <a:t>Мониторинг</a:t>
            </a:r>
          </a:p>
        </p:txBody>
      </p:sp>
      <p:pic>
        <p:nvPicPr>
          <p:cNvPr id="46" name="Picture 5">
            <a:extLst>
              <a:ext uri="{FF2B5EF4-FFF2-40B4-BE49-F238E27FC236}">
                <a16:creationId xmlns:a16="http://schemas.microsoft.com/office/drawing/2014/main" id="{4DA3BBCC-9F60-01AA-A8F6-F51D2741FBBD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6073" y="2377632"/>
            <a:ext cx="403433" cy="403112"/>
          </a:xfrm>
          <a:prstGeom prst="rect">
            <a:avLst/>
          </a:prstGeom>
        </p:spPr>
      </p:pic>
      <p:sp>
        <p:nvSpPr>
          <p:cNvPr id="47" name="Левая фигурная скобка 10">
            <a:extLst>
              <a:ext uri="{FF2B5EF4-FFF2-40B4-BE49-F238E27FC236}">
                <a16:creationId xmlns:a16="http://schemas.microsoft.com/office/drawing/2014/main" id="{4C9EE158-D522-DB1D-32B6-E9FF482C4F05}"/>
              </a:ext>
            </a:extLst>
          </p:cNvPr>
          <p:cNvSpPr/>
          <p:nvPr/>
        </p:nvSpPr>
        <p:spPr>
          <a:xfrm rot="16200000">
            <a:off x="3129492" y="3038304"/>
            <a:ext cx="381911" cy="3313534"/>
          </a:xfrm>
          <a:prstGeom prst="leftBrace">
            <a:avLst>
              <a:gd name="adj1" fmla="val 42165"/>
              <a:gd name="adj2" fmla="val 522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Rectangle 71">
            <a:extLst>
              <a:ext uri="{FF2B5EF4-FFF2-40B4-BE49-F238E27FC236}">
                <a16:creationId xmlns:a16="http://schemas.microsoft.com/office/drawing/2014/main" id="{1C4C0B09-0FF7-A773-07B3-825551E2BC06}"/>
              </a:ext>
            </a:extLst>
          </p:cNvPr>
          <p:cNvSpPr/>
          <p:nvPr/>
        </p:nvSpPr>
        <p:spPr>
          <a:xfrm>
            <a:off x="2457632" y="4815499"/>
            <a:ext cx="17370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cs typeface="Segoe UI" panose="020B0502040204020203" pitchFamily="34" charset="0"/>
              </a:rPr>
              <a:t>Security by design</a:t>
            </a:r>
            <a:endParaRPr lang="ru-RU" sz="1200" b="1" dirty="0">
              <a:cs typeface="Segoe UI" panose="020B0502040204020203" pitchFamily="34" charset="0"/>
            </a:endParaRPr>
          </a:p>
        </p:txBody>
      </p:sp>
      <p:sp>
        <p:nvSpPr>
          <p:cNvPr id="49" name="Rectangle 7">
            <a:extLst>
              <a:ext uri="{FF2B5EF4-FFF2-40B4-BE49-F238E27FC236}">
                <a16:creationId xmlns:a16="http://schemas.microsoft.com/office/drawing/2014/main" id="{F766E086-908C-D553-D5D8-6DE8F7678005}"/>
              </a:ext>
            </a:extLst>
          </p:cNvPr>
          <p:cNvSpPr/>
          <p:nvPr/>
        </p:nvSpPr>
        <p:spPr>
          <a:xfrm>
            <a:off x="2673779" y="1851824"/>
            <a:ext cx="120070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 err="1">
                <a:ea typeface="PT Root UI Web" charset="0"/>
                <a:cs typeface="Segoe UI" panose="020B0502040204020203" pitchFamily="34" charset="0"/>
              </a:rPr>
              <a:t>RoT</a:t>
            </a:r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 +</a:t>
            </a:r>
            <a:endParaRPr lang="en-US" sz="900" dirty="0">
              <a:ea typeface="PT Root UI Web" charset="0"/>
              <a:cs typeface="Segoe UI" panose="020B0502040204020203" pitchFamily="34" charset="0"/>
            </a:endParaRPr>
          </a:p>
          <a:p>
            <a:pPr algn="ctr"/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стойкая идентификация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D446703-1BA7-3E2A-C018-84EC60F1EE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6" t="6961" r="24918" b="6600"/>
          <a:stretch/>
        </p:blipFill>
        <p:spPr bwMode="auto">
          <a:xfrm flipH="1">
            <a:off x="961125" y="2585077"/>
            <a:ext cx="476311" cy="45515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1EFCB7C2-B5F1-575E-FE8C-AA3BAF9AFEA4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1441208" y="2812657"/>
            <a:ext cx="1019188" cy="11597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7">
            <a:extLst>
              <a:ext uri="{FF2B5EF4-FFF2-40B4-BE49-F238E27FC236}">
                <a16:creationId xmlns:a16="http://schemas.microsoft.com/office/drawing/2014/main" id="{A4174299-7A2F-43CB-BC80-89AC95C471B1}"/>
              </a:ext>
            </a:extLst>
          </p:cNvPr>
          <p:cNvSpPr/>
          <p:nvPr/>
        </p:nvSpPr>
        <p:spPr>
          <a:xfrm>
            <a:off x="156225" y="2914144"/>
            <a:ext cx="120070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ea typeface="PT Root UI Web" charset="0"/>
                <a:cs typeface="Segoe UI" panose="020B0502040204020203" pitchFamily="34" charset="0"/>
              </a:rPr>
              <a:t>Целостность</a:t>
            </a:r>
          </a:p>
        </p:txBody>
      </p:sp>
    </p:spTree>
    <p:extLst>
      <p:ext uri="{BB962C8B-B14F-4D97-AF65-F5344CB8AC3E}">
        <p14:creationId xmlns:p14="http://schemas.microsoft.com/office/powerpoint/2010/main" val="1297536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7000" y="906750"/>
            <a:ext cx="7604587" cy="2385000"/>
          </a:xfrm>
        </p:spPr>
        <p:txBody>
          <a:bodyPr/>
          <a:lstStyle/>
          <a:p>
            <a:r>
              <a:rPr lang="ru-RU" sz="4800" dirty="0"/>
              <a:t>А что на практике?</a:t>
            </a:r>
            <a:br>
              <a:rPr lang="ru-RU" sz="4800" dirty="0"/>
            </a:br>
            <a:br>
              <a:rPr lang="ru-RU" sz="4800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882244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8534" y="0"/>
            <a:ext cx="4278773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2414" y="339501"/>
            <a:ext cx="4364586" cy="971774"/>
          </a:xfrm>
        </p:spPr>
        <p:txBody>
          <a:bodyPr/>
          <a:lstStyle/>
          <a:p>
            <a:r>
              <a:rPr lang="ru-RU" dirty="0"/>
              <a:t>Криптографический протокол </a:t>
            </a:r>
            <a:r>
              <a:rPr lang="en-US" dirty="0"/>
              <a:t>CRISP</a:t>
            </a:r>
            <a:endParaRPr lang="ru-RU" dirty="0"/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12"/>
          </p:nvPr>
        </p:nvSpPr>
        <p:spPr>
          <a:xfrm>
            <a:off x="1107000" y="2364485"/>
            <a:ext cx="3375000" cy="1933372"/>
          </a:xfrm>
        </p:spPr>
        <p:txBody>
          <a:bodyPr/>
          <a:lstStyle/>
          <a:p>
            <a:r>
              <a:rPr lang="ru-RU" b="1" dirty="0"/>
              <a:t>ГОСТ Р 71252–2024 </a:t>
            </a:r>
            <a:br>
              <a:rPr lang="ru-RU" dirty="0"/>
            </a:br>
            <a:r>
              <a:rPr lang="ru-RU" dirty="0"/>
              <a:t>«Информационная технология. Криптографическая защита информации. Протокол защищенного обмена для индустриальных систем»</a:t>
            </a:r>
          </a:p>
        </p:txBody>
      </p:sp>
      <p:sp>
        <p:nvSpPr>
          <p:cNvPr id="9" name="Текст 20">
            <a:extLst>
              <a:ext uri="{FF2B5EF4-FFF2-40B4-BE49-F238E27FC236}">
                <a16:creationId xmlns:a16="http://schemas.microsoft.com/office/drawing/2014/main" id="{8F8ABBC7-D824-CC43-81A0-D053CD63BB11}"/>
              </a:ext>
            </a:extLst>
          </p:cNvPr>
          <p:cNvSpPr txBox="1">
            <a:spLocks/>
          </p:cNvSpPr>
          <p:nvPr/>
        </p:nvSpPr>
        <p:spPr>
          <a:xfrm>
            <a:off x="1128840" y="4191386"/>
            <a:ext cx="3940235" cy="3603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4" indent="0">
              <a:spcBef>
                <a:spcPts val="0"/>
              </a:spcBef>
              <a:buSzPct val="108000"/>
              <a:buNone/>
            </a:pPr>
            <a:r>
              <a:rPr lang="ru-RU" sz="1400" dirty="0">
                <a:solidFill>
                  <a:srgbClr val="00A8B6"/>
                </a:solidFill>
              </a:rPr>
              <a:t>Вступил в силу 1 апреля 2024 года</a:t>
            </a:r>
            <a:endParaRPr lang="ru-RU" sz="1400" b="1" dirty="0">
              <a:solidFill>
                <a:srgbClr val="00A8B6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C4C105-2408-C18B-F77F-9234F793A8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2000" y="2074950"/>
            <a:ext cx="388125" cy="496800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>
            <a:cxnSpLocks/>
          </p:cNvCxnSpPr>
          <p:nvPr/>
        </p:nvCxnSpPr>
        <p:spPr>
          <a:xfrm>
            <a:off x="4858534" y="1086750"/>
            <a:ext cx="768341" cy="0"/>
          </a:xfrm>
          <a:prstGeom prst="line">
            <a:avLst/>
          </a:prstGeom>
          <a:ln>
            <a:solidFill>
              <a:srgbClr val="00A7B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774699" y="906750"/>
            <a:ext cx="3297301" cy="585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Защита адресных и групповых сообщений</a:t>
            </a:r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>
          <a:xfrm>
            <a:off x="4858634" y="1806750"/>
            <a:ext cx="768241" cy="0"/>
          </a:xfrm>
          <a:prstGeom prst="line">
            <a:avLst/>
          </a:prstGeom>
          <a:ln>
            <a:solidFill>
              <a:srgbClr val="00A7B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774600" y="1626750"/>
            <a:ext cx="3086698" cy="585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Бессесионный криптографический протокол</a:t>
            </a:r>
          </a:p>
        </p:txBody>
      </p:sp>
      <p:cxnSp>
        <p:nvCxnSpPr>
          <p:cNvPr id="20" name="Прямая соединительная линия 19"/>
          <p:cNvCxnSpPr>
            <a:cxnSpLocks/>
          </p:cNvCxnSpPr>
          <p:nvPr/>
        </p:nvCxnSpPr>
        <p:spPr>
          <a:xfrm>
            <a:off x="4858534" y="2582459"/>
            <a:ext cx="799547" cy="0"/>
          </a:xfrm>
          <a:prstGeom prst="line">
            <a:avLst/>
          </a:prstGeom>
          <a:ln>
            <a:solidFill>
              <a:srgbClr val="00A7B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805905" y="2436750"/>
            <a:ext cx="3235393" cy="585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Минимальный </a:t>
            </a:r>
            <a:r>
              <a:rPr lang="ru-RU" sz="1400" dirty="0" err="1">
                <a:solidFill>
                  <a:schemeClr val="bg1"/>
                </a:solidFill>
              </a:rPr>
              <a:t>оверхед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и минимальная  нагрузка на сеть</a:t>
            </a:r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>
          <a:xfrm>
            <a:off x="4858534" y="3516750"/>
            <a:ext cx="709222" cy="0"/>
          </a:xfrm>
          <a:prstGeom prst="line">
            <a:avLst/>
          </a:prstGeom>
          <a:ln>
            <a:solidFill>
              <a:srgbClr val="00A7B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5805905" y="3291750"/>
            <a:ext cx="3055393" cy="585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400" dirty="0">
                <a:solidFill>
                  <a:schemeClr val="bg1"/>
                </a:solidFill>
              </a:rPr>
              <a:t>Универсальный стандартизированный протокол</a:t>
            </a:r>
          </a:p>
        </p:txBody>
      </p:sp>
      <p:pic>
        <p:nvPicPr>
          <p:cNvPr id="24" name="Picture 2" descr="https://wireless-e.ru/wp-content/uploads/nbiot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9276" y="4363946"/>
            <a:ext cx="859861" cy="29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https://i.pinimg.com/736x/e1/b9/6a/e1b96ac9484ec47b013ce0a5a302b6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4747" y="3977538"/>
            <a:ext cx="465898" cy="34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7096" y="3975308"/>
            <a:ext cx="752759" cy="345951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6956654" y="4006619"/>
            <a:ext cx="585000" cy="291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PLC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8" name="Picture 18" descr="https://devicebase.net/products/1369/tease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9893" y="3944316"/>
            <a:ext cx="394049" cy="39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0" descr="https://atlona.com/wp-content/uploads/2020/06/Ethernet-Ico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0120" y="3999371"/>
            <a:ext cx="298510" cy="29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7541654" y="4363656"/>
            <a:ext cx="492789" cy="3050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RF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1" name="Picture 14" descr="https://www.optoga.com/wp-content/uploads/Zigbe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9641" y="4392898"/>
            <a:ext cx="748601" cy="2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https://d1.awsstatic.com/reInvent/re20-pdp-tier2-3/sailboat/LoRaWAN_NoTagline_RGBcolor-01-01.2911277f5fd5fcd8b63d0e5c189e98bf686aaf2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7696" y="4321259"/>
            <a:ext cx="1022293" cy="4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118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7646947" y="1979520"/>
            <a:ext cx="0" cy="457555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cxnSpLocks/>
          </p:cNvCxnSpPr>
          <p:nvPr/>
        </p:nvCxnSpPr>
        <p:spPr>
          <a:xfrm>
            <a:off x="6228184" y="1979520"/>
            <a:ext cx="0" cy="782591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cxnSpLocks/>
          </p:cNvCxnSpPr>
          <p:nvPr/>
        </p:nvCxnSpPr>
        <p:spPr>
          <a:xfrm>
            <a:off x="5292080" y="1994491"/>
            <a:ext cx="0" cy="1076249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cxnSpLocks/>
          </p:cNvCxnSpPr>
          <p:nvPr/>
        </p:nvCxnSpPr>
        <p:spPr>
          <a:xfrm>
            <a:off x="3635896" y="1932867"/>
            <a:ext cx="0" cy="1352778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>
            <a:cxnSpLocks/>
          </p:cNvCxnSpPr>
          <p:nvPr/>
        </p:nvCxnSpPr>
        <p:spPr>
          <a:xfrm>
            <a:off x="2915816" y="1942979"/>
            <a:ext cx="0" cy="1630698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>
            <a:cxnSpLocks/>
          </p:cNvCxnSpPr>
          <p:nvPr/>
        </p:nvCxnSpPr>
        <p:spPr>
          <a:xfrm flipH="1">
            <a:off x="2119260" y="2066499"/>
            <a:ext cx="5834" cy="1861855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cxnSpLocks/>
          </p:cNvCxnSpPr>
          <p:nvPr/>
        </p:nvCxnSpPr>
        <p:spPr>
          <a:xfrm>
            <a:off x="701825" y="2066499"/>
            <a:ext cx="1" cy="2521319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65BF7-6A37-4448-AE3E-8F9497F25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</a:t>
            </a:r>
            <a:r>
              <a:rPr lang="en-US" dirty="0"/>
              <a:t>CRISP</a:t>
            </a:r>
            <a:r>
              <a:rPr lang="ru-RU" dirty="0"/>
              <a:t>-сообщения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2079" y="1413437"/>
            <a:ext cx="1623617" cy="720000"/>
          </a:xfrm>
          <a:prstGeom prst="rect">
            <a:avLst/>
          </a:prstGeom>
          <a:solidFill>
            <a:srgbClr val="08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ExternalKeyIdFlag</a:t>
            </a:r>
            <a:r>
              <a:rPr lang="en-US" sz="1200" dirty="0"/>
              <a:t> </a:t>
            </a:r>
          </a:p>
          <a:p>
            <a:pPr algn="ctr"/>
            <a:r>
              <a:rPr lang="en-US" sz="1200" dirty="0"/>
              <a:t>1 bit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68262" y="1413437"/>
            <a:ext cx="818965" cy="720000"/>
          </a:xfrm>
          <a:prstGeom prst="rect">
            <a:avLst/>
          </a:prstGeom>
          <a:solidFill>
            <a:srgbClr val="08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Version</a:t>
            </a:r>
          </a:p>
          <a:p>
            <a:pPr algn="ctr"/>
            <a:r>
              <a:rPr lang="en-US" sz="1200" dirty="0"/>
              <a:t>15 bit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20586" y="1413437"/>
            <a:ext cx="531046" cy="720000"/>
          </a:xfrm>
          <a:prstGeom prst="rect">
            <a:avLst/>
          </a:prstGeom>
          <a:solidFill>
            <a:srgbClr val="08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CS </a:t>
            </a:r>
          </a:p>
          <a:p>
            <a:pPr algn="ctr"/>
            <a:r>
              <a:rPr lang="en-US" sz="1200" dirty="0"/>
              <a:t>8 bit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291993" y="1413437"/>
            <a:ext cx="1752228" cy="720000"/>
          </a:xfrm>
          <a:prstGeom prst="rect">
            <a:avLst/>
          </a:prstGeom>
          <a:solidFill>
            <a:srgbClr val="08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KeyId</a:t>
            </a:r>
            <a:r>
              <a:rPr lang="en-US" sz="1200" dirty="0"/>
              <a:t> </a:t>
            </a:r>
          </a:p>
          <a:p>
            <a:pPr algn="ctr"/>
            <a:r>
              <a:rPr lang="en-US" sz="1200" dirty="0"/>
              <a:t>8 -1024 bit </a:t>
            </a:r>
          </a:p>
          <a:p>
            <a:pPr algn="ctr"/>
            <a:r>
              <a:rPr lang="en-US" sz="1200" dirty="0"/>
              <a:t>(</a:t>
            </a:r>
            <a:r>
              <a:rPr lang="ru-RU" sz="1200" dirty="0"/>
              <a:t>переменная длина</a:t>
            </a:r>
            <a:r>
              <a:rPr lang="en-US" sz="1200" dirty="0"/>
              <a:t>)</a:t>
            </a:r>
            <a:endParaRPr lang="ru-RU" sz="1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068863" y="1413437"/>
            <a:ext cx="908244" cy="720000"/>
          </a:xfrm>
          <a:prstGeom prst="rect">
            <a:avLst/>
          </a:prstGeom>
          <a:solidFill>
            <a:srgbClr val="08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SeqNum</a:t>
            </a:r>
            <a:r>
              <a:rPr lang="en-US" sz="1200" dirty="0"/>
              <a:t> </a:t>
            </a:r>
          </a:p>
          <a:p>
            <a:pPr algn="ctr"/>
            <a:r>
              <a:rPr lang="en-US" sz="1200" dirty="0"/>
              <a:t>48 bit</a:t>
            </a:r>
            <a:endParaRPr lang="ru-RU" sz="1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012162" y="1413437"/>
            <a:ext cx="1265528" cy="720000"/>
          </a:xfrm>
          <a:prstGeom prst="rect">
            <a:avLst/>
          </a:prstGeom>
          <a:solidFill>
            <a:srgbClr val="C04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PayloadData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Переменная длина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886397" y="1708011"/>
            <a:ext cx="1028428" cy="449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302332" y="1413437"/>
            <a:ext cx="1590147" cy="720000"/>
          </a:xfrm>
          <a:prstGeom prst="rect">
            <a:avLst/>
          </a:prstGeom>
          <a:solidFill>
            <a:srgbClr val="08B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ICV </a:t>
            </a:r>
          </a:p>
          <a:p>
            <a:pPr algn="ctr"/>
            <a:r>
              <a:rPr lang="ru-RU" sz="1200" dirty="0"/>
              <a:t>Переменная</a:t>
            </a:r>
            <a:r>
              <a:rPr lang="en-US" sz="1200" dirty="0"/>
              <a:t> </a:t>
            </a:r>
            <a:r>
              <a:rPr lang="ru-RU" sz="1200" dirty="0"/>
              <a:t>длина</a:t>
            </a:r>
            <a:r>
              <a:rPr lang="en-US" sz="1200" dirty="0"/>
              <a:t>, </a:t>
            </a:r>
            <a:r>
              <a:rPr lang="ru-RU" sz="1200" dirty="0"/>
              <a:t>определяется</a:t>
            </a:r>
            <a:r>
              <a:rPr lang="en-US" sz="1200" dirty="0"/>
              <a:t> CS</a:t>
            </a:r>
            <a:endParaRPr lang="ru-RU" sz="12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951193" y="1700400"/>
            <a:ext cx="1725263" cy="449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53668" y="4202759"/>
            <a:ext cx="6029284" cy="528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Признак необходимости внешней информации для однозначного определения ключа обработки входящего </a:t>
            </a:r>
            <a:r>
              <a:rPr lang="en-US" sz="1200" dirty="0">
                <a:solidFill>
                  <a:schemeClr val="tx1"/>
                </a:solidFill>
                <a:cs typeface="Segoe UI" panose="020B0502040204020203" pitchFamily="34" charset="0"/>
              </a:rPr>
              <a:t>CRISP-</a:t>
            </a:r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сообщения</a:t>
            </a:r>
          </a:p>
          <a:p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    0 </a:t>
            </a:r>
            <a:r>
              <a:rPr lang="mr-IN" sz="1200" dirty="0">
                <a:solidFill>
                  <a:schemeClr val="tx1"/>
                </a:solidFill>
                <a:cs typeface="Segoe UI" panose="020B0502040204020203" pitchFamily="34" charset="0"/>
              </a:rPr>
              <a:t>–</a:t>
            </a:r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 ключ определяется по </a:t>
            </a:r>
            <a:r>
              <a:rPr lang="en-US" sz="1200" dirty="0" err="1">
                <a:solidFill>
                  <a:schemeClr val="tx1"/>
                </a:solidFill>
                <a:cs typeface="Segoe UI" panose="020B0502040204020203" pitchFamily="34" charset="0"/>
              </a:rPr>
              <a:t>KeyId</a:t>
            </a:r>
            <a:endParaRPr lang="en-US" sz="1200" dirty="0">
              <a:solidFill>
                <a:schemeClr val="tx1"/>
              </a:solidFill>
              <a:cs typeface="Segoe UI" panose="020B0502040204020203" pitchFamily="34" charset="0"/>
            </a:endParaRPr>
          </a:p>
          <a:p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    </a:t>
            </a:r>
            <a:r>
              <a:rPr lang="en-US" sz="1200" dirty="0">
                <a:solidFill>
                  <a:schemeClr val="tx1"/>
                </a:solidFill>
                <a:cs typeface="Segoe UI" panose="020B0502040204020203" pitchFamily="34" charset="0"/>
              </a:rPr>
              <a:t>1 </a:t>
            </a:r>
            <a:r>
              <a:rPr lang="mr-IN" sz="1200" dirty="0">
                <a:solidFill>
                  <a:schemeClr val="tx1"/>
                </a:solidFill>
                <a:cs typeface="Segoe UI" panose="020B0502040204020203" pitchFamily="34" charset="0"/>
              </a:rPr>
              <a:t>–</a:t>
            </a:r>
            <a:r>
              <a:rPr lang="en-US" sz="1200" dirty="0">
                <a:solidFill>
                  <a:schemeClr val="tx1"/>
                </a:solidFill>
                <a:cs typeface="Segoe UI" panose="020B0502040204020203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требуется внешняя информация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270726" y="3730687"/>
            <a:ext cx="2042534" cy="2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kern="1300" dirty="0">
                <a:solidFill>
                  <a:schemeClr val="tx1"/>
                </a:solidFill>
                <a:ea typeface="Segoe UI" charset="0"/>
                <a:cs typeface="Segoe UI" charset="0"/>
              </a:rPr>
              <a:t>Версия </a:t>
            </a:r>
            <a:r>
              <a:rPr lang="en-US" sz="1200" kern="1300" dirty="0">
                <a:solidFill>
                  <a:schemeClr val="tx1"/>
                </a:solidFill>
                <a:ea typeface="Segoe UI" charset="0"/>
                <a:cs typeface="Segoe UI" charset="0"/>
              </a:rPr>
              <a:t>CRISP</a:t>
            </a:r>
            <a:r>
              <a:rPr lang="ru-RU" sz="1200" kern="1300" dirty="0">
                <a:solidFill>
                  <a:schemeClr val="tx1"/>
                </a:solidFill>
                <a:ea typeface="Segoe UI" charset="0"/>
                <a:cs typeface="Segoe UI" charset="0"/>
              </a:rPr>
              <a:t>-сообщения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125721" y="3413136"/>
            <a:ext cx="3572393" cy="301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kern="1300" dirty="0">
                <a:solidFill>
                  <a:schemeClr val="tx1"/>
                </a:solidFill>
                <a:ea typeface="Segoe UI" charset="0"/>
                <a:cs typeface="Segoe UI" charset="0"/>
              </a:rPr>
              <a:t>Идентификатор криптографического набора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779896" y="3128283"/>
            <a:ext cx="3311924" cy="301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Идентификатор ключа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436080" y="3008647"/>
            <a:ext cx="259208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Порядковый номер сообщения</a:t>
            </a:r>
          </a:p>
          <a:p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  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429362" y="2667888"/>
            <a:ext cx="2213452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Исходное или зашифрованное сообщение</a:t>
            </a:r>
          </a:p>
          <a:p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  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747576" y="2281401"/>
            <a:ext cx="1373672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err="1">
                <a:solidFill>
                  <a:schemeClr val="tx1"/>
                </a:solidFill>
                <a:cs typeface="Segoe UI" panose="020B0502040204020203" pitchFamily="34" charset="0"/>
              </a:rPr>
              <a:t>Имитовставка</a:t>
            </a:r>
            <a:r>
              <a:rPr lang="ru-RU" sz="1200" dirty="0">
                <a:solidFill>
                  <a:schemeClr val="tx1"/>
                </a:solidFill>
                <a:cs typeface="Segoe UI" panose="020B0502040204020203" pitchFamily="34" charset="0"/>
              </a:rPr>
              <a:t>   </a:t>
            </a: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7646947" y="2431329"/>
            <a:ext cx="144000" cy="0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6228184" y="2760829"/>
            <a:ext cx="144000" cy="0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5292080" y="3070740"/>
            <a:ext cx="144000" cy="0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3635896" y="3285645"/>
            <a:ext cx="144000" cy="0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915816" y="3573677"/>
            <a:ext cx="144000" cy="0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2119260" y="3933717"/>
            <a:ext cx="144000" cy="0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701825" y="4581928"/>
            <a:ext cx="144000" cy="0"/>
          </a:xfrm>
          <a:prstGeom prst="line">
            <a:avLst/>
          </a:prstGeom>
          <a:ln w="190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94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14">
            <a:extLst>
              <a:ext uri="{FF2B5EF4-FFF2-40B4-BE49-F238E27FC236}">
                <a16:creationId xmlns:a16="http://schemas.microsoft.com/office/drawing/2014/main" id="{81CC474D-1902-6444-9EA9-1987A211F6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74760" y="1058550"/>
            <a:ext cx="4063601" cy="380702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/>
                </a:solidFill>
              </a:rPr>
              <a:t>ViPNet</a:t>
            </a:r>
            <a:r>
              <a:rPr lang="en-US" sz="1400" dirty="0">
                <a:solidFill>
                  <a:schemeClr val="tx1"/>
                </a:solidFill>
              </a:rPr>
              <a:t> SIES </a:t>
            </a:r>
            <a:r>
              <a:rPr lang="ru-RU" sz="1400" dirty="0">
                <a:solidFill>
                  <a:schemeClr val="tx1"/>
                </a:solidFill>
              </a:rPr>
              <a:t>– комплекс продуктов для криптографической защиты информации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компонентов АСУ ТП и </a:t>
            </a:r>
            <a:r>
              <a:rPr lang="en-US" sz="1400" dirty="0" err="1">
                <a:solidFill>
                  <a:schemeClr val="tx1"/>
                </a:solidFill>
              </a:rPr>
              <a:t>IIoT</a:t>
            </a:r>
            <a:r>
              <a:rPr lang="en-US" sz="1400" dirty="0">
                <a:solidFill>
                  <a:schemeClr val="tx1"/>
                </a:solidFill>
              </a:rPr>
              <a:t>-</a:t>
            </a:r>
            <a:r>
              <a:rPr lang="ru-RU" sz="1400" dirty="0">
                <a:solidFill>
                  <a:schemeClr val="tx1"/>
                </a:solidFill>
              </a:rPr>
              <a:t>устройств: </a:t>
            </a:r>
          </a:p>
          <a:p>
            <a:pPr marL="171450" indent="-171450">
              <a:buClr>
                <a:srgbClr val="00A7B5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ПАК </a:t>
            </a:r>
            <a:r>
              <a:rPr lang="en-US" sz="1200" dirty="0">
                <a:solidFill>
                  <a:schemeClr val="tx1"/>
                </a:solidFill>
              </a:rPr>
              <a:t>ViPNet SIES Core Nano</a:t>
            </a:r>
            <a:r>
              <a:rPr lang="ru-RU" sz="1200" dirty="0">
                <a:solidFill>
                  <a:schemeClr val="tx1"/>
                </a:solidFill>
              </a:rPr>
              <a:t> -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для встраивания в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датчики и другие </a:t>
            </a:r>
            <a:r>
              <a:rPr lang="en-US" sz="1200" dirty="0" err="1">
                <a:solidFill>
                  <a:schemeClr val="tx1"/>
                </a:solidFill>
              </a:rPr>
              <a:t>IIoT</a:t>
            </a:r>
            <a:r>
              <a:rPr lang="en-US" sz="1200" dirty="0">
                <a:solidFill>
                  <a:schemeClr val="tx1"/>
                </a:solidFill>
              </a:rPr>
              <a:t>-</a:t>
            </a:r>
            <a:r>
              <a:rPr lang="ru-RU" sz="1200" dirty="0">
                <a:solidFill>
                  <a:schemeClr val="tx1"/>
                </a:solidFill>
              </a:rPr>
              <a:t>устройства</a:t>
            </a: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Clr>
                <a:srgbClr val="00A7B5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ПАК </a:t>
            </a:r>
            <a:r>
              <a:rPr lang="en-US" sz="1200" dirty="0">
                <a:solidFill>
                  <a:schemeClr val="tx1"/>
                </a:solidFill>
              </a:rPr>
              <a:t>ViPNet SIES Core</a:t>
            </a:r>
            <a:r>
              <a:rPr lang="ru-RU" sz="1200" dirty="0">
                <a:solidFill>
                  <a:schemeClr val="tx1"/>
                </a:solidFill>
              </a:rPr>
              <a:t> -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для встраивания в концентраторы данных, </a:t>
            </a:r>
            <a:r>
              <a:rPr lang="en-US" sz="1200" dirty="0" err="1">
                <a:solidFill>
                  <a:schemeClr val="tx1"/>
                </a:solidFill>
              </a:rPr>
              <a:t>IIoT</a:t>
            </a:r>
            <a:r>
              <a:rPr lang="en-US" sz="1200" dirty="0">
                <a:solidFill>
                  <a:schemeClr val="tx1"/>
                </a:solidFill>
              </a:rPr>
              <a:t>-</a:t>
            </a:r>
            <a:r>
              <a:rPr lang="ru-RU" sz="1200" dirty="0">
                <a:solidFill>
                  <a:schemeClr val="tx1"/>
                </a:solidFill>
              </a:rPr>
              <a:t>шлюзы</a:t>
            </a: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Clr>
                <a:srgbClr val="00A7B5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ПК </a:t>
            </a:r>
            <a:r>
              <a:rPr lang="en-US" sz="1200" dirty="0">
                <a:solidFill>
                  <a:schemeClr val="tx1"/>
                </a:solidFill>
              </a:rPr>
              <a:t>ViPNet SIES Unit </a:t>
            </a:r>
            <a:r>
              <a:rPr lang="ru-RU" sz="1200" dirty="0">
                <a:solidFill>
                  <a:schemeClr val="tx1"/>
                </a:solidFill>
              </a:rPr>
              <a:t>- для интеграции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с серверами и рабочими станциями</a:t>
            </a:r>
          </a:p>
          <a:p>
            <a:pPr marL="171450" indent="-171450">
              <a:buClr>
                <a:srgbClr val="00A7B5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ПАК </a:t>
            </a:r>
            <a:r>
              <a:rPr lang="en-US" sz="1200" dirty="0">
                <a:solidFill>
                  <a:schemeClr val="tx1"/>
                </a:solidFill>
              </a:rPr>
              <a:t>ViPNet SIES MC</a:t>
            </a:r>
            <a:r>
              <a:rPr lang="ru-RU" sz="1200" dirty="0">
                <a:solidFill>
                  <a:schemeClr val="tx1"/>
                </a:solidFill>
              </a:rPr>
              <a:t> - для управления ключевой информацией компонентов АСУ ТП и </a:t>
            </a:r>
            <a:r>
              <a:rPr lang="en-US" sz="1200" dirty="0" err="1">
                <a:solidFill>
                  <a:schemeClr val="tx1"/>
                </a:solidFill>
              </a:rPr>
              <a:t>IIoT</a:t>
            </a:r>
            <a:r>
              <a:rPr lang="en-US" sz="1200" dirty="0">
                <a:solidFill>
                  <a:schemeClr val="tx1"/>
                </a:solidFill>
              </a:rPr>
              <a:t>-</a:t>
            </a:r>
            <a:r>
              <a:rPr lang="ru-RU" sz="1200" dirty="0">
                <a:solidFill>
                  <a:schemeClr val="tx1"/>
                </a:solidFill>
              </a:rPr>
              <a:t>устройств</a:t>
            </a:r>
          </a:p>
          <a:p>
            <a:pPr marL="171450" indent="-171450">
              <a:buClr>
                <a:srgbClr val="00A7B5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ПК </a:t>
            </a:r>
            <a:r>
              <a:rPr lang="en-US" sz="1200" dirty="0">
                <a:solidFill>
                  <a:schemeClr val="tx1"/>
                </a:solidFill>
              </a:rPr>
              <a:t>ViPNet SIES Workstation –</a:t>
            </a:r>
            <a:r>
              <a:rPr lang="ru-RU" sz="1200" dirty="0">
                <a:solidFill>
                  <a:schemeClr val="tx1"/>
                </a:solidFill>
              </a:rPr>
              <a:t> для инициализации </a:t>
            </a:r>
            <a:r>
              <a:rPr lang="en-US" sz="1200" dirty="0">
                <a:solidFill>
                  <a:schemeClr val="tx1"/>
                </a:solidFill>
              </a:rPr>
              <a:t>ViPNet SIES Core</a:t>
            </a:r>
            <a:r>
              <a:rPr lang="ru-RU" sz="1200" dirty="0">
                <a:solidFill>
                  <a:schemeClr val="tx1"/>
                </a:solidFill>
              </a:rPr>
              <a:t> и </a:t>
            </a:r>
            <a:r>
              <a:rPr lang="en-US" sz="1200" dirty="0">
                <a:solidFill>
                  <a:schemeClr val="tx1"/>
                </a:solidFill>
              </a:rPr>
              <a:t>SIES Unit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Clr>
                <a:srgbClr val="00A7B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SIES MC API – API </a:t>
            </a:r>
            <a:r>
              <a:rPr lang="ru-RU" sz="1200" dirty="0">
                <a:solidFill>
                  <a:schemeClr val="tx1"/>
                </a:solidFill>
              </a:rPr>
              <a:t>для интеграции сторонних СКЗИ в решение </a:t>
            </a:r>
            <a:r>
              <a:rPr lang="en-US" sz="1200" dirty="0">
                <a:solidFill>
                  <a:schemeClr val="tx1"/>
                </a:solidFill>
              </a:rPr>
              <a:t>ViPNet SIES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35822" y="3420145"/>
            <a:ext cx="1350419" cy="1040012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16200000">
            <a:off x="-556135" y="2358225"/>
            <a:ext cx="1713316" cy="2446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800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</a:pPr>
            <a:r>
              <a:rPr lang="ru-RU" sz="1100" dirty="0"/>
              <a:t>УПРАВЛЕНИЕ</a:t>
            </a:r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-219484" y="3741635"/>
            <a:ext cx="1040014" cy="3970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800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</a:pPr>
            <a:r>
              <a:rPr lang="ru-RU" sz="1100" dirty="0"/>
              <a:t>ЗАЩИТА УСТРОЙСТВ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32000" y="4530441"/>
            <a:ext cx="1350993" cy="2446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800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</a:pPr>
            <a:r>
              <a:rPr lang="ru-RU" sz="1100" dirty="0"/>
              <a:t>НИЖНИЙ УРОВЕНЬ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32001" y="2408128"/>
            <a:ext cx="1350992" cy="929094"/>
          </a:xfrm>
          <a:prstGeom prst="rect">
            <a:avLst/>
          </a:prstGeom>
          <a:solidFill>
            <a:srgbClr val="D27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35822" y="1701348"/>
            <a:ext cx="2798030" cy="633425"/>
          </a:xfrm>
          <a:prstGeom prst="rect">
            <a:avLst/>
          </a:prstGeom>
          <a:solidFill>
            <a:srgbClr val="D27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32000" y="3420145"/>
            <a:ext cx="1350993" cy="1040012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42099" y="3420145"/>
            <a:ext cx="1391754" cy="1040012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TextBox 26"/>
          <p:cNvSpPr txBox="1"/>
          <p:nvPr/>
        </p:nvSpPr>
        <p:spPr>
          <a:xfrm>
            <a:off x="2440464" y="3616986"/>
            <a:ext cx="745777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de-DE"/>
            </a:defPPr>
            <a:lvl1pPr algn="r" defTabSz="1218987"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09493" defTabSz="1218987">
              <a:defRPr sz="2400"/>
            </a:lvl2pPr>
            <a:lvl3pPr marL="1218987" defTabSz="1218987">
              <a:defRPr sz="2400"/>
            </a:lvl3pPr>
            <a:lvl4pPr marL="1828480" defTabSz="1218987">
              <a:defRPr sz="2400"/>
            </a:lvl4pPr>
            <a:lvl5pPr marL="2437973" defTabSz="1218987">
              <a:defRPr sz="2400"/>
            </a:lvl5pPr>
            <a:lvl6pPr marL="3047467" defTabSz="1218987">
              <a:defRPr sz="2400"/>
            </a:lvl6pPr>
            <a:lvl7pPr marL="3656960" defTabSz="1218987">
              <a:defRPr sz="2400"/>
            </a:lvl7pPr>
            <a:lvl8pPr marL="4266453" defTabSz="1218987">
              <a:defRPr sz="2400"/>
            </a:lvl8pPr>
            <a:lvl9pPr marL="4875947" defTabSz="1218987">
              <a:defRPr sz="2400"/>
            </a:lvl9pPr>
          </a:lstStyle>
          <a:p>
            <a:pPr algn="l" defTabSz="914240"/>
            <a:r>
              <a:rPr lang="en-US" sz="1200" dirty="0">
                <a:solidFill>
                  <a:prstClr val="white"/>
                </a:solidFill>
                <a:latin typeface="+mn-lt"/>
              </a:rPr>
              <a:t>ViPNet </a:t>
            </a:r>
          </a:p>
          <a:p>
            <a:pPr algn="l" defTabSz="914240"/>
            <a:r>
              <a:rPr lang="en-US" sz="1200" dirty="0">
                <a:solidFill>
                  <a:prstClr val="white"/>
                </a:solidFill>
                <a:latin typeface="+mn-lt"/>
              </a:rPr>
              <a:t>SIES </a:t>
            </a:r>
            <a:r>
              <a:rPr lang="ru-RU" sz="1200" dirty="0">
                <a:solidFill>
                  <a:prstClr val="white"/>
                </a:solidFill>
                <a:latin typeface="+mn-lt"/>
              </a:rPr>
              <a:t>С</a:t>
            </a:r>
            <a:r>
              <a:rPr lang="en-US" sz="1200" dirty="0">
                <a:solidFill>
                  <a:prstClr val="white"/>
                </a:solidFill>
                <a:latin typeface="+mn-lt"/>
              </a:rPr>
              <a:t>ore</a:t>
            </a:r>
            <a:endParaRPr lang="en-IN" sz="120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39" name="TextBox 28"/>
          <p:cNvSpPr txBox="1"/>
          <p:nvPr/>
        </p:nvSpPr>
        <p:spPr>
          <a:xfrm>
            <a:off x="2396862" y="1893505"/>
            <a:ext cx="1487964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de-DE"/>
            </a:defPPr>
            <a:lvl1pPr defTabSz="1218987">
              <a:defRPr sz="1400">
                <a:cs typeface="Segoe UI" panose="020B0502040204020203" pitchFamily="34" charset="0"/>
              </a:defRPr>
            </a:lvl1pPr>
            <a:lvl2pPr marL="609493" defTabSz="1218987">
              <a:defRPr sz="2400"/>
            </a:lvl2pPr>
            <a:lvl3pPr marL="1218987" defTabSz="1218987">
              <a:defRPr sz="2400"/>
            </a:lvl3pPr>
            <a:lvl4pPr marL="1828480" defTabSz="1218987">
              <a:defRPr sz="2400"/>
            </a:lvl4pPr>
            <a:lvl5pPr marL="2437973" defTabSz="1218987">
              <a:defRPr sz="2400"/>
            </a:lvl5pPr>
            <a:lvl6pPr marL="3047467" defTabSz="1218987">
              <a:defRPr sz="2400"/>
            </a:lvl6pPr>
            <a:lvl7pPr marL="3656960" defTabSz="1218987">
              <a:defRPr sz="2400"/>
            </a:lvl7pPr>
            <a:lvl8pPr marL="4266453" defTabSz="1218987">
              <a:defRPr sz="2400"/>
            </a:lvl8pPr>
            <a:lvl9pPr marL="4875947" defTabSz="1218987">
              <a:defRPr sz="2400"/>
            </a:lvl9pPr>
          </a:lstStyle>
          <a:p>
            <a:pPr defTabSz="914240"/>
            <a:r>
              <a:rPr lang="en-US" sz="1200" dirty="0">
                <a:solidFill>
                  <a:prstClr val="white"/>
                </a:solidFill>
              </a:rPr>
              <a:t>ViPNet  SIES MC</a:t>
            </a:r>
            <a:endParaRPr lang="en-IN" sz="1200" dirty="0">
              <a:solidFill>
                <a:prstClr val="white"/>
              </a:solidFill>
            </a:endParaRPr>
          </a:p>
        </p:txBody>
      </p:sp>
      <p:sp>
        <p:nvSpPr>
          <p:cNvPr id="40" name="TextBox 29"/>
          <p:cNvSpPr txBox="1"/>
          <p:nvPr/>
        </p:nvSpPr>
        <p:spPr>
          <a:xfrm>
            <a:off x="3828215" y="3616986"/>
            <a:ext cx="769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40"/>
            <a:r>
              <a:rPr lang="en-US" sz="1200" dirty="0">
                <a:solidFill>
                  <a:prstClr val="white"/>
                </a:solidFill>
                <a:cs typeface="Segoe UI" panose="020B0502040204020203" pitchFamily="34" charset="0"/>
              </a:rPr>
              <a:t>ViPNet </a:t>
            </a:r>
          </a:p>
          <a:p>
            <a:pPr defTabSz="914240"/>
            <a:r>
              <a:rPr lang="en-US" sz="1200" dirty="0">
                <a:solidFill>
                  <a:prstClr val="white"/>
                </a:solidFill>
                <a:cs typeface="Segoe UI" panose="020B0502040204020203" pitchFamily="34" charset="0"/>
              </a:rPr>
              <a:t>SIES Unit</a:t>
            </a:r>
            <a:endParaRPr lang="en-IN" sz="1200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87241" y="3524653"/>
            <a:ext cx="851608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de-DE"/>
            </a:defPPr>
            <a:lvl1pPr algn="r" defTabSz="1218987"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09493" defTabSz="1218987">
              <a:defRPr sz="2400"/>
            </a:lvl2pPr>
            <a:lvl3pPr marL="1218987" defTabSz="1218987">
              <a:defRPr sz="2400"/>
            </a:lvl3pPr>
            <a:lvl4pPr marL="1828480" defTabSz="1218987">
              <a:defRPr sz="2400"/>
            </a:lvl4pPr>
            <a:lvl5pPr marL="2437973" defTabSz="1218987">
              <a:defRPr sz="2400"/>
            </a:lvl5pPr>
            <a:lvl6pPr marL="3047467" defTabSz="1218987">
              <a:defRPr sz="2400"/>
            </a:lvl6pPr>
            <a:lvl7pPr marL="3656960" defTabSz="1218987">
              <a:defRPr sz="2400"/>
            </a:lvl7pPr>
            <a:lvl8pPr marL="4266453" defTabSz="1218987">
              <a:defRPr sz="2400"/>
            </a:lvl8pPr>
            <a:lvl9pPr marL="4875947" defTabSz="1218987">
              <a:defRPr sz="2400"/>
            </a:lvl9pPr>
          </a:lstStyle>
          <a:p>
            <a:pPr algn="l" defTabSz="914240"/>
            <a:r>
              <a:rPr lang="en-US" sz="1200" dirty="0">
                <a:solidFill>
                  <a:prstClr val="white"/>
                </a:solidFill>
                <a:latin typeface="+mn-lt"/>
              </a:rPr>
              <a:t>ViPNet </a:t>
            </a:r>
          </a:p>
          <a:p>
            <a:pPr algn="l" defTabSz="914240"/>
            <a:r>
              <a:rPr lang="en-US" sz="1200" dirty="0">
                <a:solidFill>
                  <a:prstClr val="white"/>
                </a:solidFill>
                <a:latin typeface="+mn-lt"/>
              </a:rPr>
              <a:t>SIES Core Nano</a:t>
            </a:r>
            <a:endParaRPr lang="en-IN" sz="1200" dirty="0">
              <a:solidFill>
                <a:prstClr val="white"/>
              </a:solidFill>
              <a:latin typeface="+mn-lt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427" y="3670151"/>
            <a:ext cx="540000" cy="540000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00" y="3670151"/>
            <a:ext cx="540000" cy="540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214" y="3670151"/>
            <a:ext cx="540000" cy="54000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453" y="2632452"/>
            <a:ext cx="540000" cy="540000"/>
          </a:xfrm>
          <a:prstGeom prst="rect">
            <a:avLst/>
          </a:prstGeom>
        </p:spPr>
      </p:pic>
      <p:sp>
        <p:nvSpPr>
          <p:cNvPr id="48" name="TextBox 32"/>
          <p:cNvSpPr txBox="1"/>
          <p:nvPr/>
        </p:nvSpPr>
        <p:spPr>
          <a:xfrm>
            <a:off x="931371" y="2510850"/>
            <a:ext cx="777426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de-DE"/>
            </a:defPPr>
            <a:lvl1pPr defTabSz="1218987">
              <a:defRPr sz="1400">
                <a:cs typeface="Segoe UI" panose="020B0502040204020203" pitchFamily="34" charset="0"/>
              </a:defRPr>
            </a:lvl1pPr>
            <a:lvl2pPr marL="609493" defTabSz="1218987">
              <a:defRPr sz="2400"/>
            </a:lvl2pPr>
            <a:lvl3pPr marL="1218987" defTabSz="1218987">
              <a:defRPr sz="2400"/>
            </a:lvl3pPr>
            <a:lvl4pPr marL="1828480" defTabSz="1218987">
              <a:defRPr sz="2400"/>
            </a:lvl4pPr>
            <a:lvl5pPr marL="2437973" defTabSz="1218987">
              <a:defRPr sz="2400"/>
            </a:lvl5pPr>
            <a:lvl6pPr marL="3047467" defTabSz="1218987">
              <a:defRPr sz="2400"/>
            </a:lvl6pPr>
            <a:lvl7pPr marL="3656960" defTabSz="1218987">
              <a:defRPr sz="2400"/>
            </a:lvl7pPr>
            <a:lvl8pPr marL="4266453" defTabSz="1218987">
              <a:defRPr sz="2400"/>
            </a:lvl8pPr>
            <a:lvl9pPr marL="4875947" defTabSz="1218987">
              <a:defRPr sz="2400"/>
            </a:lvl9pPr>
          </a:lstStyle>
          <a:p>
            <a:pPr defTabSz="914240"/>
            <a:r>
              <a:rPr lang="en-US" sz="1200" dirty="0">
                <a:solidFill>
                  <a:prstClr val="white"/>
                </a:solidFill>
              </a:rPr>
              <a:t>ViPNet SIES Nano Loader</a:t>
            </a:r>
            <a:r>
              <a:rPr lang="ru-RU" sz="1200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835822" y="4530441"/>
            <a:ext cx="2798030" cy="2446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685800">
              <a:lnSpc>
                <a:spcPct val="90000"/>
              </a:lnSpc>
              <a:spcBef>
                <a:spcPts val="1000"/>
              </a:spcBef>
              <a:buClr>
                <a:srgbClr val="D2715F"/>
              </a:buClr>
            </a:pPr>
            <a:r>
              <a:rPr lang="ru-RU" sz="1100" dirty="0"/>
              <a:t>СРЕДНИЙ</a:t>
            </a:r>
            <a:r>
              <a:rPr lang="en-US" sz="1100" dirty="0"/>
              <a:t> / </a:t>
            </a:r>
            <a:r>
              <a:rPr lang="ru-RU" sz="1100" dirty="0"/>
              <a:t>ВЕРХНИЙ УРОВЕНЬ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841497" y="2408128"/>
            <a:ext cx="2792355" cy="945486"/>
          </a:xfrm>
          <a:prstGeom prst="rect">
            <a:avLst/>
          </a:prstGeom>
          <a:solidFill>
            <a:srgbClr val="D27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" name="TextBox 32"/>
          <p:cNvSpPr txBox="1"/>
          <p:nvPr/>
        </p:nvSpPr>
        <p:spPr>
          <a:xfrm>
            <a:off x="2287266" y="2508096"/>
            <a:ext cx="2310765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de-DE"/>
            </a:defPPr>
            <a:lvl1pPr defTabSz="1218987">
              <a:defRPr sz="1400">
                <a:cs typeface="Segoe UI" panose="020B0502040204020203" pitchFamily="34" charset="0"/>
              </a:defRPr>
            </a:lvl1pPr>
            <a:lvl2pPr marL="609493" defTabSz="1218987">
              <a:defRPr sz="2400"/>
            </a:lvl2pPr>
            <a:lvl3pPr marL="1218987" defTabSz="1218987">
              <a:defRPr sz="2400"/>
            </a:lvl3pPr>
            <a:lvl4pPr marL="1828480" defTabSz="1218987">
              <a:defRPr sz="2400"/>
            </a:lvl4pPr>
            <a:lvl5pPr marL="2437973" defTabSz="1218987">
              <a:defRPr sz="2400"/>
            </a:lvl5pPr>
            <a:lvl6pPr marL="3047467" defTabSz="1218987">
              <a:defRPr sz="2400"/>
            </a:lvl6pPr>
            <a:lvl7pPr marL="3656960" defTabSz="1218987">
              <a:defRPr sz="2400"/>
            </a:lvl7pPr>
            <a:lvl8pPr marL="4266453" defTabSz="1218987">
              <a:defRPr sz="2400"/>
            </a:lvl8pPr>
            <a:lvl9pPr marL="4875947" defTabSz="1218987">
              <a:defRPr sz="2400"/>
            </a:lvl9pPr>
          </a:lstStyle>
          <a:p>
            <a:pPr defTabSz="914240"/>
            <a:r>
              <a:rPr lang="en-US" sz="1200" dirty="0">
                <a:solidFill>
                  <a:prstClr val="white"/>
                </a:solidFill>
              </a:rPr>
              <a:t>ViPNet SIES Workstation</a:t>
            </a:r>
            <a:endParaRPr lang="ru-RU" sz="1200" dirty="0">
              <a:solidFill>
                <a:prstClr val="white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8266" y="2435669"/>
            <a:ext cx="447875" cy="447875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8266" y="2900157"/>
            <a:ext cx="446595" cy="446595"/>
          </a:xfrm>
          <a:prstGeom prst="rect">
            <a:avLst/>
          </a:prstGeom>
        </p:spPr>
      </p:pic>
      <p:sp>
        <p:nvSpPr>
          <p:cNvPr id="56" name="TextBox 32"/>
          <p:cNvSpPr txBox="1"/>
          <p:nvPr/>
        </p:nvSpPr>
        <p:spPr>
          <a:xfrm>
            <a:off x="2294733" y="2962063"/>
            <a:ext cx="2339119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de-DE"/>
            </a:defPPr>
            <a:lvl1pPr defTabSz="1218987">
              <a:defRPr sz="1400">
                <a:cs typeface="Segoe UI" panose="020B0502040204020203" pitchFamily="34" charset="0"/>
              </a:defRPr>
            </a:lvl1pPr>
            <a:lvl2pPr marL="609493" defTabSz="1218987">
              <a:defRPr sz="2400"/>
            </a:lvl2pPr>
            <a:lvl3pPr marL="1218987" defTabSz="1218987">
              <a:defRPr sz="2400"/>
            </a:lvl3pPr>
            <a:lvl4pPr marL="1828480" defTabSz="1218987">
              <a:defRPr sz="2400"/>
            </a:lvl4pPr>
            <a:lvl5pPr marL="2437973" defTabSz="1218987">
              <a:defRPr sz="2400"/>
            </a:lvl5pPr>
            <a:lvl6pPr marL="3047467" defTabSz="1218987">
              <a:defRPr sz="2400"/>
            </a:lvl6pPr>
            <a:lvl7pPr marL="3656960" defTabSz="1218987">
              <a:defRPr sz="2400"/>
            </a:lvl7pPr>
            <a:lvl8pPr marL="4266453" defTabSz="1218987">
              <a:defRPr sz="2400"/>
            </a:lvl8pPr>
            <a:lvl9pPr marL="4875947" defTabSz="1218987">
              <a:defRPr sz="2400"/>
            </a:lvl9pPr>
          </a:lstStyle>
          <a:p>
            <a:pPr defTabSz="914240"/>
            <a:r>
              <a:rPr lang="en-US" sz="1200" dirty="0">
                <a:solidFill>
                  <a:prstClr val="white"/>
                </a:solidFill>
              </a:rPr>
              <a:t>ViPNet SIES </a:t>
            </a:r>
            <a:r>
              <a:rPr lang="en-US" sz="1200" dirty="0" err="1">
                <a:solidFill>
                  <a:prstClr val="white"/>
                </a:solidFill>
              </a:rPr>
              <a:t>Smartmeter</a:t>
            </a:r>
            <a:r>
              <a:rPr lang="en-US" sz="1200" dirty="0">
                <a:solidFill>
                  <a:prstClr val="white"/>
                </a:solidFill>
              </a:rPr>
              <a:t> WS</a:t>
            </a:r>
            <a:endParaRPr lang="ru-RU" sz="1200" dirty="0">
              <a:solidFill>
                <a:prstClr val="white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3908310" y="1401750"/>
            <a:ext cx="559555" cy="579625"/>
          </a:xfrm>
          <a:prstGeom prst="ellipse">
            <a:avLst/>
          </a:prstGeom>
          <a:solidFill>
            <a:srgbClr val="050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Двойная стрелка влево/вправо 57"/>
          <p:cNvSpPr/>
          <p:nvPr/>
        </p:nvSpPr>
        <p:spPr>
          <a:xfrm rot="5400000">
            <a:off x="3978086" y="1543895"/>
            <a:ext cx="420002" cy="295334"/>
          </a:xfrm>
          <a:prstGeom prst="leftRightArrow">
            <a:avLst/>
          </a:prstGeom>
          <a:solidFill>
            <a:srgbClr val="D27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9626" y="1754515"/>
            <a:ext cx="547235" cy="547235"/>
          </a:xfrm>
          <a:prstGeom prst="rect">
            <a:avLst/>
          </a:prstGeom>
        </p:spPr>
      </p:pic>
      <p:sp>
        <p:nvSpPr>
          <p:cNvPr id="60" name="TextBox 2"/>
          <p:cNvSpPr txBox="1"/>
          <p:nvPr/>
        </p:nvSpPr>
        <p:spPr>
          <a:xfrm>
            <a:off x="3714176" y="1212958"/>
            <a:ext cx="94782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40"/>
            <a:r>
              <a:rPr lang="en-US" sz="1200" b="1" dirty="0">
                <a:solidFill>
                  <a:srgbClr val="00A7B5"/>
                </a:solidFill>
                <a:latin typeface="Calibri" panose="020F0502020204030204"/>
                <a:cs typeface="Segoe UI" panose="020B0502040204020203" pitchFamily="34" charset="0"/>
              </a:rPr>
              <a:t>SIES MC API</a:t>
            </a:r>
            <a:endParaRPr lang="en-IN" sz="1600" b="1" dirty="0">
              <a:solidFill>
                <a:srgbClr val="00A7B5"/>
              </a:solidFill>
              <a:latin typeface="Calibri" panose="020F0502020204030204"/>
              <a:cs typeface="Segoe UI" panose="020B0502040204020203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43610" y="1701348"/>
            <a:ext cx="1339383" cy="628482"/>
          </a:xfrm>
          <a:prstGeom prst="rect">
            <a:avLst/>
          </a:prstGeom>
          <a:solidFill>
            <a:srgbClr val="D27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olas"/>
              <a:ea typeface="+mn-ea"/>
              <a:cs typeface="+mn-cs"/>
            </a:endParaRPr>
          </a:p>
        </p:txBody>
      </p:sp>
      <p:sp>
        <p:nvSpPr>
          <p:cNvPr id="34" name="TextBox 28"/>
          <p:cNvSpPr txBox="1"/>
          <p:nvPr/>
        </p:nvSpPr>
        <p:spPr>
          <a:xfrm>
            <a:off x="933335" y="1795085"/>
            <a:ext cx="87900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de-DE"/>
            </a:defPPr>
            <a:lvl1pPr defTabSz="1218987">
              <a:defRPr sz="1400">
                <a:cs typeface="Segoe UI" panose="020B0502040204020203" pitchFamily="34" charset="0"/>
              </a:defRPr>
            </a:lvl1pPr>
            <a:lvl2pPr marL="609493" defTabSz="1218987">
              <a:defRPr sz="2400"/>
            </a:lvl2pPr>
            <a:lvl3pPr marL="1218987" defTabSz="1218987">
              <a:defRPr sz="2400"/>
            </a:lvl3pPr>
            <a:lvl4pPr marL="1828480" defTabSz="1218987">
              <a:defRPr sz="2400"/>
            </a:lvl4pPr>
            <a:lvl5pPr marL="2437973" defTabSz="1218987">
              <a:defRPr sz="2400"/>
            </a:lvl5pPr>
            <a:lvl6pPr marL="3047467" defTabSz="1218987">
              <a:defRPr sz="2400"/>
            </a:lvl6pPr>
            <a:lvl7pPr marL="3656960" defTabSz="1218987">
              <a:defRPr sz="2400"/>
            </a:lvl7pPr>
            <a:lvl8pPr marL="4266453" defTabSz="1218987">
              <a:defRPr sz="2400"/>
            </a:lvl8pPr>
            <a:lvl9pPr marL="4875947" defTabSz="1218987">
              <a:defRPr sz="2400"/>
            </a:lvl9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prstClr val="white"/>
                </a:solidFill>
              </a:rPr>
              <a:t>ViPNet</a:t>
            </a:r>
            <a:endParaRPr lang="ru-RU" sz="1200" dirty="0">
              <a:solidFill>
                <a:prstClr val="white"/>
              </a:solidFill>
            </a:endParaRPr>
          </a:p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white"/>
                </a:solidFill>
              </a:rPr>
              <a:t>SIES</a:t>
            </a:r>
            <a:r>
              <a:rPr lang="ru-RU" sz="1200" dirty="0">
                <a:solidFill>
                  <a:prstClr val="white"/>
                </a:solidFill>
              </a:rPr>
              <a:t> </a:t>
            </a:r>
            <a:r>
              <a:rPr lang="en-US" sz="1200" dirty="0">
                <a:solidFill>
                  <a:prstClr val="white"/>
                </a:solidFill>
              </a:rPr>
              <a:t>HSM</a:t>
            </a:r>
            <a:endParaRPr lang="en-IN" sz="1200" dirty="0">
              <a:solidFill>
                <a:prstClr val="white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0" y="1819271"/>
            <a:ext cx="392479" cy="392479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4EEE9A2A-9E70-4C21-F821-837ABD0DAB2F}"/>
              </a:ext>
            </a:extLst>
          </p:cNvPr>
          <p:cNvSpPr txBox="1">
            <a:spLocks/>
          </p:cNvSpPr>
          <p:nvPr/>
        </p:nvSpPr>
        <p:spPr>
          <a:xfrm>
            <a:off x="318294" y="312947"/>
            <a:ext cx="7739586" cy="9717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+mj-lt"/>
                <a:ea typeface="PT Root UI Web Bold" charset="0"/>
                <a:cs typeface="PT Root UI Web Bold" charset="0"/>
              </a:defRPr>
            </a:lvl1pPr>
          </a:lstStyle>
          <a:p>
            <a:r>
              <a:rPr lang="ru-RU" dirty="0"/>
              <a:t>Продукты </a:t>
            </a:r>
            <a:r>
              <a:rPr lang="ru-RU" dirty="0" err="1"/>
              <a:t>ИнфоТеКС</a:t>
            </a:r>
            <a:r>
              <a:rPr lang="ru-RU" dirty="0"/>
              <a:t> для защиты КФС</a:t>
            </a:r>
          </a:p>
        </p:txBody>
      </p:sp>
    </p:spTree>
    <p:extLst>
      <p:ext uri="{BB962C8B-B14F-4D97-AF65-F5344CB8AC3E}">
        <p14:creationId xmlns:p14="http://schemas.microsoft.com/office/powerpoint/2010/main" val="1211805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ea typeface="PT Root UI Web" panose="020B0303020202020204" pitchFamily="34" charset="-52"/>
              </a:rPr>
              <a:t>ViPNet SIES Unit</a:t>
            </a:r>
            <a:endParaRPr lang="ru-RU" dirty="0">
              <a:ea typeface="PT Root UI Web" panose="020B0303020202020204" pitchFamily="34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-551" t="-550" r="-551" b="-550"/>
          <a:stretch/>
        </p:blipFill>
        <p:spPr>
          <a:xfrm>
            <a:off x="0" y="1311275"/>
            <a:ext cx="2827050" cy="2827050"/>
          </a:xfrm>
          <a:prstGeom prst="rect">
            <a:avLst/>
          </a:prstGeom>
          <a:gradFill>
            <a:gsLst>
              <a:gs pos="10000">
                <a:srgbClr val="00A7B5"/>
              </a:gs>
              <a:gs pos="94000">
                <a:srgbClr val="276092"/>
              </a:gs>
            </a:gsLst>
            <a:lin ang="17400000" scaled="0"/>
          </a:gradFill>
        </p:spPr>
      </p:pic>
      <p:sp>
        <p:nvSpPr>
          <p:cNvPr id="6" name="Текст 14">
            <a:extLst>
              <a:ext uri="{FF2B5EF4-FFF2-40B4-BE49-F238E27FC236}">
                <a16:creationId xmlns:a16="http://schemas.microsoft.com/office/drawing/2014/main" id="{81CC474D-1902-6444-9EA9-1987A211F66E}"/>
              </a:ext>
            </a:extLst>
          </p:cNvPr>
          <p:cNvSpPr txBox="1">
            <a:spLocks/>
          </p:cNvSpPr>
          <p:nvPr/>
        </p:nvSpPr>
        <p:spPr>
          <a:xfrm>
            <a:off x="2997000" y="1221750"/>
            <a:ext cx="6030000" cy="3577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Встраивание:</a:t>
            </a:r>
          </a:p>
          <a:p>
            <a:pPr marL="279443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B6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ПО устанавливается и работает как сервис</a:t>
            </a:r>
            <a:r>
              <a:rPr kumimoji="0" lang="ru-RU" sz="135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ОС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279443" lvl="0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Интеграция на программном уровне – </a:t>
            </a:r>
            <a:r>
              <a:rPr lang="en-US" sz="1350" dirty="0" err="1">
                <a:latin typeface="Consolas" panose="020B0609020204030204" pitchFamily="49" charset="0"/>
              </a:rPr>
              <a:t>RESTfull</a:t>
            </a:r>
            <a:r>
              <a:rPr lang="en-US" sz="1350" dirty="0">
                <a:latin typeface="Consolas" panose="020B0609020204030204" pitchFamily="49" charset="0"/>
              </a:rPr>
              <a:t> API (HTTP/1.1), </a:t>
            </a:r>
            <a:r>
              <a:rPr lang="en-US" sz="1350" dirty="0" err="1">
                <a:latin typeface="Consolas" panose="020B0609020204030204" pitchFamily="49" charset="0"/>
              </a:rPr>
              <a:t>gRPC</a:t>
            </a:r>
            <a:r>
              <a:rPr lang="en-US" sz="1350" dirty="0">
                <a:latin typeface="Consolas" panose="020B0609020204030204" pitchFamily="49" charset="0"/>
              </a:rPr>
              <a:t> API (HTTP/2) </a:t>
            </a:r>
            <a:r>
              <a:rPr lang="ru-RU" sz="1350" dirty="0">
                <a:latin typeface="Consolas" panose="020B0609020204030204" pitchFamily="49" charset="0"/>
              </a:rPr>
              <a:t>или </a:t>
            </a:r>
            <a:r>
              <a:rPr lang="en-US" sz="1350" dirty="0">
                <a:latin typeface="Consolas" panose="020B0609020204030204" pitchFamily="49" charset="0"/>
              </a:rPr>
              <a:t>SDK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Криптографические функции:</a:t>
            </a:r>
          </a:p>
          <a:p>
            <a:pPr marL="279443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B6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Зашифрование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/</a:t>
            </a:r>
            <a:r>
              <a:rPr kumimoji="0" lang="ru-RU" sz="13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расшифрование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CRISP)</a:t>
            </a:r>
          </a:p>
          <a:p>
            <a:pPr marL="279443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B6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Вычисление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/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проверка </a:t>
            </a:r>
            <a:r>
              <a:rPr kumimoji="0" lang="ru-RU" sz="13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имитовставки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(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CRISP)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279443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B6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Зашифрование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/</a:t>
            </a:r>
            <a:r>
              <a:rPr kumimoji="0" lang="ru-RU" sz="13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расшифрование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(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CMS)</a:t>
            </a:r>
          </a:p>
          <a:p>
            <a:pPr marL="279443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B6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Вычисление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/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проверка ЭП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(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CMS)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279443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B6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Вычисление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/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проверка хэш-кода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Функциональные особенности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:</a:t>
            </a:r>
          </a:p>
          <a:p>
            <a:pPr marL="279443" lvl="0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Поддерживаемые архитектуры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–</a:t>
            </a:r>
            <a:r>
              <a:rPr lang="en-US" sz="1350" dirty="0">
                <a:latin typeface="Consolas" panose="020B0609020204030204" pitchFamily="49" charset="0"/>
              </a:rPr>
              <a:t> x86-32, x86-64, ARM (</a:t>
            </a:r>
            <a:r>
              <a:rPr lang="en-US" sz="1350" dirty="0" err="1">
                <a:latin typeface="Consolas" panose="020B0609020204030204" pitchFamily="49" charset="0"/>
              </a:rPr>
              <a:t>armhf</a:t>
            </a:r>
            <a:r>
              <a:rPr lang="en-US" sz="1350" dirty="0">
                <a:latin typeface="Consolas" panose="020B0609020204030204" pitchFamily="49" charset="0"/>
              </a:rPr>
              <a:t>)</a:t>
            </a:r>
            <a:endParaRPr lang="ru-RU" sz="1350" dirty="0">
              <a:latin typeface="Consolas" panose="020B0609020204030204" pitchFamily="49" charset="0"/>
            </a:endParaRPr>
          </a:p>
          <a:p>
            <a:pPr marL="279443" lvl="0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Поддерживаемые ОС –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Windows, </a:t>
            </a:r>
            <a:r>
              <a:rPr lang="en-US" sz="1350" dirty="0">
                <a:latin typeface="Consolas" panose="020B0609020204030204" pitchFamily="49" charset="0"/>
              </a:rPr>
              <a:t>Linux (</a:t>
            </a:r>
            <a:r>
              <a:rPr lang="en-US" sz="1350" dirty="0" err="1">
                <a:latin typeface="Consolas" panose="020B0609020204030204" pitchFamily="49" charset="0"/>
              </a:rPr>
              <a:t>Debian</a:t>
            </a:r>
            <a:r>
              <a:rPr lang="en-US" sz="1350" dirty="0">
                <a:latin typeface="Consolas" panose="020B0609020204030204" pitchFamily="49" charset="0"/>
              </a:rPr>
              <a:t> 9.8, 10/</a:t>
            </a:r>
            <a:br>
              <a:rPr lang="ru-RU" sz="1350" dirty="0">
                <a:latin typeface="Consolas" panose="020B0609020204030204" pitchFamily="49" charset="0"/>
              </a:rPr>
            </a:br>
            <a:r>
              <a:rPr lang="en-US" sz="1350" dirty="0">
                <a:latin typeface="Consolas" panose="020B0609020204030204" pitchFamily="49" charset="0"/>
              </a:rPr>
              <a:t>Ubuntu 16, 18/Astra Linux SE</a:t>
            </a:r>
            <a:r>
              <a:rPr lang="ru-RU" sz="1350" dirty="0">
                <a:latin typeface="Consolas" panose="020B0609020204030204" pitchFamily="49" charset="0"/>
              </a:rPr>
              <a:t> 1.6</a:t>
            </a:r>
            <a:r>
              <a:rPr lang="en-US" sz="1350" dirty="0">
                <a:latin typeface="Consolas" panose="020B0609020204030204" pitchFamily="49" charset="0"/>
              </a:rPr>
              <a:t>, </a:t>
            </a:r>
            <a:r>
              <a:rPr lang="ru-RU" sz="1350" dirty="0">
                <a:latin typeface="Consolas" panose="020B0609020204030204" pitchFamily="49" charset="0"/>
              </a:rPr>
              <a:t>1.7 Смоленск</a:t>
            </a:r>
            <a:r>
              <a:rPr lang="en-US" sz="1350" dirty="0">
                <a:latin typeface="Consolas" panose="020B0609020204030204" pitchFamily="49" charset="0"/>
              </a:rPr>
              <a:t>)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279443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B6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Установка на защищаемое устройство или выделенную платформу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Соответствие требованиям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: </a:t>
            </a:r>
          </a:p>
          <a:p>
            <a:pPr marL="279443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B6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СКЗИ класса КС1 и КС3</a:t>
            </a:r>
          </a:p>
        </p:txBody>
      </p:sp>
    </p:spTree>
    <p:extLst>
      <p:ext uri="{BB962C8B-B14F-4D97-AF65-F5344CB8AC3E}">
        <p14:creationId xmlns:p14="http://schemas.microsoft.com/office/powerpoint/2010/main" val="2935468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11275"/>
            <a:ext cx="3042000" cy="3645475"/>
          </a:xfrm>
          <a:prstGeom prst="rect">
            <a:avLst/>
          </a:prstGeom>
          <a:solidFill>
            <a:srgbClr val="00A8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EAC3DD34-AC7E-0C4F-B2DB-2E008607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ПАК </a:t>
            </a:r>
            <a:r>
              <a:rPr lang="en-US" dirty="0"/>
              <a:t>ViPNet SIES Core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0" y="1905200"/>
            <a:ext cx="2096987" cy="12428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00" y="3201750"/>
            <a:ext cx="2246623" cy="12490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Текст 14">
            <a:extLst>
              <a:ext uri="{FF2B5EF4-FFF2-40B4-BE49-F238E27FC236}">
                <a16:creationId xmlns:a16="http://schemas.microsoft.com/office/drawing/2014/main" id="{81CC474D-1902-6444-9EA9-1987A211F66E}"/>
              </a:ext>
            </a:extLst>
          </p:cNvPr>
          <p:cNvSpPr txBox="1">
            <a:spLocks/>
          </p:cNvSpPr>
          <p:nvPr/>
        </p:nvSpPr>
        <p:spPr>
          <a:xfrm>
            <a:off x="3288517" y="1176750"/>
            <a:ext cx="5693483" cy="3577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0"/>
              </a:spcBef>
              <a:buNone/>
            </a:pPr>
            <a:r>
              <a:rPr lang="ru-RU" sz="1350" b="1" dirty="0">
                <a:latin typeface="Consolas" panose="020B0609020204030204" pitchFamily="49" charset="0"/>
              </a:rPr>
              <a:t>Встраивание:</a:t>
            </a: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На аппаратном уровне –</a:t>
            </a:r>
            <a:r>
              <a:rPr lang="en-US" sz="1350" dirty="0">
                <a:latin typeface="Consolas" panose="020B0609020204030204" pitchFamily="49" charset="0"/>
              </a:rPr>
              <a:t> UART, USB, SPI</a:t>
            </a: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На программном уровне – </a:t>
            </a:r>
            <a:r>
              <a:rPr lang="en-US" sz="1350" dirty="0">
                <a:latin typeface="Consolas" panose="020B0609020204030204" pitchFamily="49" charset="0"/>
              </a:rPr>
              <a:t>SIES Core API</a:t>
            </a:r>
            <a:br>
              <a:rPr lang="en-US" sz="1350" dirty="0">
                <a:latin typeface="Consolas" panose="020B0609020204030204" pitchFamily="49" charset="0"/>
              </a:rPr>
            </a:br>
            <a:r>
              <a:rPr lang="en-US" sz="1350" dirty="0">
                <a:latin typeface="Consolas" panose="020B0609020204030204" pitchFamily="49" charset="0"/>
              </a:rPr>
              <a:t>SDK </a:t>
            </a:r>
            <a:r>
              <a:rPr lang="ru-RU" sz="1350" dirty="0">
                <a:latin typeface="Consolas" panose="020B0609020204030204" pitchFamily="49" charset="0"/>
              </a:rPr>
              <a:t>для </a:t>
            </a:r>
            <a:r>
              <a:rPr lang="en-US" sz="1350" dirty="0">
                <a:latin typeface="Consolas" panose="020B0609020204030204" pitchFamily="49" charset="0"/>
              </a:rPr>
              <a:t>Linux (ARM, x86), Windows, RTOS</a:t>
            </a:r>
          </a:p>
          <a:p>
            <a:pPr marL="0" indent="0" defTabSz="685800">
              <a:spcBef>
                <a:spcPts val="450"/>
              </a:spcBef>
              <a:buClr>
                <a:srgbClr val="00B0F0"/>
              </a:buClr>
              <a:buNone/>
            </a:pPr>
            <a:r>
              <a:rPr lang="ru-RU" sz="1350" b="1" dirty="0">
                <a:latin typeface="Consolas" panose="020B0609020204030204" pitchFamily="49" charset="0"/>
              </a:rPr>
              <a:t>Криптографические функции:</a:t>
            </a: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 err="1">
                <a:latin typeface="Consolas" panose="020B0609020204030204" pitchFamily="49" charset="0"/>
              </a:rPr>
              <a:t>Зашифрование</a:t>
            </a:r>
            <a:r>
              <a:rPr lang="ru-RU" sz="1350" dirty="0">
                <a:latin typeface="Consolas" panose="020B0609020204030204" pitchFamily="49" charset="0"/>
              </a:rPr>
              <a:t>/</a:t>
            </a:r>
            <a:r>
              <a:rPr lang="ru-RU" sz="1350" dirty="0" err="1">
                <a:latin typeface="Consolas" panose="020B0609020204030204" pitchFamily="49" charset="0"/>
              </a:rPr>
              <a:t>расшифрование</a:t>
            </a:r>
            <a:r>
              <a:rPr lang="ru-RU" sz="1350" dirty="0">
                <a:latin typeface="Consolas" panose="020B0609020204030204" pitchFamily="49" charset="0"/>
              </a:rPr>
              <a:t> (</a:t>
            </a:r>
            <a:r>
              <a:rPr lang="en-US" sz="1350" dirty="0">
                <a:latin typeface="Consolas" panose="020B0609020204030204" pitchFamily="49" charset="0"/>
              </a:rPr>
              <a:t>CRISP)</a:t>
            </a: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Вычисление</a:t>
            </a:r>
            <a:r>
              <a:rPr lang="en-US" sz="1350" dirty="0">
                <a:latin typeface="Consolas" panose="020B0609020204030204" pitchFamily="49" charset="0"/>
              </a:rPr>
              <a:t>/</a:t>
            </a:r>
            <a:r>
              <a:rPr lang="ru-RU" sz="1350" dirty="0">
                <a:latin typeface="Consolas" panose="020B0609020204030204" pitchFamily="49" charset="0"/>
              </a:rPr>
              <a:t>проверка </a:t>
            </a:r>
            <a:r>
              <a:rPr lang="ru-RU" sz="1350" dirty="0" err="1">
                <a:latin typeface="Consolas" panose="020B0609020204030204" pitchFamily="49" charset="0"/>
              </a:rPr>
              <a:t>имитовставки</a:t>
            </a:r>
            <a:r>
              <a:rPr lang="en-US" sz="1350" dirty="0">
                <a:latin typeface="Consolas" panose="020B0609020204030204" pitchFamily="49" charset="0"/>
              </a:rPr>
              <a:t> </a:t>
            </a:r>
            <a:r>
              <a:rPr lang="ru-RU" sz="1350" dirty="0">
                <a:latin typeface="Consolas" panose="020B0609020204030204" pitchFamily="49" charset="0"/>
              </a:rPr>
              <a:t>(</a:t>
            </a:r>
            <a:r>
              <a:rPr lang="en-US" sz="1350" dirty="0">
                <a:latin typeface="Consolas" panose="020B0609020204030204" pitchFamily="49" charset="0"/>
              </a:rPr>
              <a:t>CRISP)</a:t>
            </a:r>
            <a:endParaRPr lang="ru-RU" sz="1350" dirty="0">
              <a:latin typeface="Consolas" panose="020B0609020204030204" pitchFamily="49" charset="0"/>
            </a:endParaRP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 err="1">
                <a:latin typeface="Consolas" panose="020B0609020204030204" pitchFamily="49" charset="0"/>
              </a:rPr>
              <a:t>Зашифрование</a:t>
            </a:r>
            <a:r>
              <a:rPr lang="ru-RU" sz="1350" dirty="0">
                <a:latin typeface="Consolas" panose="020B0609020204030204" pitchFamily="49" charset="0"/>
              </a:rPr>
              <a:t>/</a:t>
            </a:r>
            <a:r>
              <a:rPr lang="ru-RU" sz="1350" dirty="0" err="1">
                <a:latin typeface="Consolas" panose="020B0609020204030204" pitchFamily="49" charset="0"/>
              </a:rPr>
              <a:t>расшифрование</a:t>
            </a:r>
            <a:r>
              <a:rPr lang="ru-RU" sz="1350" dirty="0">
                <a:latin typeface="Consolas" panose="020B0609020204030204" pitchFamily="49" charset="0"/>
              </a:rPr>
              <a:t> (</a:t>
            </a:r>
            <a:r>
              <a:rPr lang="en-US" sz="1350" dirty="0">
                <a:latin typeface="Consolas" panose="020B0609020204030204" pitchFamily="49" charset="0"/>
              </a:rPr>
              <a:t>CMS)</a:t>
            </a: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Вычисление</a:t>
            </a:r>
            <a:r>
              <a:rPr lang="en-US" sz="1350" dirty="0">
                <a:latin typeface="Consolas" panose="020B0609020204030204" pitchFamily="49" charset="0"/>
              </a:rPr>
              <a:t>/</a:t>
            </a:r>
            <a:r>
              <a:rPr lang="ru-RU" sz="1350" dirty="0">
                <a:latin typeface="Consolas" panose="020B0609020204030204" pitchFamily="49" charset="0"/>
              </a:rPr>
              <a:t>проверка ЭП</a:t>
            </a:r>
            <a:r>
              <a:rPr lang="en-US" sz="1350" dirty="0">
                <a:latin typeface="Consolas" panose="020B0609020204030204" pitchFamily="49" charset="0"/>
              </a:rPr>
              <a:t> </a:t>
            </a:r>
            <a:r>
              <a:rPr lang="ru-RU" sz="1350" dirty="0">
                <a:latin typeface="Consolas" panose="020B0609020204030204" pitchFamily="49" charset="0"/>
              </a:rPr>
              <a:t>(</a:t>
            </a:r>
            <a:r>
              <a:rPr lang="en-US" sz="1350" dirty="0">
                <a:latin typeface="Consolas" panose="020B0609020204030204" pitchFamily="49" charset="0"/>
              </a:rPr>
              <a:t>CMS)</a:t>
            </a:r>
            <a:endParaRPr lang="ru-RU" sz="1350" dirty="0">
              <a:latin typeface="Consolas" panose="020B0609020204030204" pitchFamily="49" charset="0"/>
            </a:endParaRP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Вычисление</a:t>
            </a:r>
            <a:r>
              <a:rPr lang="en-US" sz="1350" dirty="0">
                <a:latin typeface="Consolas" panose="020B0609020204030204" pitchFamily="49" charset="0"/>
              </a:rPr>
              <a:t>/</a:t>
            </a:r>
            <a:r>
              <a:rPr lang="ru-RU" sz="1350" dirty="0">
                <a:latin typeface="Consolas" panose="020B0609020204030204" pitchFamily="49" charset="0"/>
              </a:rPr>
              <a:t>проверка хэш-кода</a:t>
            </a:r>
          </a:p>
          <a:p>
            <a:pPr marL="0" indent="0" defTabSz="685800">
              <a:spcBef>
                <a:spcPts val="450"/>
              </a:spcBef>
              <a:buNone/>
            </a:pPr>
            <a:r>
              <a:rPr lang="ru-RU" sz="1350" b="1" dirty="0">
                <a:latin typeface="Consolas" panose="020B0609020204030204" pitchFamily="49" charset="0"/>
              </a:rPr>
              <a:t>Функциональные особенности</a:t>
            </a:r>
            <a:r>
              <a:rPr lang="ru-RU" sz="1350" dirty="0">
                <a:latin typeface="Consolas" panose="020B0609020204030204" pitchFamily="49" charset="0"/>
              </a:rPr>
              <a:t>:</a:t>
            </a: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Форм-фактор</a:t>
            </a:r>
            <a:r>
              <a:rPr lang="en-US" sz="1350" dirty="0">
                <a:latin typeface="Consolas" panose="020B0609020204030204" pitchFamily="49" charset="0"/>
              </a:rPr>
              <a:t> </a:t>
            </a:r>
            <a:r>
              <a:rPr lang="ru-RU" sz="1350" dirty="0">
                <a:latin typeface="Consolas" panose="020B0609020204030204" pitchFamily="49" charset="0"/>
              </a:rPr>
              <a:t>–</a:t>
            </a:r>
            <a:r>
              <a:rPr lang="en-US" sz="1350" dirty="0">
                <a:latin typeface="Consolas" panose="020B0609020204030204" pitchFamily="49" charset="0"/>
              </a:rPr>
              <a:t> </a:t>
            </a:r>
            <a:r>
              <a:rPr lang="ru-RU" sz="1350" dirty="0">
                <a:latin typeface="Consolas" panose="020B0609020204030204" pitchFamily="49" charset="0"/>
              </a:rPr>
              <a:t>плата </a:t>
            </a:r>
            <a:r>
              <a:rPr lang="en-US" sz="1350" dirty="0">
                <a:latin typeface="Consolas" panose="020B0609020204030204" pitchFamily="49" charset="0"/>
              </a:rPr>
              <a:t>PCI Express® Full-Mini Card </a:t>
            </a:r>
            <a:br>
              <a:rPr lang="ru-RU" sz="1350" dirty="0">
                <a:latin typeface="Consolas" panose="020B0609020204030204" pitchFamily="49" charset="0"/>
              </a:rPr>
            </a:br>
            <a:r>
              <a:rPr lang="en-US" sz="1350" dirty="0">
                <a:latin typeface="Consolas" panose="020B0609020204030204" pitchFamily="49" charset="0"/>
              </a:rPr>
              <a:t>(51 х 30 х 11,2 </a:t>
            </a:r>
            <a:r>
              <a:rPr lang="en-US" sz="1350" dirty="0" err="1">
                <a:latin typeface="Consolas" panose="020B0609020204030204" pitchFamily="49" charset="0"/>
              </a:rPr>
              <a:t>мм</a:t>
            </a:r>
            <a:r>
              <a:rPr lang="en-US" sz="1350" dirty="0">
                <a:latin typeface="Consolas" panose="020B0609020204030204" pitchFamily="49" charset="0"/>
              </a:rPr>
              <a:t>)</a:t>
            </a:r>
            <a:r>
              <a:rPr lang="ru-RU" sz="1350" dirty="0">
                <a:latin typeface="Consolas" panose="020B0609020204030204" pitchFamily="49" charset="0"/>
              </a:rPr>
              <a:t>  </a:t>
            </a:r>
            <a:endParaRPr lang="en-US" sz="1350" dirty="0">
              <a:latin typeface="Consolas" panose="020B0609020204030204" pitchFamily="49" charset="0"/>
            </a:endParaRP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Поддержка датчика несанкционированного доступа для эксплуатации вне контролируемой зоны</a:t>
            </a: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Рабочий диапазон температур -40…+</a:t>
            </a:r>
            <a:r>
              <a:rPr lang="en-US" sz="1350" dirty="0">
                <a:latin typeface="Consolas" panose="020B0609020204030204" pitchFamily="49" charset="0"/>
              </a:rPr>
              <a:t>70</a:t>
            </a:r>
            <a:r>
              <a:rPr lang="en-US" sz="1350" baseline="30000" dirty="0">
                <a:latin typeface="Consolas" panose="020B0609020204030204" pitchFamily="49" charset="0"/>
              </a:rPr>
              <a:t>O</a:t>
            </a:r>
            <a:r>
              <a:rPr lang="ru-RU" sz="1350" dirty="0">
                <a:latin typeface="Consolas" panose="020B0609020204030204" pitchFamily="49" charset="0"/>
              </a:rPr>
              <a:t>С </a:t>
            </a:r>
          </a:p>
          <a:p>
            <a:pPr marL="0" indent="0" defTabSz="685800">
              <a:spcBef>
                <a:spcPts val="450"/>
              </a:spcBef>
              <a:buNone/>
            </a:pPr>
            <a:r>
              <a:rPr lang="ru-RU" sz="1350" b="1" dirty="0">
                <a:latin typeface="Consolas" panose="020B0609020204030204" pitchFamily="49" charset="0"/>
              </a:rPr>
              <a:t>Соответствие требованиям</a:t>
            </a:r>
            <a:r>
              <a:rPr lang="ru-RU" sz="1350" dirty="0">
                <a:latin typeface="Consolas" panose="020B0609020204030204" pitchFamily="49" charset="0"/>
              </a:rPr>
              <a:t>: </a:t>
            </a:r>
          </a:p>
          <a:p>
            <a:pPr marL="279443">
              <a:lnSpc>
                <a:spcPct val="100000"/>
              </a:lnSpc>
              <a:spcBef>
                <a:spcPts val="0"/>
              </a:spcBef>
              <a:buClr>
                <a:srgbClr val="00A8B6"/>
              </a:buClr>
              <a:buFont typeface="Courier New" panose="02070309020205020404" pitchFamily="49" charset="0"/>
              <a:buChar char="o"/>
            </a:pPr>
            <a:r>
              <a:rPr lang="ru-RU" sz="1350" dirty="0">
                <a:latin typeface="Consolas" panose="020B0609020204030204" pitchFamily="49" charset="0"/>
              </a:rPr>
              <a:t>СКЗИ класса КС3</a:t>
            </a:r>
          </a:p>
        </p:txBody>
      </p:sp>
    </p:spTree>
    <p:extLst>
      <p:ext uri="{BB962C8B-B14F-4D97-AF65-F5344CB8AC3E}">
        <p14:creationId xmlns:p14="http://schemas.microsoft.com/office/powerpoint/2010/main" val="484249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29" t="30695" r="14740" b="26240"/>
          <a:stretch/>
        </p:blipFill>
        <p:spPr>
          <a:xfrm>
            <a:off x="432000" y="1643652"/>
            <a:ext cx="2880000" cy="2850289"/>
          </a:xfrm>
          <a:prstGeom prst="ellipse">
            <a:avLst/>
          </a:prstGeom>
          <a:ln>
            <a:solidFill>
              <a:srgbClr val="00D2E2"/>
            </a:solidFill>
          </a:ln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EAC3DD34-AC7E-0C4F-B2DB-2E0086071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1" y="726750"/>
            <a:ext cx="5130000" cy="79208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Крипточип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ViPNet SIES Core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Nano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1CC474D-1902-6444-9EA9-1987A211F66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27000" y="1806750"/>
            <a:ext cx="5154011" cy="31540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1400" dirty="0" err="1">
                <a:solidFill>
                  <a:srgbClr val="00D2E2"/>
                </a:solidFill>
              </a:rPr>
              <a:t>Крипточип</a:t>
            </a:r>
            <a:r>
              <a:rPr lang="ru-RU" sz="1400" dirty="0">
                <a:solidFill>
                  <a:srgbClr val="00D2E2"/>
                </a:solidFill>
              </a:rPr>
              <a:t> размером 3х3 мм для впаивания в </a:t>
            </a:r>
            <a:r>
              <a:rPr lang="en-US" sz="1400" dirty="0" err="1">
                <a:solidFill>
                  <a:srgbClr val="00D2E2"/>
                </a:solidFill>
              </a:rPr>
              <a:t>IIoT</a:t>
            </a:r>
            <a:r>
              <a:rPr lang="en-US" sz="1400" dirty="0">
                <a:solidFill>
                  <a:srgbClr val="00D2E2"/>
                </a:solidFill>
              </a:rPr>
              <a:t>-</a:t>
            </a:r>
            <a:r>
              <a:rPr lang="ru-RU" sz="1400" dirty="0">
                <a:solidFill>
                  <a:srgbClr val="00D2E2"/>
                </a:solidFill>
              </a:rPr>
              <a:t>устройства и приборы учета</a:t>
            </a:r>
          </a:p>
          <a:p>
            <a:r>
              <a:rPr lang="ru-RU" sz="1400" dirty="0"/>
              <a:t>СКЗИ класса КС3 и СКЗИ-НР в части защиты от атак инженерного проникновения</a:t>
            </a:r>
          </a:p>
          <a:p>
            <a:r>
              <a:rPr lang="ru-RU" sz="1400" b="1" dirty="0"/>
              <a:t>Криптографический протокол </a:t>
            </a:r>
            <a:r>
              <a:rPr lang="en-US" sz="1400" b="1" dirty="0"/>
              <a:t>CRISP</a:t>
            </a:r>
            <a:r>
              <a:rPr lang="ru-RU" sz="1400" b="1" dirty="0"/>
              <a:t> (ГОСТ Р 71252-2024)</a:t>
            </a:r>
            <a:endParaRPr lang="en-US" sz="1400" b="1" dirty="0"/>
          </a:p>
          <a:p>
            <a:r>
              <a:rPr lang="ru-RU" sz="1400" dirty="0"/>
              <a:t>Хранение ключевой информации 16 лет без смены</a:t>
            </a:r>
            <a:endParaRPr lang="en-US" sz="1400" dirty="0"/>
          </a:p>
          <a:p>
            <a:r>
              <a:rPr lang="ru-RU" sz="1400" dirty="0"/>
              <a:t>Работа вне КЗ без необходимости установки датчиков вскрытия и батарейки </a:t>
            </a:r>
            <a:endParaRPr lang="en-US" sz="1400" dirty="0"/>
          </a:p>
          <a:p>
            <a:r>
              <a:rPr lang="ru-RU" sz="1400" dirty="0"/>
              <a:t>Рабочий диапазон температур -40…+85 </a:t>
            </a:r>
            <a:r>
              <a:rPr lang="ru-RU" sz="1400" baseline="30000" dirty="0"/>
              <a:t>0</a:t>
            </a:r>
            <a:r>
              <a:rPr lang="ru-RU" sz="1400" dirty="0"/>
              <a:t>С</a:t>
            </a:r>
            <a:endParaRPr lang="en-US" sz="1400" dirty="0"/>
          </a:p>
          <a:p>
            <a:r>
              <a:rPr lang="ru-RU" sz="1400" dirty="0"/>
              <a:t>Необслуживаемая эксплуатация </a:t>
            </a:r>
          </a:p>
        </p:txBody>
      </p:sp>
      <p:sp>
        <p:nvSpPr>
          <p:cNvPr id="2" name="Rectangle 24">
            <a:extLst>
              <a:ext uri="{FF2B5EF4-FFF2-40B4-BE49-F238E27FC236}">
                <a16:creationId xmlns:a16="http://schemas.microsoft.com/office/drawing/2014/main" id="{6F336E0E-3823-2A78-E847-48B5420D300E}"/>
              </a:ext>
            </a:extLst>
          </p:cNvPr>
          <p:cNvSpPr/>
          <p:nvPr/>
        </p:nvSpPr>
        <p:spPr>
          <a:xfrm>
            <a:off x="261940" y="4562513"/>
            <a:ext cx="354506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tabLst>
                <a:tab pos="0" algn="l"/>
              </a:tabLst>
            </a:pPr>
            <a:r>
              <a:rPr lang="en-US" sz="1050" dirty="0"/>
              <a:t>|</a:t>
            </a:r>
            <a:r>
              <a:rPr lang="ru-RU" sz="1050" dirty="0"/>
              <a:t> </a:t>
            </a:r>
            <a:r>
              <a:rPr lang="ru-RU" sz="1050" b="1" dirty="0"/>
              <a:t>Защиты коммуникаций</a:t>
            </a:r>
            <a:endParaRPr lang="ru-RU" sz="2000" dirty="0"/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B135B39C-6A54-B618-A7CB-AA6F7338F3DE}"/>
              </a:ext>
            </a:extLst>
          </p:cNvPr>
          <p:cNvSpPr/>
          <p:nvPr/>
        </p:nvSpPr>
        <p:spPr>
          <a:xfrm>
            <a:off x="2034470" y="4562513"/>
            <a:ext cx="354506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tabLst>
                <a:tab pos="0" algn="l"/>
              </a:tabLst>
            </a:pPr>
            <a:r>
              <a:rPr lang="en-US" sz="1050" dirty="0"/>
              <a:t>|</a:t>
            </a:r>
            <a:r>
              <a:rPr lang="ru-RU" sz="1050" dirty="0"/>
              <a:t> </a:t>
            </a:r>
            <a:r>
              <a:rPr lang="ru-RU" sz="1050" b="1" dirty="0"/>
              <a:t>Корень доверия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30036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EAC3DD34-AC7E-0C4F-B2DB-2E008607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Защита коммуникаций точка- точка с помощью </a:t>
            </a:r>
            <a:r>
              <a:rPr lang="en-US" dirty="0"/>
              <a:t>CRISP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ru-RU" dirty="0"/>
          </a:p>
        </p:txBody>
      </p:sp>
      <p:cxnSp>
        <p:nvCxnSpPr>
          <p:cNvPr id="8" name="Straight Arrow Connector 36"/>
          <p:cNvCxnSpPr>
            <a:stCxn id="11" idx="3"/>
            <a:endCxn id="12" idx="1"/>
          </p:cNvCxnSpPr>
          <p:nvPr/>
        </p:nvCxnSpPr>
        <p:spPr>
          <a:xfrm>
            <a:off x="3691184" y="3033977"/>
            <a:ext cx="1964683" cy="54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"/>
          <p:cNvSpPr/>
          <p:nvPr/>
        </p:nvSpPr>
        <p:spPr>
          <a:xfrm>
            <a:off x="548981" y="1685473"/>
            <a:ext cx="3420029" cy="2088232"/>
          </a:xfrm>
          <a:prstGeom prst="roundRect">
            <a:avLst/>
          </a:prstGeom>
          <a:noFill/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5364088" y="1685473"/>
            <a:ext cx="3312368" cy="2088232"/>
          </a:xfrm>
          <a:prstGeom prst="roundRect">
            <a:avLst/>
          </a:prstGeom>
          <a:noFill/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5592" y="2565977"/>
            <a:ext cx="935592" cy="936000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5867" y="2571435"/>
            <a:ext cx="935592" cy="936000"/>
          </a:xfrm>
          <a:prstGeom prst="rect">
            <a:avLst/>
          </a:prstGeom>
        </p:spPr>
      </p:pic>
      <p:pic>
        <p:nvPicPr>
          <p:cNvPr id="14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571894"/>
            <a:ext cx="935593" cy="936000"/>
          </a:xfrm>
          <a:prstGeom prst="rect">
            <a:avLst/>
          </a:prstGeom>
        </p:spPr>
      </p:pic>
      <p:pic>
        <p:nvPicPr>
          <p:cNvPr id="16" name="Picture 2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8706" y="2571894"/>
            <a:ext cx="935593" cy="936000"/>
          </a:xfrm>
          <a:prstGeom prst="rect">
            <a:avLst/>
          </a:prstGeom>
        </p:spPr>
      </p:pic>
      <p:cxnSp>
        <p:nvCxnSpPr>
          <p:cNvPr id="17" name="Straight Connector 9"/>
          <p:cNvCxnSpPr/>
          <p:nvPr/>
        </p:nvCxnSpPr>
        <p:spPr>
          <a:xfrm flipV="1">
            <a:off x="1619673" y="2920809"/>
            <a:ext cx="1116000" cy="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1"/>
          <p:cNvCxnSpPr/>
          <p:nvPr/>
        </p:nvCxnSpPr>
        <p:spPr>
          <a:xfrm>
            <a:off x="6577005" y="2859268"/>
            <a:ext cx="1010861" cy="0"/>
          </a:xfrm>
          <a:prstGeom prst="line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3"/>
          <p:cNvCxnSpPr/>
          <p:nvPr/>
        </p:nvCxnSpPr>
        <p:spPr>
          <a:xfrm>
            <a:off x="1619672" y="3220948"/>
            <a:ext cx="1116000" cy="0"/>
          </a:xfrm>
          <a:prstGeom prst="line">
            <a:avLst/>
          </a:prstGeom>
          <a:ln w="28575">
            <a:solidFill>
              <a:srgbClr val="23619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4"/>
          <p:cNvCxnSpPr/>
          <p:nvPr/>
        </p:nvCxnSpPr>
        <p:spPr>
          <a:xfrm>
            <a:off x="6577005" y="3220948"/>
            <a:ext cx="993146" cy="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4"/>
          <p:cNvSpPr/>
          <p:nvPr/>
        </p:nvSpPr>
        <p:spPr>
          <a:xfrm>
            <a:off x="2029227" y="2459537"/>
            <a:ext cx="359579" cy="1183485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Rectangle 32"/>
          <p:cNvSpPr/>
          <p:nvPr/>
        </p:nvSpPr>
        <p:spPr>
          <a:xfrm rot="16200000">
            <a:off x="1614921" y="2902072"/>
            <a:ext cx="1183486" cy="298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cap="all" dirty="0">
                <a:ea typeface="Segoe UI" charset="0"/>
                <a:cs typeface="Segoe UI" charset="0"/>
              </a:rPr>
              <a:t>SIES Core SDK</a:t>
            </a:r>
          </a:p>
        </p:txBody>
      </p:sp>
      <p:sp>
        <p:nvSpPr>
          <p:cNvPr id="24" name="Rectangle 41"/>
          <p:cNvSpPr/>
          <p:nvPr/>
        </p:nvSpPr>
        <p:spPr>
          <a:xfrm>
            <a:off x="1588840" y="1711582"/>
            <a:ext cx="12779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cs typeface="Segoe UI" panose="020B0502040204020203" pitchFamily="34" charset="0"/>
              </a:rPr>
              <a:t>Устройство </a:t>
            </a:r>
          </a:p>
        </p:txBody>
      </p:sp>
      <p:sp>
        <p:nvSpPr>
          <p:cNvPr id="25" name="Rectangle 43"/>
          <p:cNvSpPr/>
          <p:nvPr/>
        </p:nvSpPr>
        <p:spPr>
          <a:xfrm>
            <a:off x="6356051" y="1718972"/>
            <a:ext cx="1377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cs typeface="Segoe UI" panose="020B0502040204020203" pitchFamily="34" charset="0"/>
              </a:rPr>
              <a:t>Сервер сбора</a:t>
            </a:r>
          </a:p>
        </p:txBody>
      </p:sp>
      <p:sp>
        <p:nvSpPr>
          <p:cNvPr id="26" name="Rectangle 44"/>
          <p:cNvSpPr/>
          <p:nvPr/>
        </p:nvSpPr>
        <p:spPr>
          <a:xfrm>
            <a:off x="603347" y="2008101"/>
            <a:ext cx="18004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cs typeface="Segoe UI" panose="020B0502040204020203" pitchFamily="34" charset="0"/>
              </a:rPr>
              <a:t>ViPNet SIES Core</a:t>
            </a:r>
            <a:r>
              <a:rPr lang="ru-RU" sz="1100" dirty="0">
                <a:cs typeface="Segoe UI" panose="020B0502040204020203" pitchFamily="34" charset="0"/>
              </a:rPr>
              <a:t>/</a:t>
            </a:r>
          </a:p>
          <a:p>
            <a:r>
              <a:rPr lang="en-US" sz="1100" dirty="0">
                <a:cs typeface="Segoe UI" panose="020B0502040204020203" pitchFamily="34" charset="0"/>
              </a:rPr>
              <a:t>ViPNet SIES Core Nano</a:t>
            </a:r>
            <a:endParaRPr lang="ru-RU" sz="1100" dirty="0">
              <a:cs typeface="Segoe UI" panose="020B0502040204020203" pitchFamily="34" charset="0"/>
            </a:endParaRPr>
          </a:p>
        </p:txBody>
      </p:sp>
      <p:sp>
        <p:nvSpPr>
          <p:cNvPr id="27" name="Rectangle 45"/>
          <p:cNvSpPr/>
          <p:nvPr/>
        </p:nvSpPr>
        <p:spPr>
          <a:xfrm>
            <a:off x="2543891" y="2161863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cs typeface="Segoe UI" panose="020B0502040204020203" pitchFamily="34" charset="0"/>
              </a:rPr>
              <a:t>Прикладное ПО</a:t>
            </a:r>
          </a:p>
        </p:txBody>
      </p:sp>
      <p:sp>
        <p:nvSpPr>
          <p:cNvPr id="28" name="Rectangle 45"/>
          <p:cNvSpPr/>
          <p:nvPr/>
        </p:nvSpPr>
        <p:spPr>
          <a:xfrm>
            <a:off x="5559580" y="2197928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cs typeface="Segoe UI" panose="020B0502040204020203" pitchFamily="34" charset="0"/>
              </a:rPr>
              <a:t>Прикладное ПО</a:t>
            </a:r>
          </a:p>
        </p:txBody>
      </p:sp>
      <p:sp>
        <p:nvSpPr>
          <p:cNvPr id="29" name="Rectangle 44"/>
          <p:cNvSpPr/>
          <p:nvPr/>
        </p:nvSpPr>
        <p:spPr>
          <a:xfrm>
            <a:off x="7322681" y="2198988"/>
            <a:ext cx="14157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err="1">
                <a:cs typeface="Segoe UI" panose="020B0502040204020203" pitchFamily="34" charset="0"/>
              </a:rPr>
              <a:t>ViPNet</a:t>
            </a:r>
            <a:r>
              <a:rPr lang="en-US" sz="1100" dirty="0">
                <a:cs typeface="Segoe UI" panose="020B0502040204020203" pitchFamily="34" charset="0"/>
              </a:rPr>
              <a:t> SIES Unit</a:t>
            </a:r>
            <a:endParaRPr lang="ru-RU" sz="1100" dirty="0">
              <a:cs typeface="Segoe UI" panose="020B0502040204020203" pitchFamily="34" charset="0"/>
            </a:endParaRPr>
          </a:p>
        </p:txBody>
      </p:sp>
      <p:sp>
        <p:nvSpPr>
          <p:cNvPr id="30" name="Rectangle 32"/>
          <p:cNvSpPr/>
          <p:nvPr/>
        </p:nvSpPr>
        <p:spPr>
          <a:xfrm>
            <a:off x="6367320" y="2908873"/>
            <a:ext cx="1337930" cy="298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cap="all" dirty="0">
                <a:ea typeface="Segoe UI" charset="0"/>
                <a:cs typeface="Segoe UI" charset="0"/>
              </a:rPr>
              <a:t>Restful API</a:t>
            </a:r>
          </a:p>
        </p:txBody>
      </p:sp>
      <p:sp>
        <p:nvSpPr>
          <p:cNvPr id="31" name="Rectangle 32"/>
          <p:cNvSpPr/>
          <p:nvPr/>
        </p:nvSpPr>
        <p:spPr>
          <a:xfrm>
            <a:off x="1654354" y="4014571"/>
            <a:ext cx="2206627" cy="298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000" cap="all" dirty="0">
                <a:ea typeface="Segoe UI" charset="0"/>
                <a:cs typeface="Segoe UI" charset="0"/>
              </a:rPr>
              <a:t>Защищенные данные</a:t>
            </a:r>
            <a:endParaRPr lang="en-US" sz="1000" cap="all" dirty="0">
              <a:ea typeface="Segoe UI" charset="0"/>
              <a:cs typeface="Segoe UI" charset="0"/>
            </a:endParaRPr>
          </a:p>
        </p:txBody>
      </p:sp>
      <p:pic>
        <p:nvPicPr>
          <p:cNvPr id="32" name="Picture 38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2102" y="3475597"/>
            <a:ext cx="286281" cy="243227"/>
          </a:xfrm>
          <a:prstGeom prst="rect">
            <a:avLst/>
          </a:prstGeom>
        </p:spPr>
      </p:pic>
      <p:cxnSp>
        <p:nvCxnSpPr>
          <p:cNvPr id="33" name="Straight Connector 33"/>
          <p:cNvCxnSpPr/>
          <p:nvPr/>
        </p:nvCxnSpPr>
        <p:spPr>
          <a:xfrm>
            <a:off x="799175" y="4173534"/>
            <a:ext cx="108012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"/>
          <p:cNvCxnSpPr/>
          <p:nvPr/>
        </p:nvCxnSpPr>
        <p:spPr>
          <a:xfrm>
            <a:off x="5436096" y="4193142"/>
            <a:ext cx="983434" cy="8874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2"/>
          <p:cNvSpPr/>
          <p:nvPr/>
        </p:nvSpPr>
        <p:spPr>
          <a:xfrm>
            <a:off x="6282555" y="4028335"/>
            <a:ext cx="2206627" cy="298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000" cap="all" dirty="0">
                <a:ea typeface="Segoe UI" charset="0"/>
                <a:cs typeface="Segoe UI" charset="0"/>
              </a:rPr>
              <a:t>Незащищённые данные</a:t>
            </a:r>
            <a:endParaRPr lang="en-US" sz="1000" cap="all" dirty="0">
              <a:ea typeface="Segoe UI" charset="0"/>
              <a:cs typeface="Segoe UI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837" y="2662571"/>
            <a:ext cx="753399" cy="753727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768" y="2340735"/>
            <a:ext cx="395634" cy="39563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4804" y="3273116"/>
            <a:ext cx="395634" cy="39563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712" y="2299707"/>
            <a:ext cx="395634" cy="395634"/>
          </a:xfrm>
          <a:prstGeom prst="rect">
            <a:avLst/>
          </a:prstGeom>
        </p:spPr>
      </p:pic>
      <p:sp>
        <p:nvSpPr>
          <p:cNvPr id="42" name="Дуга 41"/>
          <p:cNvSpPr/>
          <p:nvPr/>
        </p:nvSpPr>
        <p:spPr>
          <a:xfrm>
            <a:off x="3907318" y="2497524"/>
            <a:ext cx="3589802" cy="1664299"/>
          </a:xfrm>
          <a:prstGeom prst="arc">
            <a:avLst/>
          </a:prstGeom>
          <a:ln>
            <a:solidFill>
              <a:srgbClr val="1286A5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Picture 38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3023" y="3574614"/>
            <a:ext cx="286281" cy="243227"/>
          </a:xfrm>
          <a:prstGeom prst="rect">
            <a:avLst/>
          </a:prstGeom>
        </p:spPr>
      </p:pic>
      <p:cxnSp>
        <p:nvCxnSpPr>
          <p:cNvPr id="44" name="Прямая соединительная линия 43"/>
          <p:cNvCxnSpPr/>
          <p:nvPr/>
        </p:nvCxnSpPr>
        <p:spPr>
          <a:xfrm flipV="1">
            <a:off x="1854063" y="3624494"/>
            <a:ext cx="5569605" cy="34187"/>
          </a:xfrm>
          <a:prstGeom prst="line">
            <a:avLst/>
          </a:prstGeom>
          <a:ln>
            <a:solidFill>
              <a:srgbClr val="1286A5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endCxn id="38" idx="1"/>
          </p:cNvCxnSpPr>
          <p:nvPr/>
        </p:nvCxnSpPr>
        <p:spPr>
          <a:xfrm>
            <a:off x="1794485" y="2529322"/>
            <a:ext cx="688283" cy="9230"/>
          </a:xfrm>
          <a:prstGeom prst="line">
            <a:avLst/>
          </a:prstGeom>
          <a:ln>
            <a:solidFill>
              <a:srgbClr val="1286A5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1750473" y="2524932"/>
            <a:ext cx="11424" cy="966981"/>
          </a:xfrm>
          <a:prstGeom prst="line">
            <a:avLst/>
          </a:prstGeom>
          <a:ln>
            <a:solidFill>
              <a:srgbClr val="1286A5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45" name="Рисунок 4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4313" y="2487615"/>
            <a:ext cx="467522" cy="467522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6456" y="244522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37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537172" y="284581"/>
            <a:ext cx="6552530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 baseline="0">
                <a:solidFill>
                  <a:srgbClr val="265A8F"/>
                </a:solidFill>
                <a:latin typeface="+mj-lt"/>
                <a:ea typeface="PT Root UI Web Bold" charset="0"/>
                <a:cs typeface="PT Root UI Web Bold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Доверенное обновление контроллера с помощью </a:t>
            </a:r>
            <a:r>
              <a:rPr lang="en-US" dirty="0" err="1">
                <a:solidFill>
                  <a:schemeClr val="tx1"/>
                </a:solidFill>
              </a:rPr>
              <a:t>ViPNet</a:t>
            </a:r>
            <a:r>
              <a:rPr lang="en-US" dirty="0">
                <a:solidFill>
                  <a:schemeClr val="tx1"/>
                </a:solidFill>
              </a:rPr>
              <a:t> SIES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36"/>
          <p:cNvCxnSpPr>
            <a:stCxn id="8" idx="3"/>
          </p:cNvCxnSpPr>
          <p:nvPr/>
        </p:nvCxnSpPr>
        <p:spPr>
          <a:xfrm flipV="1">
            <a:off x="3561158" y="3221896"/>
            <a:ext cx="3719749" cy="4991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"/>
          <p:cNvSpPr/>
          <p:nvPr/>
        </p:nvSpPr>
        <p:spPr>
          <a:xfrm>
            <a:off x="395536" y="1872696"/>
            <a:ext cx="3612348" cy="2088232"/>
          </a:xfrm>
          <a:prstGeom prst="roundRect">
            <a:avLst/>
          </a:prstGeom>
          <a:noFill/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566" y="2758887"/>
            <a:ext cx="935592" cy="936000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7" y="2758887"/>
            <a:ext cx="935593" cy="936000"/>
          </a:xfrm>
          <a:prstGeom prst="rect">
            <a:avLst/>
          </a:prstGeom>
        </p:spPr>
      </p:pic>
      <p:cxnSp>
        <p:nvCxnSpPr>
          <p:cNvPr id="12" name="Straight Connector 9"/>
          <p:cNvCxnSpPr/>
          <p:nvPr/>
        </p:nvCxnSpPr>
        <p:spPr>
          <a:xfrm>
            <a:off x="1669074" y="3365412"/>
            <a:ext cx="983434" cy="887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3"/>
          <p:cNvCxnSpPr/>
          <p:nvPr/>
        </p:nvCxnSpPr>
        <p:spPr>
          <a:xfrm>
            <a:off x="1651731" y="3071729"/>
            <a:ext cx="1031777" cy="0"/>
          </a:xfrm>
          <a:prstGeom prst="line">
            <a:avLst/>
          </a:prstGeom>
          <a:ln w="28575">
            <a:solidFill>
              <a:srgbClr val="23619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4"/>
          <p:cNvSpPr/>
          <p:nvPr/>
        </p:nvSpPr>
        <p:spPr>
          <a:xfrm>
            <a:off x="2029227" y="2646760"/>
            <a:ext cx="359579" cy="1183485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Rectangle 32"/>
          <p:cNvSpPr/>
          <p:nvPr/>
        </p:nvSpPr>
        <p:spPr>
          <a:xfrm rot="16200000">
            <a:off x="1614921" y="3089295"/>
            <a:ext cx="1183486" cy="298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cap="all" dirty="0">
                <a:ea typeface="Segoe UI" charset="0"/>
                <a:cs typeface="Segoe UI" charset="0"/>
              </a:rPr>
              <a:t>SIES Core SDK</a:t>
            </a:r>
          </a:p>
        </p:txBody>
      </p:sp>
      <p:sp>
        <p:nvSpPr>
          <p:cNvPr id="19" name="Rectangle 41"/>
          <p:cNvSpPr/>
          <p:nvPr/>
        </p:nvSpPr>
        <p:spPr>
          <a:xfrm>
            <a:off x="1588840" y="1898805"/>
            <a:ext cx="12779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cs typeface="Segoe UI" panose="020B0502040204020203" pitchFamily="34" charset="0"/>
              </a:rPr>
              <a:t>Устройство </a:t>
            </a:r>
          </a:p>
        </p:txBody>
      </p:sp>
      <p:sp>
        <p:nvSpPr>
          <p:cNvPr id="21" name="Rectangle 44"/>
          <p:cNvSpPr/>
          <p:nvPr/>
        </p:nvSpPr>
        <p:spPr>
          <a:xfrm>
            <a:off x="636647" y="2359559"/>
            <a:ext cx="14157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err="1">
                <a:cs typeface="Segoe UI" panose="020B0502040204020203" pitchFamily="34" charset="0"/>
              </a:rPr>
              <a:t>ViPNet</a:t>
            </a:r>
            <a:r>
              <a:rPr lang="en-US" sz="1100" dirty="0">
                <a:cs typeface="Segoe UI" panose="020B0502040204020203" pitchFamily="34" charset="0"/>
              </a:rPr>
              <a:t> SIES Core</a:t>
            </a:r>
            <a:endParaRPr lang="ru-RU" sz="1100" dirty="0">
              <a:cs typeface="Segoe UI" panose="020B0502040204020203" pitchFamily="34" charset="0"/>
            </a:endParaRPr>
          </a:p>
        </p:txBody>
      </p:sp>
      <p:sp>
        <p:nvSpPr>
          <p:cNvPr id="22" name="Rectangle 45"/>
          <p:cNvSpPr/>
          <p:nvPr/>
        </p:nvSpPr>
        <p:spPr>
          <a:xfrm>
            <a:off x="2543891" y="2349086"/>
            <a:ext cx="11849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cs typeface="Segoe UI" panose="020B0502040204020203" pitchFamily="34" charset="0"/>
              </a:rPr>
              <a:t>Прикладное ПО</a:t>
            </a:r>
          </a:p>
        </p:txBody>
      </p:sp>
      <p:sp>
        <p:nvSpPr>
          <p:cNvPr id="23" name="Rectangle 45"/>
          <p:cNvSpPr/>
          <p:nvPr/>
        </p:nvSpPr>
        <p:spPr>
          <a:xfrm>
            <a:off x="6399272" y="3816404"/>
            <a:ext cx="11079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cs typeface="Segoe UI" panose="020B0502040204020203" pitchFamily="34" charset="0"/>
              </a:rPr>
              <a:t>АРМ инженера</a:t>
            </a:r>
          </a:p>
        </p:txBody>
      </p:sp>
      <p:sp>
        <p:nvSpPr>
          <p:cNvPr id="26" name="Rectangle 32"/>
          <p:cNvSpPr/>
          <p:nvPr/>
        </p:nvSpPr>
        <p:spPr>
          <a:xfrm>
            <a:off x="1801257" y="4265301"/>
            <a:ext cx="2206627" cy="298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000" cap="all" dirty="0">
                <a:ea typeface="Segoe UI" charset="0"/>
                <a:cs typeface="Segoe UI" charset="0"/>
              </a:rPr>
              <a:t>Подписанное Обновление</a:t>
            </a:r>
            <a:endParaRPr lang="en-US" sz="1000" cap="all" dirty="0">
              <a:ea typeface="Segoe UI" charset="0"/>
              <a:cs typeface="Segoe UI" charset="0"/>
            </a:endParaRPr>
          </a:p>
        </p:txBody>
      </p:sp>
      <p:cxnSp>
        <p:nvCxnSpPr>
          <p:cNvPr id="29" name="Straight Connector 33"/>
          <p:cNvCxnSpPr/>
          <p:nvPr/>
        </p:nvCxnSpPr>
        <p:spPr>
          <a:xfrm>
            <a:off x="799175" y="4360757"/>
            <a:ext cx="1080120" cy="0"/>
          </a:xfrm>
          <a:prstGeom prst="line">
            <a:avLst/>
          </a:prstGeom>
          <a:ln w="28575">
            <a:solidFill>
              <a:srgbClr val="23619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9"/>
          <p:cNvCxnSpPr/>
          <p:nvPr/>
        </p:nvCxnSpPr>
        <p:spPr>
          <a:xfrm>
            <a:off x="817823" y="4813704"/>
            <a:ext cx="983434" cy="8874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2"/>
          <p:cNvSpPr/>
          <p:nvPr/>
        </p:nvSpPr>
        <p:spPr>
          <a:xfrm>
            <a:off x="1666742" y="4613335"/>
            <a:ext cx="2206627" cy="298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000" cap="all" dirty="0">
                <a:ea typeface="Segoe UI" charset="0"/>
                <a:cs typeface="Segoe UI" charset="0"/>
              </a:rPr>
              <a:t>Результат проверки ЭП</a:t>
            </a:r>
            <a:endParaRPr lang="en-US" sz="1000" cap="all" dirty="0">
              <a:ea typeface="Segoe UI" charset="0"/>
              <a:cs typeface="Segoe UI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2849794"/>
            <a:ext cx="753399" cy="75372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945" y="2886489"/>
            <a:ext cx="935595" cy="936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9702" y="2818285"/>
            <a:ext cx="359845" cy="360000"/>
          </a:xfrm>
          <a:prstGeom prst="rect">
            <a:avLst/>
          </a:prstGeom>
        </p:spPr>
      </p:pic>
      <p:cxnSp>
        <p:nvCxnSpPr>
          <p:cNvPr id="36" name="Straight Arrow Connector 36"/>
          <p:cNvCxnSpPr>
            <a:stCxn id="35" idx="1"/>
            <a:endCxn id="2" idx="0"/>
          </p:cNvCxnSpPr>
          <p:nvPr/>
        </p:nvCxnSpPr>
        <p:spPr>
          <a:xfrm>
            <a:off x="6947742" y="2585340"/>
            <a:ext cx="1" cy="301149"/>
          </a:xfrm>
          <a:prstGeom prst="straightConnector1">
            <a:avLst/>
          </a:prstGeom>
          <a:ln w="28575"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33"/>
          <p:cNvCxnSpPr/>
          <p:nvPr/>
        </p:nvCxnSpPr>
        <p:spPr>
          <a:xfrm>
            <a:off x="799175" y="4510062"/>
            <a:ext cx="1080120" cy="0"/>
          </a:xfrm>
          <a:prstGeom prst="line">
            <a:avLst/>
          </a:prstGeom>
          <a:ln w="28575"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6587899" y="1865497"/>
            <a:ext cx="719686" cy="720000"/>
          </a:xfrm>
          <a:prstGeom prst="rect">
            <a:avLst/>
          </a:prstGeom>
        </p:spPr>
      </p:pic>
      <p:cxnSp>
        <p:nvCxnSpPr>
          <p:cNvPr id="47" name="Straight Connector 9"/>
          <p:cNvCxnSpPr/>
          <p:nvPr/>
        </p:nvCxnSpPr>
        <p:spPr>
          <a:xfrm>
            <a:off x="7449547" y="3234888"/>
            <a:ext cx="362813" cy="3614"/>
          </a:xfrm>
          <a:prstGeom prst="line">
            <a:avLst/>
          </a:prstGeom>
          <a:ln w="28575">
            <a:solidFill>
              <a:srgbClr val="00B1A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5"/>
          <p:cNvSpPr/>
          <p:nvPr/>
        </p:nvSpPr>
        <p:spPr>
          <a:xfrm>
            <a:off x="7857717" y="3341911"/>
            <a:ext cx="95410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cs typeface="Segoe UI" panose="020B0502040204020203" pitchFamily="34" charset="0"/>
              </a:rPr>
              <a:t>UPDATE.EXE</a:t>
            </a:r>
          </a:p>
          <a:p>
            <a:pPr algn="ctr"/>
            <a:r>
              <a:rPr lang="en-US" sz="1100" b="1" dirty="0">
                <a:cs typeface="Segoe UI" panose="020B0502040204020203" pitchFamily="34" charset="0"/>
              </a:rPr>
              <a:t>v 2.0</a:t>
            </a:r>
            <a:endParaRPr lang="ru-RU" sz="1100" b="1" dirty="0">
              <a:cs typeface="Segoe UI" panose="020B0502040204020203" pitchFamily="34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brightnessContrast bright="100000" contras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42" y="2702782"/>
            <a:ext cx="459569" cy="459569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9904" r="89856">
                        <a14:foregroundMark x1="67891" y1="42252" x2="67891" y2="42252"/>
                        <a14:foregroundMark x1="57428" y1="53514" x2="57428" y2="53514"/>
                        <a14:foregroundMark x1="58227" y1="67013" x2="58227" y2="67013"/>
                        <a14:foregroundMark x1="47524" y1="77796" x2="47524" y2="77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984" y="2687504"/>
            <a:ext cx="948250" cy="583211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16" y="3020998"/>
            <a:ext cx="520961" cy="520961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321" y="3132492"/>
            <a:ext cx="276727" cy="276445"/>
          </a:xfrm>
          <a:prstGeom prst="rect">
            <a:avLst/>
          </a:prstGeom>
        </p:spPr>
      </p:pic>
      <p:sp>
        <p:nvSpPr>
          <p:cNvPr id="60" name="Rectangle 45"/>
          <p:cNvSpPr/>
          <p:nvPr/>
        </p:nvSpPr>
        <p:spPr>
          <a:xfrm>
            <a:off x="2833243" y="2515954"/>
            <a:ext cx="5693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cs typeface="Segoe UI" panose="020B0502040204020203" pitchFamily="34" charset="0"/>
              </a:rPr>
              <a:t>v 1.0</a:t>
            </a:r>
            <a:endParaRPr lang="ru-RU" sz="1100" dirty="0">
              <a:cs typeface="Segoe UI" panose="020B0502040204020203" pitchFamily="34" charset="0"/>
            </a:endParaRPr>
          </a:p>
        </p:txBody>
      </p:sp>
      <p:sp>
        <p:nvSpPr>
          <p:cNvPr id="61" name="Rectangle 45"/>
          <p:cNvSpPr/>
          <p:nvPr/>
        </p:nvSpPr>
        <p:spPr>
          <a:xfrm>
            <a:off x="2833243" y="2523881"/>
            <a:ext cx="5693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cs typeface="Segoe UI" panose="020B0502040204020203" pitchFamily="34" charset="0"/>
              </a:rPr>
              <a:t>v </a:t>
            </a:r>
            <a:r>
              <a:rPr lang="ru-RU" sz="1100" dirty="0">
                <a:cs typeface="Segoe UI" panose="020B0502040204020203" pitchFamily="34" charset="0"/>
              </a:rPr>
              <a:t>1</a:t>
            </a:r>
            <a:r>
              <a:rPr lang="en-US" sz="1100" dirty="0">
                <a:cs typeface="Segoe UI" panose="020B0502040204020203" pitchFamily="34" charset="0"/>
              </a:rPr>
              <a:t>.0</a:t>
            </a:r>
            <a:endParaRPr lang="ru-RU" sz="1100" dirty="0">
              <a:cs typeface="Segoe UI" panose="020B0502040204020203" pitchFamily="34" charset="0"/>
            </a:endParaRP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9904" r="89856">
                        <a14:foregroundMark x1="67891" y1="42252" x2="67891" y2="42252"/>
                        <a14:foregroundMark x1="57428" y1="53514" x2="57428" y2="53514"/>
                        <a14:foregroundMark x1="58227" y1="67013" x2="58227" y2="67013"/>
                        <a14:foregroundMark x1="47524" y1="77796" x2="47524" y2="77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284" y="2687504"/>
            <a:ext cx="948250" cy="583211"/>
          </a:xfrm>
          <a:prstGeom prst="rect">
            <a:avLst/>
          </a:prstGeom>
        </p:spPr>
      </p:pic>
      <p:sp>
        <p:nvSpPr>
          <p:cNvPr id="63" name="Rectangle 45"/>
          <p:cNvSpPr/>
          <p:nvPr/>
        </p:nvSpPr>
        <p:spPr>
          <a:xfrm>
            <a:off x="7857717" y="3341911"/>
            <a:ext cx="95410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cs typeface="Segoe UI" panose="020B0502040204020203" pitchFamily="34" charset="0"/>
              </a:rPr>
              <a:t>UPDATE.EXE</a:t>
            </a:r>
          </a:p>
          <a:p>
            <a:pPr algn="ctr"/>
            <a:r>
              <a:rPr lang="en-US" sz="1100" b="1" dirty="0">
                <a:cs typeface="Segoe UI" panose="020B0502040204020203" pitchFamily="34" charset="0"/>
              </a:rPr>
              <a:t>v </a:t>
            </a:r>
            <a:r>
              <a:rPr lang="ru-RU" sz="1100" b="1" dirty="0">
                <a:cs typeface="Segoe UI" panose="020B0502040204020203" pitchFamily="34" charset="0"/>
              </a:rPr>
              <a:t>2</a:t>
            </a:r>
            <a:r>
              <a:rPr lang="en-US" sz="1100" b="1" dirty="0">
                <a:cs typeface="Segoe UI" panose="020B0502040204020203" pitchFamily="34" charset="0"/>
              </a:rPr>
              <a:t>.0</a:t>
            </a:r>
            <a:endParaRPr lang="ru-RU" sz="1100" b="1" dirty="0">
              <a:cs typeface="Segoe UI" panose="020B0502040204020203" pitchFamily="34" charset="0"/>
            </a:endParaRPr>
          </a:p>
        </p:txBody>
      </p:sp>
      <p:cxnSp>
        <p:nvCxnSpPr>
          <p:cNvPr id="64" name="Straight Connector 9"/>
          <p:cNvCxnSpPr/>
          <p:nvPr/>
        </p:nvCxnSpPr>
        <p:spPr>
          <a:xfrm>
            <a:off x="7461589" y="3226088"/>
            <a:ext cx="362813" cy="3614"/>
          </a:xfrm>
          <a:prstGeom prst="line">
            <a:avLst/>
          </a:prstGeom>
          <a:ln w="28575">
            <a:solidFill>
              <a:srgbClr val="00B1A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brightnessContrast bright="100000" contras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169" y="2702782"/>
            <a:ext cx="459569" cy="459569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brightnessContrast bright="100000" contras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080" y="2530822"/>
            <a:ext cx="459569" cy="459569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16" y="3020998"/>
            <a:ext cx="520961" cy="520961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4099310" y="1851841"/>
            <a:ext cx="719686" cy="720000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09" b="89320" l="9709" r="94175">
                        <a14:foregroundMark x1="46602" y1="34951" x2="46602" y2="34951"/>
                        <a14:foregroundMark x1="45631" y1="50485" x2="45631" y2="50485"/>
                        <a14:foregroundMark x1="43689" y1="57282" x2="43689" y2="57282"/>
                        <a14:foregroundMark x1="32039" y1="65049" x2="32039" y2="65049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bright="100000" contras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46" y="2038580"/>
            <a:ext cx="459569" cy="459569"/>
          </a:xfrm>
          <a:prstGeom prst="rect">
            <a:avLst/>
          </a:prstGeom>
        </p:spPr>
      </p:pic>
      <p:sp>
        <p:nvSpPr>
          <p:cNvPr id="11" name="Полилиния 10"/>
          <p:cNvSpPr/>
          <p:nvPr/>
        </p:nvSpPr>
        <p:spPr>
          <a:xfrm>
            <a:off x="1539925" y="2012489"/>
            <a:ext cx="5930258" cy="1499542"/>
          </a:xfrm>
          <a:custGeom>
            <a:avLst/>
            <a:gdLst>
              <a:gd name="connsiteX0" fmla="*/ 5930258 w 5930258"/>
              <a:gd name="connsiteY0" fmla="*/ 666393 h 1363816"/>
              <a:gd name="connsiteX1" fmla="*/ 5256082 w 5930258"/>
              <a:gd name="connsiteY1" fmla="*/ 674142 h 1363816"/>
              <a:gd name="connsiteX2" fmla="*/ 5124346 w 5930258"/>
              <a:gd name="connsiteY2" fmla="*/ 162698 h 1363816"/>
              <a:gd name="connsiteX3" fmla="*/ 3101817 w 5930258"/>
              <a:gd name="connsiteY3" fmla="*/ 54210 h 1363816"/>
              <a:gd name="connsiteX4" fmla="*/ 2691112 w 5930258"/>
              <a:gd name="connsiteY4" fmla="*/ 953111 h 1363816"/>
              <a:gd name="connsiteX5" fmla="*/ 33153 w 5930258"/>
              <a:gd name="connsiteY5" fmla="*/ 1139091 h 1363816"/>
              <a:gd name="connsiteX6" fmla="*/ 1203275 w 5930258"/>
              <a:gd name="connsiteY6" fmla="*/ 1363816 h 136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0258" h="1363816">
                <a:moveTo>
                  <a:pt x="5930258" y="666393"/>
                </a:moveTo>
                <a:cubicBezTo>
                  <a:pt x="5660329" y="712242"/>
                  <a:pt x="5390401" y="758091"/>
                  <a:pt x="5256082" y="674142"/>
                </a:cubicBezTo>
                <a:cubicBezTo>
                  <a:pt x="5121763" y="590193"/>
                  <a:pt x="5483390" y="266020"/>
                  <a:pt x="5124346" y="162698"/>
                </a:cubicBezTo>
                <a:cubicBezTo>
                  <a:pt x="4765302" y="59376"/>
                  <a:pt x="3507356" y="-77525"/>
                  <a:pt x="3101817" y="54210"/>
                </a:cubicBezTo>
                <a:cubicBezTo>
                  <a:pt x="2696278" y="185945"/>
                  <a:pt x="3202556" y="772297"/>
                  <a:pt x="2691112" y="953111"/>
                </a:cubicBezTo>
                <a:cubicBezTo>
                  <a:pt x="2179668" y="1133925"/>
                  <a:pt x="281126" y="1070640"/>
                  <a:pt x="33153" y="1139091"/>
                </a:cubicBezTo>
                <a:cubicBezTo>
                  <a:pt x="-214820" y="1207542"/>
                  <a:pt x="1003089" y="1309572"/>
                  <a:pt x="1203275" y="1363816"/>
                </a:cubicBezTo>
              </a:path>
            </a:pathLst>
          </a:custGeom>
          <a:noFill/>
          <a:ln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2" name="Picture 4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93230" y="2627469"/>
            <a:ext cx="467522" cy="46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96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9F362-A5DD-9991-9B2D-703B037F2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48EBC58-E351-45E8-6291-472DA157E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00" y="906750"/>
            <a:ext cx="7604587" cy="2385000"/>
          </a:xfrm>
        </p:spPr>
        <p:txBody>
          <a:bodyPr/>
          <a:lstStyle/>
          <a:p>
            <a:r>
              <a:rPr lang="ru-RU" sz="4800" dirty="0"/>
              <a:t>Куда развивать?</a:t>
            </a:r>
            <a:br>
              <a:rPr lang="ru-RU" sz="4800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782388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EECB1-17AB-2305-1D09-543C2327B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FAB4A08-B043-C423-30E1-8C7BCB4A3D3C}"/>
              </a:ext>
            </a:extLst>
          </p:cNvPr>
          <p:cNvSpPr/>
          <p:nvPr/>
        </p:nvSpPr>
        <p:spPr>
          <a:xfrm>
            <a:off x="0" y="3718973"/>
            <a:ext cx="9144000" cy="928191"/>
          </a:xfrm>
          <a:prstGeom prst="rect">
            <a:avLst/>
          </a:prstGeom>
          <a:solidFill>
            <a:srgbClr val="007581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AE4341F-DDAC-7CB5-33E3-64DBEC079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56750"/>
            <a:ext cx="7695000" cy="792088"/>
          </a:xfrm>
        </p:spPr>
        <p:txBody>
          <a:bodyPr>
            <a:normAutofit fontScale="90000"/>
          </a:bodyPr>
          <a:lstStyle/>
          <a:p>
            <a:r>
              <a:rPr lang="ru-RU" dirty="0"/>
              <a:t>Криптография для КФС – ближайшая необходимость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D700AF90-CC58-16D1-0BE8-73BD74CFE860}"/>
              </a:ext>
            </a:extLst>
          </p:cNvPr>
          <p:cNvSpPr/>
          <p:nvPr/>
        </p:nvSpPr>
        <p:spPr>
          <a:xfrm>
            <a:off x="300780" y="1856586"/>
            <a:ext cx="198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tabLst>
                <a:tab pos="0" algn="l"/>
              </a:tabLst>
            </a:pPr>
            <a:r>
              <a:rPr lang="ru-RU" sz="1400" b="1" dirty="0"/>
              <a:t>Увеличение производительности криптографических механизмов </a:t>
            </a:r>
            <a:endParaRPr lang="ru-RU" sz="3200" dirty="0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D9B9E019-FC76-35CE-23B9-4E3AAE33CA6C}"/>
              </a:ext>
            </a:extLst>
          </p:cNvPr>
          <p:cNvSpPr/>
          <p:nvPr/>
        </p:nvSpPr>
        <p:spPr>
          <a:xfrm>
            <a:off x="2465119" y="1856585"/>
            <a:ext cx="198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tabLst>
                <a:tab pos="0" algn="l"/>
              </a:tabLst>
            </a:pPr>
            <a:r>
              <a:rPr lang="ru-RU" sz="1400" b="1" dirty="0"/>
              <a:t>Увеличение </a:t>
            </a:r>
            <a:r>
              <a:rPr lang="ru-RU" sz="1400" b="1" dirty="0" err="1"/>
              <a:t>энергоэфективности</a:t>
            </a:r>
            <a:r>
              <a:rPr lang="ru-RU" sz="1400" b="1" dirty="0"/>
              <a:t> </a:t>
            </a:r>
            <a:r>
              <a:rPr lang="ru-RU" sz="1400" b="1" dirty="0" err="1"/>
              <a:t>криптографиечких</a:t>
            </a:r>
            <a:r>
              <a:rPr lang="ru-RU" sz="1400" b="1" dirty="0"/>
              <a:t> механизмов</a:t>
            </a:r>
            <a:endParaRPr lang="ru-RU" sz="3200" dirty="0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1EB205EB-60ED-B7B1-B9A2-6236CAA3EDB5}"/>
              </a:ext>
            </a:extLst>
          </p:cNvPr>
          <p:cNvSpPr/>
          <p:nvPr/>
        </p:nvSpPr>
        <p:spPr>
          <a:xfrm>
            <a:off x="2068164" y="3883149"/>
            <a:ext cx="2211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tabLst>
                <a:tab pos="0" algn="l"/>
              </a:tabLst>
            </a:pPr>
            <a:r>
              <a:rPr lang="ru-RU" sz="1400" b="1" dirty="0"/>
              <a:t>Легковесная криптография</a:t>
            </a:r>
            <a:endParaRPr lang="ru-RU" sz="3200" dirty="0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6D123E3C-E649-8DF8-EB45-8F38BDBA9346}"/>
              </a:ext>
            </a:extLst>
          </p:cNvPr>
          <p:cNvSpPr/>
          <p:nvPr/>
        </p:nvSpPr>
        <p:spPr>
          <a:xfrm>
            <a:off x="4650195" y="1856586"/>
            <a:ext cx="198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tabLst>
                <a:tab pos="0" algn="l"/>
              </a:tabLst>
            </a:pPr>
            <a:r>
              <a:rPr lang="ru-RU" sz="1400" b="1" dirty="0"/>
              <a:t>Увеличение срока жизни ключевой информации</a:t>
            </a:r>
            <a:endParaRPr lang="ru-RU" sz="3200" dirty="0"/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51CB0A18-617D-9AFC-1C7B-40552B167AA7}"/>
              </a:ext>
            </a:extLst>
          </p:cNvPr>
          <p:cNvSpPr/>
          <p:nvPr/>
        </p:nvSpPr>
        <p:spPr>
          <a:xfrm>
            <a:off x="5095836" y="3836982"/>
            <a:ext cx="198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tabLst>
                <a:tab pos="0" algn="l"/>
              </a:tabLst>
            </a:pPr>
            <a:r>
              <a:rPr lang="ru-RU" sz="1400" b="1" dirty="0"/>
              <a:t>Аппаратная криптография</a:t>
            </a:r>
            <a:endParaRPr lang="ru-RU" sz="3200" dirty="0"/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EEA7C91B-F593-9795-1F3D-69EDE864EBA2}"/>
              </a:ext>
            </a:extLst>
          </p:cNvPr>
          <p:cNvSpPr/>
          <p:nvPr/>
        </p:nvSpPr>
        <p:spPr>
          <a:xfrm>
            <a:off x="6957000" y="1805317"/>
            <a:ext cx="198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tabLst>
                <a:tab pos="0" algn="l"/>
              </a:tabLst>
            </a:pPr>
            <a:r>
              <a:rPr lang="ru-RU" sz="1400" b="1" dirty="0"/>
              <a:t>Развитие концепции защиты конечных устройств на основе корня доверия</a:t>
            </a:r>
            <a:endParaRPr lang="ru-RU" sz="3200" dirty="0"/>
          </a:p>
        </p:txBody>
      </p:sp>
      <p:sp>
        <p:nvSpPr>
          <p:cNvPr id="12" name="Открывающая фигурная скобка 11">
            <a:extLst>
              <a:ext uri="{FF2B5EF4-FFF2-40B4-BE49-F238E27FC236}">
                <a16:creationId xmlns:a16="http://schemas.microsoft.com/office/drawing/2014/main" id="{E1E4505E-0765-1E96-6C27-FB1900E37C1A}"/>
              </a:ext>
            </a:extLst>
          </p:cNvPr>
          <p:cNvSpPr/>
          <p:nvPr/>
        </p:nvSpPr>
        <p:spPr>
          <a:xfrm rot="16200000">
            <a:off x="4445390" y="196921"/>
            <a:ext cx="523219" cy="6300000"/>
          </a:xfrm>
          <a:prstGeom prst="leftBrace">
            <a:avLst>
              <a:gd name="adj1" fmla="val 36295"/>
              <a:gd name="adj2" fmla="val 49274"/>
            </a:avLst>
          </a:prstGeom>
          <a:ln w="12700">
            <a:solidFill>
              <a:srgbClr val="00D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461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Марина Сорокина</a:t>
            </a:r>
            <a:endParaRPr lang="en-US" dirty="0"/>
          </a:p>
          <a:p>
            <a:r>
              <a:rPr lang="en-US" dirty="0" err="1"/>
              <a:t>Marina.Sorokina@infotecs.ru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763449"/>
      </p:ext>
    </p:extLst>
  </p:cSld>
  <p:clrMapOvr>
    <a:masterClrMapping/>
  </p:clrMapOvr>
</p:sld>
</file>

<file path=ppt/theme/theme1.xml><?xml version="1.0" encoding="utf-8"?>
<a:theme xmlns:a="http://schemas.openxmlformats.org/drawingml/2006/main" name="15_Специальное оформление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A7B5"/>
      </a:accent6>
      <a:hlink>
        <a:srgbClr val="0563C1"/>
      </a:hlink>
      <a:folHlink>
        <a:srgbClr val="954F72"/>
      </a:folHlink>
    </a:clrScheme>
    <a:fontScheme name="Другая 7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Специальное оформление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A7B5"/>
      </a:accent6>
      <a:hlink>
        <a:srgbClr val="0563C1"/>
      </a:hlink>
      <a:folHlink>
        <a:srgbClr val="954F72"/>
      </a:folHlink>
    </a:clrScheme>
    <a:fontScheme name="Другая 16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2_Специальное оформление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A7B5"/>
      </a:accent6>
      <a:hlink>
        <a:srgbClr val="0563C1"/>
      </a:hlink>
      <a:folHlink>
        <a:srgbClr val="954F72"/>
      </a:folHlink>
    </a:clrScheme>
    <a:fontScheme name="Другая 16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1_Специальное оформление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A7B5"/>
      </a:accent6>
      <a:hlink>
        <a:srgbClr val="0563C1"/>
      </a:hlink>
      <a:folHlink>
        <a:srgbClr val="954F72"/>
      </a:folHlink>
    </a:clrScheme>
    <a:fontScheme name="Другая 16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1_Специальное оформление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A7B5"/>
      </a:accent6>
      <a:hlink>
        <a:srgbClr val="0563C1"/>
      </a:hlink>
      <a:folHlink>
        <a:srgbClr val="954F72"/>
      </a:folHlink>
    </a:clrScheme>
    <a:fontScheme name="Другая 5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3_Специальное оформление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A7B5"/>
      </a:accent6>
      <a:hlink>
        <a:srgbClr val="0563C1"/>
      </a:hlink>
      <a:folHlink>
        <a:srgbClr val="954F72"/>
      </a:folHlink>
    </a:clrScheme>
    <a:fontScheme name="Другая 5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2_Специальное оформление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00A7B5"/>
      </a:accent6>
      <a:hlink>
        <a:srgbClr val="0563C1"/>
      </a:hlink>
      <a:folHlink>
        <a:srgbClr val="954F72"/>
      </a:folHlink>
    </a:clrScheme>
    <a:fontScheme name="Другая 5">
      <a:majorFont>
        <a:latin typeface="Consolas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E9D8596E1DB9449B544AF251434A40B" ma:contentTypeVersion="0" ma:contentTypeDescription="Создание документа." ma:contentTypeScope="" ma:versionID="4835b271acff2a8178892874a2d9ab70">
  <xsd:schema xmlns:xsd="http://www.w3.org/2001/XMLSchema" xmlns:xs="http://www.w3.org/2001/XMLSchema" xmlns:p="http://schemas.microsoft.com/office/2006/metadata/properties" xmlns:ns2="d881d74c-72f4-419c-9dce-164680df5c83" targetNamespace="http://schemas.microsoft.com/office/2006/metadata/properties" ma:root="true" ma:fieldsID="ac86c727470f85b9f287610ec12293d8" ns2:_="">
    <xsd:import namespace="d881d74c-72f4-419c-9dce-164680df5c8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1d74c-72f4-419c-9dce-164680df5c8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pc="http://schemas.microsoft.com/office/infopath/2007/PartnerControls" xmlns:xsi="http://www.w3.org/2001/XMLSchema-instance">
  <documentManagement>
    <_dlc_DocId xmlns="d881d74c-72f4-419c-9dce-164680df5c83">JWXU6D5MCXXA-356-190</_dlc_DocId>
    <_dlc_DocIdUrl xmlns="d881d74c-72f4-419c-9dce-164680df5c83">
      <Url>http://portal.infotecs.int/productsAndSolutions/implantation/_layouts/15/DocIdRedir.aspx?ID=JWXU6D5MCXXA-356-190</Url>
      <Description>JWXU6D5MCXXA-356-190</Description>
    </_dlc_DocIdUrl>
  </documentManagement>
</p:properties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7D5D5B90-53FD-4B5D-B683-682C2B25AA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81d74c-72f4-419c-9dce-164680df5c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38F676-8AEC-4C00-80F8-00D64AEB82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71292F-AC35-4DFE-94ED-5C68FB81BA2C}">
  <ds:schemaRefs>
    <ds:schemaRef ds:uri="d881d74c-72f4-419c-9dce-164680df5c8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0DF7A91D-FB92-4FEA-8ECF-C70962430416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3589</TotalTime>
  <Words>1153</Words>
  <Application>Microsoft Macintosh PowerPoint</Application>
  <PresentationFormat>Экран (16:9)</PresentationFormat>
  <Paragraphs>273</Paragraphs>
  <Slides>24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9" baseType="lpstr">
      <vt:lpstr>Arial</vt:lpstr>
      <vt:lpstr>Calibri</vt:lpstr>
      <vt:lpstr>Consolas</vt:lpstr>
      <vt:lpstr>Courier New</vt:lpstr>
      <vt:lpstr>Helvetica Neue</vt:lpstr>
      <vt:lpstr>PT Root UI Web</vt:lpstr>
      <vt:lpstr>Segoe UI</vt:lpstr>
      <vt:lpstr>15_Специальное оформление</vt:lpstr>
      <vt:lpstr>9_Специальное оформление</vt:lpstr>
      <vt:lpstr>12_Специальное оформление</vt:lpstr>
      <vt:lpstr>11_Специальное оформление</vt:lpstr>
      <vt:lpstr>31_Специальное оформление</vt:lpstr>
      <vt:lpstr>33_Специальное оформление</vt:lpstr>
      <vt:lpstr>32_Специальное оформление</vt:lpstr>
      <vt:lpstr>Acrobat Document</vt:lpstr>
      <vt:lpstr>Использование криптографических решений в киберфизических системах. Перспективы развития и актуальные сценарии применения</vt:lpstr>
      <vt:lpstr>Презентация PowerPoint</vt:lpstr>
      <vt:lpstr>Киберфизические системы</vt:lpstr>
      <vt:lpstr>Особенности архитекторы КФС: отсутствие периметра </vt:lpstr>
      <vt:lpstr>Типовая архитектура КФС</vt:lpstr>
      <vt:lpstr>Используемые для IoT каналы связи (глобальная статистика)</vt:lpstr>
      <vt:lpstr>Типы взаимодействий в IoT/IIoT-протоколах</vt:lpstr>
      <vt:lpstr>Временные характеристики протоколов</vt:lpstr>
      <vt:lpstr>Модель ОSI IoT/IIoT-протоколов</vt:lpstr>
      <vt:lpstr>Сложности обеспечения ИБ киберфизических систем</vt:lpstr>
      <vt:lpstr>Подход к обеспечению кибербезопасности киберфизических систем</vt:lpstr>
      <vt:lpstr>Концепция обеспечения ИБ IIoT-систем</vt:lpstr>
      <vt:lpstr>А что на практике?  </vt:lpstr>
      <vt:lpstr>Криптографический протокол CRISP</vt:lpstr>
      <vt:lpstr>Структура CRISP-сообщения</vt:lpstr>
      <vt:lpstr>Презентация PowerPoint</vt:lpstr>
      <vt:lpstr>ViPNet SIES Unit</vt:lpstr>
      <vt:lpstr>ПАК ViPNet SIES Core</vt:lpstr>
      <vt:lpstr>Крипточип ViPNet SIES Core Nano</vt:lpstr>
      <vt:lpstr>Защита коммуникаций точка- точка с помощью CRISP</vt:lpstr>
      <vt:lpstr>Презентация PowerPoint</vt:lpstr>
      <vt:lpstr>Куда развивать? </vt:lpstr>
      <vt:lpstr>Криптография для КФС – ближайшая необходимость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Sorokina Marina</dc:creator>
  <cp:lastModifiedBy>Marina Sorokina</cp:lastModifiedBy>
  <cp:revision>892</cp:revision>
  <dcterms:created xsi:type="dcterms:W3CDTF">2013-11-04T16:02:14Z</dcterms:created>
  <dcterms:modified xsi:type="dcterms:W3CDTF">2025-06-05T07:22:29Z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0x0101007E9D8596E1DB9449B544AF251434A40B</vt:lpwstr>
  </property>
  <property fmtid="{D5CDD505-2E9C-101B-9397-08002B2CF9AE}" pid="3" name="_dlc_DocIdItemGuid">
    <vt:lpwstr>a0007c9b-a7ad-4192-bee9-3110fb4ceeeb</vt:lpwstr>
  </property>
</Properties>
</file>