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30.jpg" ContentType="image/jpg"/>
  <Override PartName="/ppt/media/image31.jpg" ContentType="image/jp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17"/>
  </p:notesMasterIdLst>
  <p:sldIdLst>
    <p:sldId id="304" r:id="rId2"/>
    <p:sldId id="305" r:id="rId3"/>
    <p:sldId id="263" r:id="rId4"/>
    <p:sldId id="298" r:id="rId5"/>
    <p:sldId id="316" r:id="rId6"/>
    <p:sldId id="309" r:id="rId7"/>
    <p:sldId id="313" r:id="rId8"/>
    <p:sldId id="312" r:id="rId9"/>
    <p:sldId id="318" r:id="rId10"/>
    <p:sldId id="294" r:id="rId11"/>
    <p:sldId id="315" r:id="rId12"/>
    <p:sldId id="314" r:id="rId13"/>
    <p:sldId id="293" r:id="rId14"/>
    <p:sldId id="266" r:id="rId15"/>
    <p:sldId id="297" r:id="rId16"/>
  </p:sldIdLst>
  <p:sldSz cx="9144000" cy="5143500" type="screen16x9"/>
  <p:notesSz cx="6858000" cy="9144000"/>
  <p:embeddedFontLst>
    <p:embeddedFont>
      <p:font typeface="Trebuchet MS" panose="020B0603020202020204" pitchFamily="34" charset="0"/>
      <p:regular r:id="rId18"/>
      <p:bold r:id="rId19"/>
      <p:italic r:id="rId20"/>
      <p:boldItalic r:id="rId21"/>
    </p:embeddedFont>
    <p:embeddedFont>
      <p:font typeface="Roboto Slab" pitchFamily="2" charset="0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PT Sans" panose="020B0503020203020204" pitchFamily="34" charset="-52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B236584-B6A7-461C-A2CD-1D6BFBBAFEAD}">
  <a:tblStyle styleId="{9B236584-B6A7-461C-A2CD-1D6BFBBAFE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612" autoAdjust="0"/>
  </p:normalViewPr>
  <p:slideViewPr>
    <p:cSldViewPr snapToGrid="0">
      <p:cViewPr varScale="1">
        <p:scale>
          <a:sx n="147" d="100"/>
          <a:sy n="147" d="100"/>
        </p:scale>
        <p:origin x="48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tableStyles" Target="tableStyle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35146dd8dc_0_3929:notes"/>
          <p:cNvSpPr txBox="1">
            <a:spLocks noGrp="1"/>
          </p:cNvSpPr>
          <p:nvPr>
            <p:ph type="body" idx="1"/>
          </p:nvPr>
        </p:nvSpPr>
        <p:spPr>
          <a:xfrm>
            <a:off x="685316" y="4400601"/>
            <a:ext cx="5487300" cy="3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1" name="Google Shape;441;g335146dd8dc_0_3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2960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35146dd8dc_0_3192:notes"/>
          <p:cNvSpPr txBox="1">
            <a:spLocks noGrp="1"/>
          </p:cNvSpPr>
          <p:nvPr>
            <p:ph type="body" idx="1"/>
          </p:nvPr>
        </p:nvSpPr>
        <p:spPr>
          <a:xfrm>
            <a:off x="685316" y="4400601"/>
            <a:ext cx="5487300" cy="3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72" name="Google Shape;472;g335146dd8dc_0_3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8C507-03B2-4313-9C89-B8C1CF33878B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5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8C507-03B2-4313-9C89-B8C1CF33878B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088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g335146dd8dc_0_3959:notes"/>
          <p:cNvSpPr txBox="1">
            <a:spLocks noGrp="1"/>
          </p:cNvSpPr>
          <p:nvPr>
            <p:ph type="body" idx="1"/>
          </p:nvPr>
        </p:nvSpPr>
        <p:spPr>
          <a:xfrm>
            <a:off x="685316" y="4400601"/>
            <a:ext cx="5487300" cy="3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6" name="Google Shape;1306;g335146dd8dc_0_3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35146dd8dc_0_3284:notes"/>
          <p:cNvSpPr txBox="1">
            <a:spLocks noGrp="1"/>
          </p:cNvSpPr>
          <p:nvPr>
            <p:ph type="body" idx="1"/>
          </p:nvPr>
        </p:nvSpPr>
        <p:spPr>
          <a:xfrm>
            <a:off x="685316" y="4400601"/>
            <a:ext cx="5487300" cy="36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7" name="Google Shape;567;g335146dd8dc_0_3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 - паттерн с фото - 1">
  <p:cSld name="Титул - паттерн с фото - 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2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 - акцент 2">
  <p:cSld name="Титул - акцент 2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1"/>
            <a:ext cx="9143994" cy="514183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295312" y="605882"/>
            <a:ext cx="4276800" cy="19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375" rIns="66775" bIns="33375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33D7B"/>
              </a:buClr>
              <a:buSzPts val="3900"/>
              <a:buFont typeface="Arial"/>
              <a:buNone/>
              <a:defRPr b="0">
                <a:solidFill>
                  <a:srgbClr val="033D7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body" idx="1"/>
          </p:nvPr>
        </p:nvSpPr>
        <p:spPr>
          <a:xfrm>
            <a:off x="295312" y="2699540"/>
            <a:ext cx="4283400" cy="18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375" rIns="66775" bIns="33375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>
                <a:solidFill>
                  <a:schemeClr val="dk1"/>
                </a:solidFill>
              </a:defRPr>
            </a:lvl1pPr>
            <a:lvl2pPr marL="914400" lvl="1" indent="-3111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/>
            </a:lvl2pPr>
            <a:lvl3pPr marL="1371600" lvl="2" indent="-3111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■"/>
              <a:defRPr/>
            </a:lvl3pPr>
            <a:lvl4pPr marL="1828800" lvl="3" indent="-3111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/>
            </a:lvl4pPr>
            <a:lvl5pPr marL="2286000" lvl="4" indent="-3111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/>
            </a:lvl5pPr>
            <a:lvl6pPr marL="2743200" lvl="5" indent="-3111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■"/>
              <a:defRPr/>
            </a:lvl6pPr>
            <a:lvl7pPr marL="3200400" lvl="6" indent="-3111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/>
            </a:lvl7pPr>
            <a:lvl8pPr marL="3657600" lvl="7" indent="-3111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  <a:defRPr/>
            </a:lvl8pPr>
            <a:lvl9pPr marL="4114800" lvl="8" indent="-31115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ftr" idx="11"/>
          </p:nvPr>
        </p:nvSpPr>
        <p:spPr>
          <a:xfrm>
            <a:off x="295312" y="4606920"/>
            <a:ext cx="42834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375" rIns="66775" bIns="3337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000"/>
              <a:buNone/>
              <a:defRPr sz="13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 dirty="0"/>
          </a:p>
        </p:txBody>
      </p:sp>
      <p:pic>
        <p:nvPicPr>
          <p:cNvPr id="61" name="Google Shape;6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0989" y="381776"/>
            <a:ext cx="2153307" cy="358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 - паттерн - основной">
  <p:cSld name="Титул - паттерн - основной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7726" cy="5143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 - фото">
  <p:cSld name="Титул - фото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1"/>
            <a:ext cx="9143994" cy="51418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 - акцент 3">
  <p:cSld name="Титул - акцент 3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 1">
  <p:cSld name="OBJECT_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 txBox="1">
            <a:spLocks noGrp="1"/>
          </p:cNvSpPr>
          <p:nvPr>
            <p:ph type="title"/>
          </p:nvPr>
        </p:nvSpPr>
        <p:spPr>
          <a:xfrm>
            <a:off x="447675" y="311944"/>
            <a:ext cx="78867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50" tIns="34300" rIns="68650" bIns="343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entury Gothic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9"/>
          <p:cNvSpPr txBox="1">
            <a:spLocks noGrp="1"/>
          </p:cNvSpPr>
          <p:nvPr>
            <p:ph type="body" idx="1"/>
          </p:nvPr>
        </p:nvSpPr>
        <p:spPr>
          <a:xfrm>
            <a:off x="447675" y="923925"/>
            <a:ext cx="8429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650" tIns="34300" rIns="68650" bIns="343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2.wdp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7" Type="http://schemas.openxmlformats.org/officeDocument/2006/relationships/image" Target="../media/image13.jpeg"/><Relationship Id="rId12" Type="http://schemas.openxmlformats.org/officeDocument/2006/relationships/image" Target="../media/image17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6.jpe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5.jpe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microsoft.com/office/2007/relationships/hdphoto" Target="../media/hdphoto1.wdp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Рисунок 2">
            <a:extLst>
              <a:ext uri="{FF2B5EF4-FFF2-40B4-BE49-F238E27FC236}">
                <a16:creationId xmlns:a16="http://schemas.microsoft.com/office/drawing/2014/main" id="{CDA8E8C7-0F9D-6422-DF33-EC90EBB5E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266" y="-1191"/>
            <a:ext cx="7018734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extBox 11">
            <a:extLst>
              <a:ext uri="{FF2B5EF4-FFF2-40B4-BE49-F238E27FC236}">
                <a16:creationId xmlns:a16="http://schemas.microsoft.com/office/drawing/2014/main" id="{48C509C3-C8A9-A1C7-3BD6-957888DE6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1734" y="1345216"/>
            <a:ext cx="53878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Базовые </a:t>
            </a:r>
            <a:r>
              <a:rPr lang="ru-RU" altLang="ru-RU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станции LoRaWAN с СКЗИ для IoT/ IIoT</a:t>
            </a:r>
            <a:endParaRPr lang="ru-RU" altLang="ru-RU" sz="2000" b="1" u="sng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pic>
        <p:nvPicPr>
          <p:cNvPr id="18435" name="Рисунок 2">
            <a:extLst>
              <a:ext uri="{FF2B5EF4-FFF2-40B4-BE49-F238E27FC236}">
                <a16:creationId xmlns:a16="http://schemas.microsoft.com/office/drawing/2014/main" id="{7C871B5F-5ED7-88DF-C1BD-B0CF134A3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85" y="375047"/>
            <a:ext cx="13906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1">
            <a:extLst>
              <a:ext uri="{FF2B5EF4-FFF2-40B4-BE49-F238E27FC236}">
                <a16:creationId xmlns:a16="http://schemas.microsoft.com/office/drawing/2014/main" id="{48C509C3-C8A9-A1C7-3BD6-957888DE6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4299" y="4551517"/>
            <a:ext cx="2125266" cy="3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ООО «Лартех»</a:t>
            </a:r>
            <a:endParaRPr lang="ru-RU" altLang="ru-RU" sz="1400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54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Google Shape;443;p72"/>
          <p:cNvGrpSpPr/>
          <p:nvPr/>
        </p:nvGrpSpPr>
        <p:grpSpPr>
          <a:xfrm>
            <a:off x="7356896" y="169066"/>
            <a:ext cx="1629916" cy="445286"/>
            <a:chOff x="-1515244" y="247967"/>
            <a:chExt cx="2980828" cy="803910"/>
          </a:xfrm>
        </p:grpSpPr>
        <p:pic>
          <p:nvPicPr>
            <p:cNvPr id="444" name="Google Shape;444;p72"/>
            <p:cNvPicPr preferRelativeResize="0"/>
            <p:nvPr/>
          </p:nvPicPr>
          <p:blipFill rotWithShape="1">
            <a:blip r:embed="rId3">
              <a:alphaModFix/>
            </a:blip>
            <a:srcRect b="30574"/>
            <a:stretch/>
          </p:blipFill>
          <p:spPr>
            <a:xfrm>
              <a:off x="-1515244" y="247967"/>
              <a:ext cx="1157606" cy="8039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45" name="Google Shape;445;p72"/>
            <p:cNvGrpSpPr/>
            <p:nvPr/>
          </p:nvGrpSpPr>
          <p:grpSpPr>
            <a:xfrm>
              <a:off x="-426716" y="380749"/>
              <a:ext cx="1892300" cy="495955"/>
              <a:chOff x="-1426842" y="257053"/>
              <a:chExt cx="1892300" cy="496203"/>
            </a:xfrm>
          </p:grpSpPr>
          <p:pic>
            <p:nvPicPr>
              <p:cNvPr id="446" name="Google Shape;446;p72"/>
              <p:cNvPicPr preferRelativeResize="0"/>
              <p:nvPr/>
            </p:nvPicPr>
            <p:blipFill rotWithShape="1">
              <a:blip r:embed="rId4">
                <a:alphaModFix/>
              </a:blip>
              <a:srcRect t="73776"/>
              <a:stretch/>
            </p:blipFill>
            <p:spPr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47" name="Google Shape;447;p72"/>
              <p:cNvPicPr preferRelativeResize="0"/>
              <p:nvPr/>
            </p:nvPicPr>
            <p:blipFill rotWithShape="1">
              <a:blip r:embed="rId5">
                <a:alphaModFix/>
              </a:blip>
              <a:srcRect l="12349" t="14224" r="12349" b="11142"/>
              <a:stretch/>
            </p:blipFill>
            <p:spPr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448" name="Google Shape;448;p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727472"/>
            <a:ext cx="9158287" cy="27384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72"/>
          <p:cNvSpPr txBox="1"/>
          <p:nvPr/>
        </p:nvSpPr>
        <p:spPr>
          <a:xfrm>
            <a:off x="532209" y="342900"/>
            <a:ext cx="6193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>
              <a:buClr>
                <a:schemeClr val="dk1"/>
              </a:buClr>
              <a:buSzPts val="2100"/>
            </a:pPr>
            <a:r>
              <a:rPr lang="ru-RU" sz="2100" b="1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Спикер</a:t>
            </a:r>
            <a:endParaRPr sz="1100" dirty="0"/>
          </a:p>
        </p:txBody>
      </p:sp>
      <p:sp>
        <p:nvSpPr>
          <p:cNvPr id="29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Google Shape;306;p67"/>
          <p:cNvSpPr/>
          <p:nvPr/>
        </p:nvSpPr>
        <p:spPr>
          <a:xfrm>
            <a:off x="-1688143" y="376601"/>
            <a:ext cx="2654100" cy="2373000"/>
          </a:xfrm>
          <a:prstGeom prst="donut">
            <a:avLst>
              <a:gd name="adj" fmla="val 18314"/>
            </a:avLst>
          </a:prstGeom>
          <a:solidFill>
            <a:srgbClr val="2E75B5">
              <a:alpha val="39610"/>
            </a:srgbClr>
          </a:solidFill>
          <a:ln>
            <a:noFill/>
          </a:ln>
        </p:spPr>
        <p:txBody>
          <a:bodyPr spcFirstLastPara="1" wrap="square" lIns="91525" tIns="91525" rIns="91525" bIns="915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2E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11;p67"/>
          <p:cNvSpPr/>
          <p:nvPr/>
        </p:nvSpPr>
        <p:spPr>
          <a:xfrm>
            <a:off x="8448645" y="2223419"/>
            <a:ext cx="2046600" cy="1978800"/>
          </a:xfrm>
          <a:prstGeom prst="ellipse">
            <a:avLst/>
          </a:prstGeom>
          <a:solidFill>
            <a:srgbClr val="F7A600">
              <a:alpha val="39610"/>
            </a:srgbClr>
          </a:solidFill>
          <a:ln>
            <a:noFill/>
          </a:ln>
        </p:spPr>
        <p:txBody>
          <a:bodyPr spcFirstLastPara="1" wrap="square" lIns="91525" tIns="91525" rIns="91525" bIns="915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12;p67"/>
          <p:cNvSpPr txBox="1"/>
          <p:nvPr/>
        </p:nvSpPr>
        <p:spPr>
          <a:xfrm>
            <a:off x="4715501" y="2273597"/>
            <a:ext cx="3918000" cy="2212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775" tIns="66775" rIns="66775" bIns="6677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dirty="0">
                <a:latin typeface="Century Gothic"/>
                <a:ea typeface="Century Gothic"/>
                <a:cs typeface="Century Gothic"/>
                <a:sym typeface="Century Gothic"/>
              </a:rPr>
              <a:t>Алёхин </a:t>
            </a:r>
            <a:r>
              <a:rPr lang="ru" sz="1600" b="1" dirty="0" smtClean="0">
                <a:latin typeface="Century Gothic"/>
                <a:ea typeface="Century Gothic"/>
                <a:cs typeface="Century Gothic"/>
                <a:sym typeface="Century Gothic"/>
              </a:rPr>
              <a:t>Артём</a:t>
            </a:r>
            <a:endParaRPr sz="16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>
              <a:lnSpc>
                <a:spcPct val="150000"/>
              </a:lnSpc>
              <a:spcBef>
                <a:spcPts val="900"/>
              </a:spcBef>
              <a:buSzPts val="1600"/>
            </a:pP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Руководитель проектов</a:t>
            </a:r>
            <a:b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в области информационной безопасности, СКЗИ и умному </a:t>
            </a:r>
            <a:r>
              <a:rPr lang="ru-RU" sz="1600" dirty="0" smtClean="0">
                <a:latin typeface="Century Gothic"/>
                <a:ea typeface="Century Gothic"/>
                <a:cs typeface="Century Gothic"/>
                <a:sym typeface="Century Gothic"/>
              </a:rPr>
              <a:t>ЖКХ </a:t>
            </a:r>
            <a:r>
              <a:rPr lang="ru-RU" sz="1600" dirty="0">
                <a:latin typeface="Century Gothic"/>
                <a:ea typeface="Century Gothic"/>
                <a:cs typeface="Century Gothic"/>
                <a:sym typeface="Century Gothic"/>
              </a:rPr>
              <a:t>ГК «Лартех», к.т.н. </a:t>
            </a:r>
          </a:p>
        </p:txBody>
      </p:sp>
      <p:pic>
        <p:nvPicPr>
          <p:cNvPr id="19" name="Google Shape;313;p6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7238651" flipH="1">
            <a:off x="3523086" y="3519388"/>
            <a:ext cx="788803" cy="138777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14;p67"/>
          <p:cNvSpPr/>
          <p:nvPr/>
        </p:nvSpPr>
        <p:spPr>
          <a:xfrm>
            <a:off x="767350" y="1004225"/>
            <a:ext cx="3354000" cy="31980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1" name="Google Shape;315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64488" y="1251962"/>
            <a:ext cx="1759725" cy="2639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466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8" name="Google Shape;478;p73"/>
          <p:cNvGrpSpPr/>
          <p:nvPr/>
        </p:nvGrpSpPr>
        <p:grpSpPr>
          <a:xfrm>
            <a:off x="7356896" y="162895"/>
            <a:ext cx="1629916" cy="444160"/>
            <a:chOff x="-1515244" y="247967"/>
            <a:chExt cx="2980828" cy="803910"/>
          </a:xfrm>
        </p:grpSpPr>
        <p:pic>
          <p:nvPicPr>
            <p:cNvPr id="479" name="Google Shape;479;p73"/>
            <p:cNvPicPr preferRelativeResize="0"/>
            <p:nvPr/>
          </p:nvPicPr>
          <p:blipFill rotWithShape="1">
            <a:blip r:embed="rId3">
              <a:alphaModFix/>
            </a:blip>
            <a:srcRect b="30574"/>
            <a:stretch/>
          </p:blipFill>
          <p:spPr>
            <a:xfrm>
              <a:off x="-1515244" y="247967"/>
              <a:ext cx="1157606" cy="8039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80" name="Google Shape;480;p73"/>
            <p:cNvGrpSpPr/>
            <p:nvPr/>
          </p:nvGrpSpPr>
          <p:grpSpPr>
            <a:xfrm>
              <a:off x="-426716" y="380749"/>
              <a:ext cx="1892300" cy="495955"/>
              <a:chOff x="-1426842" y="257053"/>
              <a:chExt cx="1892300" cy="496203"/>
            </a:xfrm>
          </p:grpSpPr>
          <p:pic>
            <p:nvPicPr>
              <p:cNvPr id="481" name="Google Shape;481;p73"/>
              <p:cNvPicPr preferRelativeResize="0"/>
              <p:nvPr/>
            </p:nvPicPr>
            <p:blipFill rotWithShape="1">
              <a:blip r:embed="rId4">
                <a:alphaModFix/>
              </a:blip>
              <a:srcRect t="73776"/>
              <a:stretch/>
            </p:blipFill>
            <p:spPr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2" name="Google Shape;482;p73"/>
              <p:cNvPicPr preferRelativeResize="0"/>
              <p:nvPr/>
            </p:nvPicPr>
            <p:blipFill rotWithShape="1">
              <a:blip r:embed="rId5">
                <a:alphaModFix/>
              </a:blip>
              <a:srcRect l="12349" t="14224" r="12349" b="11142"/>
              <a:stretch/>
            </p:blipFill>
            <p:spPr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483" name="Google Shape;483;p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727472"/>
            <a:ext cx="9158287" cy="27384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73"/>
          <p:cNvSpPr txBox="1"/>
          <p:nvPr/>
        </p:nvSpPr>
        <p:spPr>
          <a:xfrm>
            <a:off x="532209" y="342900"/>
            <a:ext cx="18489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"/>
              <a:buNone/>
            </a:pPr>
            <a:r>
              <a:rPr lang="ru" sz="2100" b="1" i="0" u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О компании</a:t>
            </a:r>
            <a:endParaRPr sz="1100" dirty="0"/>
          </a:p>
        </p:txBody>
      </p:sp>
      <p:sp>
        <p:nvSpPr>
          <p:cNvPr id="485" name="Google Shape;485;p73"/>
          <p:cNvSpPr txBox="1"/>
          <p:nvPr/>
        </p:nvSpPr>
        <p:spPr>
          <a:xfrm>
            <a:off x="176784" y="816147"/>
            <a:ext cx="8810028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T Sans"/>
              <a:buNone/>
            </a:pPr>
            <a:r>
              <a:rPr lang="ru" sz="1400" b="0" i="0" u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Собственная разработка, система «умных» </a:t>
            </a:r>
            <a:r>
              <a:rPr lang="ru" sz="1400" b="0" i="0" u="none" dirty="0" smtClean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устройств «</a:t>
            </a:r>
            <a:r>
              <a:rPr lang="ru" sz="1400" b="0" i="0" u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под ключ» на базе </a:t>
            </a:r>
            <a:r>
              <a:rPr lang="ru" sz="1400" b="1" i="0" u="none" dirty="0" smtClean="0">
                <a:solidFill>
                  <a:srgbClr val="0081C9"/>
                </a:solidFill>
                <a:latin typeface="PT Sans"/>
                <a:ea typeface="PT Sans"/>
                <a:cs typeface="PT Sans"/>
                <a:sym typeface="PT Sans"/>
              </a:rPr>
              <a:t>LoRaWAN</a:t>
            </a:r>
            <a:r>
              <a:rPr lang="ru" sz="1400" b="0" i="0" u="none" dirty="0" smtClean="0">
                <a:solidFill>
                  <a:schemeClr val="tx1"/>
                </a:solidFill>
                <a:latin typeface="PT Sans"/>
                <a:ea typeface="PT Sans"/>
                <a:cs typeface="PT Sans"/>
                <a:sym typeface="PT Sans"/>
              </a:rPr>
              <a:t>: приборы учета, датчики, сенсоры, базовые станции, серверные платформы АСКУЭ/ ИСУЭ, пользовательские приложения</a:t>
            </a:r>
            <a:endParaRPr sz="1100" dirty="0">
              <a:solidFill>
                <a:schemeClr val="tx1"/>
              </a:solidFill>
            </a:endParaRPr>
          </a:p>
        </p:txBody>
      </p:sp>
      <p:pic>
        <p:nvPicPr>
          <p:cNvPr id="35" name="Рисунок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9" t="8492" r="9258"/>
          <a:stretch>
            <a:fillRect/>
          </a:stretch>
        </p:blipFill>
        <p:spPr bwMode="auto">
          <a:xfrm>
            <a:off x="4750159" y="3952521"/>
            <a:ext cx="1843164" cy="116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Группа 19"/>
          <p:cNvGrpSpPr>
            <a:grpSpLocks/>
          </p:cNvGrpSpPr>
          <p:nvPr/>
        </p:nvGrpSpPr>
        <p:grpSpPr bwMode="auto">
          <a:xfrm>
            <a:off x="303460" y="3952521"/>
            <a:ext cx="2862396" cy="1169752"/>
            <a:chOff x="6243638" y="2215424"/>
            <a:chExt cx="3963987" cy="1619976"/>
          </a:xfrm>
        </p:grpSpPr>
        <p:pic>
          <p:nvPicPr>
            <p:cNvPr id="42" name="Рисунок 18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318"/>
            <a:stretch/>
          </p:blipFill>
          <p:spPr bwMode="auto">
            <a:xfrm>
              <a:off x="6243638" y="2215424"/>
              <a:ext cx="3963987" cy="1619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Рисунок 1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01" t="5594" r="36133" b="54794"/>
            <a:stretch>
              <a:fillRect/>
            </a:stretch>
          </p:blipFill>
          <p:spPr bwMode="auto">
            <a:xfrm>
              <a:off x="8528050" y="2987675"/>
              <a:ext cx="1455738" cy="7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5" name="Picture 28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94" b="67314"/>
          <a:stretch/>
        </p:blipFill>
        <p:spPr bwMode="auto">
          <a:xfrm>
            <a:off x="3206337" y="4616333"/>
            <a:ext cx="1498759" cy="4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051"/>
          <a:stretch/>
        </p:blipFill>
        <p:spPr bwMode="auto">
          <a:xfrm>
            <a:off x="3206337" y="3952521"/>
            <a:ext cx="1498759" cy="639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24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2" b="34907"/>
          <a:stretch/>
        </p:blipFill>
        <p:spPr bwMode="auto">
          <a:xfrm>
            <a:off x="6627225" y="3952521"/>
            <a:ext cx="2234170" cy="116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oogle Shape;460;p7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01755" y="2361982"/>
            <a:ext cx="1082279" cy="814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461;p72"/>
          <p:cNvPicPr preferRelativeResize="0"/>
          <p:nvPr/>
        </p:nvPicPr>
        <p:blipFill rotWithShape="1">
          <a:blip r:embed="rId16">
            <a:alphaModFix/>
          </a:blip>
          <a:srcRect l="66169" t="14835" r="1794" b="27122"/>
          <a:stretch/>
        </p:blipFill>
        <p:spPr>
          <a:xfrm>
            <a:off x="1707198" y="2357893"/>
            <a:ext cx="882252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462;p72" descr="Picture background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943182" y="2491901"/>
            <a:ext cx="2197632" cy="59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463;p72" descr="Picture background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791791" y="2412895"/>
            <a:ext cx="1949050" cy="660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64;p7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7339632" y="2395902"/>
            <a:ext cx="1497807" cy="71913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65;p72"/>
          <p:cNvSpPr txBox="1"/>
          <p:nvPr/>
        </p:nvSpPr>
        <p:spPr>
          <a:xfrm>
            <a:off x="-38502" y="3355117"/>
            <a:ext cx="1745700" cy="475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T Sans"/>
              <a:buNone/>
            </a:pPr>
            <a:r>
              <a:rPr lang="ru" sz="1100" b="0" i="0" u="none" dirty="0">
                <a:solidFill>
                  <a:schemeClr val="dk1"/>
                </a:solidFill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Входим в структуру </a:t>
            </a:r>
            <a:endParaRPr sz="1100" dirty="0">
              <a:latin typeface="PT Sans" panose="020B0503020203020204" pitchFamily="34" charset="-52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T Sans"/>
              <a:buNone/>
            </a:pPr>
            <a:r>
              <a:rPr lang="ru" sz="1100" b="0" i="0" u="none" dirty="0">
                <a:solidFill>
                  <a:schemeClr val="dk1"/>
                </a:solidFill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АО «ЭР-Телеком Холдинг»</a:t>
            </a:r>
            <a:endParaRPr sz="1100" dirty="0">
              <a:latin typeface="PT Sans" panose="020B0503020203020204" pitchFamily="34" charset="-52"/>
            </a:endParaRPr>
          </a:p>
        </p:txBody>
      </p:sp>
      <p:sp>
        <p:nvSpPr>
          <p:cNvPr id="46" name="Google Shape;466;p72"/>
          <p:cNvSpPr txBox="1"/>
          <p:nvPr/>
        </p:nvSpPr>
        <p:spPr>
          <a:xfrm>
            <a:off x="1549413" y="3360788"/>
            <a:ext cx="1287000" cy="20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T Sans"/>
              <a:buNone/>
            </a:pPr>
            <a:r>
              <a:rPr lang="ru" sz="1100" b="0" i="0" u="none" dirty="0">
                <a:solidFill>
                  <a:schemeClr val="dk1"/>
                </a:solidFill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Члены Сколково</a:t>
            </a:r>
            <a:endParaRPr sz="1100" dirty="0">
              <a:latin typeface="PT Sans" panose="020B0503020203020204" pitchFamily="34" charset="-52"/>
            </a:endParaRPr>
          </a:p>
        </p:txBody>
      </p:sp>
      <p:sp>
        <p:nvSpPr>
          <p:cNvPr id="48" name="Google Shape;467;p72"/>
          <p:cNvSpPr txBox="1"/>
          <p:nvPr/>
        </p:nvSpPr>
        <p:spPr>
          <a:xfrm>
            <a:off x="2836413" y="3366996"/>
            <a:ext cx="1845524" cy="34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T Sans"/>
              <a:buNone/>
            </a:pPr>
            <a:r>
              <a:rPr lang="ru" sz="1100" b="0" i="0" u="none" dirty="0">
                <a:solidFill>
                  <a:schemeClr val="dk1"/>
                </a:solidFill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Являемся Национальными чемпионами</a:t>
            </a:r>
            <a:endParaRPr sz="1100" dirty="0">
              <a:latin typeface="PT Sans" panose="020B0503020203020204" pitchFamily="34" charset="-52"/>
            </a:endParaRPr>
          </a:p>
        </p:txBody>
      </p:sp>
      <p:sp>
        <p:nvSpPr>
          <p:cNvPr id="51" name="Google Shape;468;p72"/>
          <p:cNvSpPr txBox="1"/>
          <p:nvPr/>
        </p:nvSpPr>
        <p:spPr>
          <a:xfrm>
            <a:off x="7445035" y="3360788"/>
            <a:ext cx="1392404" cy="34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T Sans"/>
              <a:buNone/>
            </a:pPr>
            <a:r>
              <a:rPr lang="ru" sz="1100" b="0" i="0" u="none" dirty="0">
                <a:solidFill>
                  <a:schemeClr val="dk1"/>
                </a:solidFill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Члены Ассоциации интернета вещей</a:t>
            </a:r>
            <a:endParaRPr sz="1100" dirty="0">
              <a:latin typeface="PT Sans" panose="020B0503020203020204" pitchFamily="34" charset="-52"/>
            </a:endParaRPr>
          </a:p>
        </p:txBody>
      </p:sp>
      <p:sp>
        <p:nvSpPr>
          <p:cNvPr id="52" name="Google Shape;469;p72"/>
          <p:cNvSpPr txBox="1"/>
          <p:nvPr/>
        </p:nvSpPr>
        <p:spPr>
          <a:xfrm>
            <a:off x="4943182" y="3360788"/>
            <a:ext cx="2413714" cy="20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T Sans"/>
              <a:buNone/>
            </a:pPr>
            <a:r>
              <a:rPr lang="ru" sz="1100" b="0" i="0" u="none" dirty="0">
                <a:solidFill>
                  <a:schemeClr val="dk1"/>
                </a:solidFill>
                <a:latin typeface="PT Sans" panose="020B0503020203020204" pitchFamily="34" charset="-52"/>
                <a:ea typeface="PT Sans"/>
                <a:cs typeface="PT Sans"/>
                <a:sym typeface="PT Sans"/>
              </a:rPr>
              <a:t>Партнеры АНО «Умный МКД»</a:t>
            </a:r>
            <a:endParaRPr sz="1100" dirty="0">
              <a:latin typeface="PT Sans" panose="020B0503020203020204" pitchFamily="34" charset="-52"/>
            </a:endParaRPr>
          </a:p>
        </p:txBody>
      </p:sp>
      <p:sp>
        <p:nvSpPr>
          <p:cNvPr id="53" name="Google Shape;522;p74"/>
          <p:cNvSpPr txBox="1"/>
          <p:nvPr/>
        </p:nvSpPr>
        <p:spPr>
          <a:xfrm>
            <a:off x="2533395" y="1382587"/>
            <a:ext cx="2055355" cy="884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9"/>
              </a:buClr>
              <a:buSzPts val="4100"/>
              <a:buFont typeface="PT Sans"/>
              <a:buNone/>
            </a:pPr>
            <a:r>
              <a:rPr lang="ru" sz="4100" b="1" i="0" u="none" dirty="0">
                <a:solidFill>
                  <a:srgbClr val="0081C9"/>
                </a:solidFill>
                <a:latin typeface="PT Sans"/>
                <a:ea typeface="PT Sans"/>
                <a:cs typeface="PT Sans"/>
                <a:sym typeface="PT Sans"/>
              </a:rPr>
              <a:t>2,5 млн</a:t>
            </a:r>
            <a:endParaRPr sz="11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</a:pPr>
            <a:r>
              <a:rPr lang="ru" sz="1200" b="0" i="0" u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умных устройств</a:t>
            </a:r>
            <a:endParaRPr sz="1100" dirty="0"/>
          </a:p>
        </p:txBody>
      </p:sp>
      <p:sp>
        <p:nvSpPr>
          <p:cNvPr id="54" name="Google Shape;523;p74"/>
          <p:cNvSpPr txBox="1"/>
          <p:nvPr/>
        </p:nvSpPr>
        <p:spPr>
          <a:xfrm>
            <a:off x="4705096" y="1392112"/>
            <a:ext cx="1933800" cy="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9"/>
              </a:buClr>
              <a:buSzPts val="4100"/>
              <a:buFont typeface="PT Sans"/>
              <a:buNone/>
            </a:pPr>
            <a:r>
              <a:rPr lang="ru" sz="4100" b="1" i="0" u="none" dirty="0">
                <a:solidFill>
                  <a:srgbClr val="0081C9"/>
                </a:solidFill>
                <a:latin typeface="PT Sans"/>
                <a:ea typeface="PT Sans"/>
                <a:cs typeface="PT Sans"/>
                <a:sym typeface="PT Sans"/>
              </a:rPr>
              <a:t>10 тыс</a:t>
            </a:r>
            <a:endParaRPr sz="11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</a:pPr>
            <a:r>
              <a:rPr lang="ru" sz="1200" b="0" i="0" u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базовых станций</a:t>
            </a:r>
            <a:endParaRPr sz="1100" dirty="0"/>
          </a:p>
        </p:txBody>
      </p:sp>
      <p:sp>
        <p:nvSpPr>
          <p:cNvPr id="55" name="Google Shape;524;p74"/>
          <p:cNvSpPr txBox="1"/>
          <p:nvPr/>
        </p:nvSpPr>
        <p:spPr>
          <a:xfrm>
            <a:off x="7145877" y="1392112"/>
            <a:ext cx="1287000" cy="10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9"/>
              </a:buClr>
              <a:buSzPts val="4100"/>
              <a:buFont typeface="PT Sans"/>
              <a:buNone/>
            </a:pPr>
            <a:r>
              <a:rPr lang="ru" sz="4100" b="1" i="0" u="none">
                <a:solidFill>
                  <a:srgbClr val="0081C9"/>
                </a:solidFill>
                <a:latin typeface="PT Sans"/>
                <a:ea typeface="PT Sans"/>
                <a:cs typeface="PT Sans"/>
                <a:sym typeface="PT Sans"/>
              </a:rPr>
              <a:t>59</a:t>
            </a:r>
            <a:r>
              <a:rPr lang="ru" sz="3300" b="1" i="0" u="none">
                <a:solidFill>
                  <a:srgbClr val="0081C9"/>
                </a:solidFill>
                <a:latin typeface="PT Sans"/>
                <a:ea typeface="PT Sans"/>
                <a:cs typeface="PT Sans"/>
                <a:sym typeface="PT Sans"/>
              </a:rPr>
              <a:t> </a:t>
            </a:r>
            <a:endParaRPr sz="11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</a:pPr>
            <a:r>
              <a:rPr lang="ru" sz="1200" b="0" i="0" u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регионов России</a:t>
            </a:r>
            <a:endParaRPr sz="1100" dirty="0"/>
          </a:p>
        </p:txBody>
      </p:sp>
      <p:sp>
        <p:nvSpPr>
          <p:cNvPr id="56" name="Google Shape;525;p74"/>
          <p:cNvSpPr txBox="1"/>
          <p:nvPr/>
        </p:nvSpPr>
        <p:spPr>
          <a:xfrm>
            <a:off x="689118" y="1382587"/>
            <a:ext cx="1447096" cy="884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1C9"/>
              </a:buClr>
              <a:buSzPts val="4100"/>
              <a:buFont typeface="PT Sans"/>
              <a:buNone/>
            </a:pPr>
            <a:r>
              <a:rPr lang="ru" sz="4100" b="1" i="0" u="none" dirty="0" smtClean="0">
                <a:solidFill>
                  <a:srgbClr val="0081C9"/>
                </a:solidFill>
                <a:latin typeface="PT Sans"/>
                <a:ea typeface="PT Sans"/>
                <a:cs typeface="PT Sans"/>
                <a:sym typeface="PT Sans"/>
              </a:rPr>
              <a:t>9 </a:t>
            </a:r>
            <a:r>
              <a:rPr lang="ru" sz="4100" b="1" i="0" u="none" dirty="0">
                <a:solidFill>
                  <a:srgbClr val="0081C9"/>
                </a:solidFill>
                <a:latin typeface="PT Sans"/>
                <a:ea typeface="PT Sans"/>
                <a:cs typeface="PT Sans"/>
                <a:sym typeface="PT Sans"/>
              </a:rPr>
              <a:t>лет</a:t>
            </a:r>
            <a:endParaRPr sz="11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</a:pPr>
            <a:r>
              <a:rPr lang="ru" sz="1200" b="0" i="0" u="none" dirty="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rPr>
              <a:t>в сфере IoT</a:t>
            </a:r>
            <a:endParaRPr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oogle Shape;1067;p94"/>
          <p:cNvGrpSpPr/>
          <p:nvPr/>
        </p:nvGrpSpPr>
        <p:grpSpPr>
          <a:xfrm>
            <a:off x="7356896" y="169066"/>
            <a:ext cx="1629916" cy="445286"/>
            <a:chOff x="-1515244" y="247967"/>
            <a:chExt cx="2980828" cy="803910"/>
          </a:xfrm>
        </p:grpSpPr>
        <p:pic>
          <p:nvPicPr>
            <p:cNvPr id="8" name="Google Shape;1068;p94"/>
            <p:cNvPicPr preferRelativeResize="0"/>
            <p:nvPr/>
          </p:nvPicPr>
          <p:blipFill rotWithShape="1">
            <a:blip r:embed="rId3">
              <a:alphaModFix/>
            </a:blip>
            <a:srcRect b="30574"/>
            <a:stretch/>
          </p:blipFill>
          <p:spPr>
            <a:xfrm>
              <a:off x="-1515244" y="247967"/>
              <a:ext cx="1157606" cy="8039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" name="Google Shape;1069;p94"/>
            <p:cNvGrpSpPr/>
            <p:nvPr/>
          </p:nvGrpSpPr>
          <p:grpSpPr>
            <a:xfrm>
              <a:off x="-426716" y="380749"/>
              <a:ext cx="1892300" cy="495955"/>
              <a:chOff x="-1426842" y="257053"/>
              <a:chExt cx="1892300" cy="496203"/>
            </a:xfrm>
          </p:grpSpPr>
          <p:pic>
            <p:nvPicPr>
              <p:cNvPr id="10" name="Google Shape;1070;p94"/>
              <p:cNvPicPr preferRelativeResize="0"/>
              <p:nvPr/>
            </p:nvPicPr>
            <p:blipFill rotWithShape="1">
              <a:blip r:embed="rId4">
                <a:alphaModFix/>
              </a:blip>
              <a:srcRect t="73776"/>
              <a:stretch/>
            </p:blipFill>
            <p:spPr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Google Shape;1071;p94"/>
              <p:cNvPicPr preferRelativeResize="0"/>
              <p:nvPr/>
            </p:nvPicPr>
            <p:blipFill rotWithShape="1">
              <a:blip r:embed="rId5">
                <a:alphaModFix/>
              </a:blip>
              <a:srcRect l="12349" t="14224" r="12349" b="11142"/>
              <a:stretch/>
            </p:blipFill>
            <p:spPr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2" name="Google Shape;1072;p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727472"/>
            <a:ext cx="9158287" cy="2738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073;p94"/>
          <p:cNvSpPr txBox="1"/>
          <p:nvPr/>
        </p:nvSpPr>
        <p:spPr>
          <a:xfrm>
            <a:off x="532209" y="342900"/>
            <a:ext cx="6193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"/>
              <a:buNone/>
            </a:pPr>
            <a:r>
              <a:rPr lang="ru" sz="2100" b="1" i="0" u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Технология «LPWAN.SmartGrid»</a:t>
            </a:r>
            <a:endParaRPr sz="1100" dirty="0"/>
          </a:p>
        </p:txBody>
      </p:sp>
      <p:sp>
        <p:nvSpPr>
          <p:cNvPr id="15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40" y="754856"/>
            <a:ext cx="7506493" cy="423973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162047" y="805651"/>
            <a:ext cx="317749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767" indent="-190767">
              <a:lnSpc>
                <a:spcPct val="150000"/>
              </a:lnSpc>
              <a:buClr>
                <a:srgbClr val="63BFCA"/>
              </a:buClr>
              <a:buFont typeface="Arial"/>
              <a:buChar char="•"/>
              <a:defRPr/>
            </a:pPr>
            <a:r>
              <a:rPr lang="ru-RU" sz="1100" b="1" dirty="0">
                <a:solidFill>
                  <a:srgbClr val="002060"/>
                </a:solidFill>
                <a:latin typeface="PT Sans"/>
                <a:cs typeface="Times New Roman"/>
              </a:rPr>
              <a:t>БОЛЕЕ 2-Х МЛН. УСТРОЙСТВ НА СЕРВЕРАХ</a:t>
            </a:r>
            <a:endParaRPr sz="1100" b="1" dirty="0">
              <a:solidFill>
                <a:srgbClr val="002060"/>
              </a:solidFill>
            </a:endParaRPr>
          </a:p>
          <a:p>
            <a:pPr marL="190767" indent="-190767">
              <a:lnSpc>
                <a:spcPct val="150000"/>
              </a:lnSpc>
              <a:buClr>
                <a:srgbClr val="63BFCA"/>
              </a:buClr>
              <a:buFont typeface="Arial"/>
              <a:buChar char="•"/>
              <a:defRPr/>
            </a:pPr>
            <a:r>
              <a:rPr lang="ru-RU" sz="1100" b="1" dirty="0">
                <a:solidFill>
                  <a:srgbClr val="002060"/>
                </a:solidFill>
                <a:latin typeface="PT Sans"/>
                <a:cs typeface="Times New Roman"/>
              </a:rPr>
              <a:t>ЧАСТНЫЕ И ПУБЛИЧНЫЕ СЕТИ</a:t>
            </a:r>
            <a:endParaRPr sz="1100" b="1" dirty="0">
              <a:solidFill>
                <a:srgbClr val="002060"/>
              </a:solidFill>
            </a:endParaRPr>
          </a:p>
          <a:p>
            <a:pPr marL="190767" indent="-190767">
              <a:lnSpc>
                <a:spcPct val="150000"/>
              </a:lnSpc>
              <a:buClr>
                <a:srgbClr val="63BFCA"/>
              </a:buClr>
              <a:buFont typeface="Arial"/>
              <a:buChar char="•"/>
              <a:defRPr/>
            </a:pPr>
            <a:r>
              <a:rPr lang="ru-RU" sz="1100" b="1" dirty="0">
                <a:solidFill>
                  <a:srgbClr val="002060"/>
                </a:solidFill>
                <a:latin typeface="PT Sans"/>
                <a:cs typeface="Times New Roman"/>
              </a:rPr>
              <a:t>ТЕХНОЛОГИИ </a:t>
            </a:r>
            <a:r>
              <a:rPr lang="en-GB" sz="1100" b="1" dirty="0">
                <a:solidFill>
                  <a:srgbClr val="002060"/>
                </a:solidFill>
                <a:latin typeface="PT Sans"/>
                <a:cs typeface="Times New Roman"/>
              </a:rPr>
              <a:t>LORAWAN </a:t>
            </a:r>
            <a:r>
              <a:rPr lang="ru-RU" sz="1100" b="1" dirty="0">
                <a:solidFill>
                  <a:srgbClr val="002060"/>
                </a:solidFill>
                <a:latin typeface="PT Sans"/>
                <a:cs typeface="Times New Roman"/>
              </a:rPr>
              <a:t>И </a:t>
            </a:r>
            <a:r>
              <a:rPr lang="en-GB" sz="1100" b="1" dirty="0" smtClean="0">
                <a:solidFill>
                  <a:srgbClr val="002060"/>
                </a:solidFill>
                <a:latin typeface="PT Sans"/>
                <a:cs typeface="Times New Roman"/>
              </a:rPr>
              <a:t>NBIOT</a:t>
            </a:r>
            <a:endParaRPr lang="ru-RU" sz="1100" b="1" dirty="0" smtClean="0">
              <a:solidFill>
                <a:srgbClr val="002060"/>
              </a:solidFill>
              <a:latin typeface="PT Sans"/>
              <a:cs typeface="Times New Roman"/>
            </a:endParaRPr>
          </a:p>
          <a:p>
            <a:pPr marL="190767" indent="-190767">
              <a:lnSpc>
                <a:spcPct val="150000"/>
              </a:lnSpc>
              <a:buClr>
                <a:srgbClr val="63BFCA"/>
              </a:buClr>
              <a:buFont typeface="Arial"/>
              <a:buChar char="•"/>
              <a:defRPr/>
            </a:pPr>
            <a:r>
              <a:rPr lang="ru-RU" sz="1100" b="1" dirty="0">
                <a:solidFill>
                  <a:srgbClr val="002060"/>
                </a:solidFill>
                <a:latin typeface="PT Sans"/>
                <a:cs typeface="Times New Roman"/>
              </a:rPr>
              <a:t>СКЗИ: КС1, </a:t>
            </a:r>
            <a:r>
              <a:rPr lang="ru-RU" sz="1100" b="1" dirty="0" smtClean="0">
                <a:solidFill>
                  <a:srgbClr val="002060"/>
                </a:solidFill>
                <a:latin typeface="PT Sans"/>
                <a:cs typeface="Times New Roman"/>
              </a:rPr>
              <a:t>КС3</a:t>
            </a:r>
            <a:endParaRPr lang="ru-RU" sz="1100" b="1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5922062" y="799891"/>
            <a:ext cx="290189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767" indent="-190767">
              <a:lnSpc>
                <a:spcPct val="150000"/>
              </a:lnSpc>
              <a:buClr>
                <a:srgbClr val="63BFCA"/>
              </a:buClr>
              <a:buFont typeface="Arial"/>
              <a:buChar char="•"/>
              <a:defRPr/>
            </a:pPr>
            <a:r>
              <a:rPr lang="ru-RU" sz="1100" b="1" dirty="0" smtClean="0">
                <a:solidFill>
                  <a:srgbClr val="002060"/>
                </a:solidFill>
                <a:latin typeface="PT Sans"/>
                <a:cs typeface="Times New Roman"/>
              </a:rPr>
              <a:t>КОНВЕРГЕНТНЫЕ </a:t>
            </a:r>
            <a:r>
              <a:rPr lang="ru-RU" sz="1100" b="1" dirty="0">
                <a:solidFill>
                  <a:srgbClr val="002060"/>
                </a:solidFill>
                <a:latin typeface="PT Sans"/>
                <a:cs typeface="Times New Roman"/>
              </a:rPr>
              <a:t>СЕТИ</a:t>
            </a:r>
          </a:p>
          <a:p>
            <a:pPr marL="190767" indent="-190767">
              <a:lnSpc>
                <a:spcPct val="150000"/>
              </a:lnSpc>
              <a:buClr>
                <a:srgbClr val="63BFCA"/>
              </a:buClr>
              <a:buFont typeface="Arial"/>
              <a:buChar char="•"/>
              <a:defRPr/>
            </a:pPr>
            <a:r>
              <a:rPr lang="ru-RU" sz="1100" b="1" dirty="0">
                <a:solidFill>
                  <a:srgbClr val="002060"/>
                </a:solidFill>
                <a:latin typeface="PT Sans"/>
                <a:cs typeface="Times New Roman"/>
              </a:rPr>
              <a:t>РАЗЛИЧНЫЕ ТИПЫ БАЗОВЫХ </a:t>
            </a:r>
            <a:r>
              <a:rPr lang="ru-RU" sz="1100" b="1" dirty="0" smtClean="0">
                <a:solidFill>
                  <a:srgbClr val="002060"/>
                </a:solidFill>
                <a:latin typeface="PT Sans"/>
                <a:cs typeface="Times New Roman"/>
              </a:rPr>
              <a:t>СТАНЦИЙ</a:t>
            </a:r>
          </a:p>
          <a:p>
            <a:pPr marL="190767" indent="-190767">
              <a:lnSpc>
                <a:spcPct val="150000"/>
              </a:lnSpc>
              <a:buClr>
                <a:srgbClr val="63BFCA"/>
              </a:buClr>
              <a:buFont typeface="Arial"/>
              <a:buChar char="•"/>
              <a:defRPr/>
            </a:pPr>
            <a:r>
              <a:rPr lang="ru-RU" sz="1100" b="1" dirty="0" smtClean="0">
                <a:solidFill>
                  <a:srgbClr val="002060"/>
                </a:solidFill>
                <a:latin typeface="PT Sans"/>
                <a:ea typeface="PT Sans"/>
              </a:rPr>
              <a:t>ПРОЗРАЧНЫЙ </a:t>
            </a:r>
            <a:r>
              <a:rPr lang="ru-RU" sz="1100" b="1" dirty="0">
                <a:solidFill>
                  <a:srgbClr val="002060"/>
                </a:solidFill>
                <a:latin typeface="PT Sans"/>
                <a:ea typeface="PT Sans"/>
              </a:rPr>
              <a:t>И СКВОЗНОЙ </a:t>
            </a:r>
            <a:r>
              <a:rPr lang="ru-RU" sz="1100" b="1" dirty="0" smtClean="0">
                <a:solidFill>
                  <a:srgbClr val="002060"/>
                </a:solidFill>
                <a:latin typeface="PT Sans"/>
                <a:ea typeface="PT Sans"/>
              </a:rPr>
              <a:t>УЧЕТ - ОСНОВА ЦИФРОВОЙ </a:t>
            </a:r>
            <a:r>
              <a:rPr lang="ru-RU" sz="1100" b="1" dirty="0">
                <a:solidFill>
                  <a:srgbClr val="002060"/>
                </a:solidFill>
                <a:latin typeface="PT Sans"/>
                <a:ea typeface="PT Sans"/>
              </a:rPr>
              <a:t>ЭКОНОМИКИ</a:t>
            </a:r>
            <a:endParaRPr sz="11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64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oogle Shape;1067;p94"/>
          <p:cNvGrpSpPr/>
          <p:nvPr/>
        </p:nvGrpSpPr>
        <p:grpSpPr>
          <a:xfrm>
            <a:off x="7356896" y="169066"/>
            <a:ext cx="1629916" cy="445286"/>
            <a:chOff x="-1515244" y="247967"/>
            <a:chExt cx="2980828" cy="803910"/>
          </a:xfrm>
        </p:grpSpPr>
        <p:pic>
          <p:nvPicPr>
            <p:cNvPr id="8" name="Google Shape;1068;p94"/>
            <p:cNvPicPr preferRelativeResize="0"/>
            <p:nvPr/>
          </p:nvPicPr>
          <p:blipFill rotWithShape="1">
            <a:blip r:embed="rId3">
              <a:alphaModFix/>
            </a:blip>
            <a:srcRect b="30574"/>
            <a:stretch/>
          </p:blipFill>
          <p:spPr>
            <a:xfrm>
              <a:off x="-1515244" y="247967"/>
              <a:ext cx="1157606" cy="8039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" name="Google Shape;1069;p94"/>
            <p:cNvGrpSpPr/>
            <p:nvPr/>
          </p:nvGrpSpPr>
          <p:grpSpPr>
            <a:xfrm>
              <a:off x="-426716" y="380749"/>
              <a:ext cx="1892300" cy="495955"/>
              <a:chOff x="-1426842" y="257053"/>
              <a:chExt cx="1892300" cy="496203"/>
            </a:xfrm>
          </p:grpSpPr>
          <p:pic>
            <p:nvPicPr>
              <p:cNvPr id="10" name="Google Shape;1070;p94"/>
              <p:cNvPicPr preferRelativeResize="0"/>
              <p:nvPr/>
            </p:nvPicPr>
            <p:blipFill rotWithShape="1">
              <a:blip r:embed="rId4">
                <a:alphaModFix/>
              </a:blip>
              <a:srcRect t="73776"/>
              <a:stretch/>
            </p:blipFill>
            <p:spPr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Google Shape;1071;p94"/>
              <p:cNvPicPr preferRelativeResize="0"/>
              <p:nvPr/>
            </p:nvPicPr>
            <p:blipFill rotWithShape="1">
              <a:blip r:embed="rId5">
                <a:alphaModFix/>
              </a:blip>
              <a:srcRect l="12349" t="14224" r="12349" b="11142"/>
              <a:stretch/>
            </p:blipFill>
            <p:spPr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12" name="Google Shape;1072;p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727472"/>
            <a:ext cx="9158287" cy="2738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073;p94"/>
          <p:cNvSpPr txBox="1"/>
          <p:nvPr/>
        </p:nvSpPr>
        <p:spPr>
          <a:xfrm>
            <a:off x="532209" y="342900"/>
            <a:ext cx="61935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"/>
              <a:buNone/>
            </a:pPr>
            <a:r>
              <a:rPr lang="ru" sz="2100" b="1" i="0" u="none" dirty="0" smtClean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Основные НПА</a:t>
            </a:r>
            <a:endParaRPr sz="1100" dirty="0"/>
          </a:p>
        </p:txBody>
      </p:sp>
      <p:sp>
        <p:nvSpPr>
          <p:cNvPr id="15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5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485;p73"/>
          <p:cNvSpPr txBox="1"/>
          <p:nvPr/>
        </p:nvSpPr>
        <p:spPr>
          <a:xfrm>
            <a:off x="4361888" y="3019627"/>
            <a:ext cx="4506252" cy="114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00" b="1" dirty="0" smtClean="0"/>
              <a:t>Введён </a:t>
            </a:r>
            <a:r>
              <a:rPr lang="ru-RU" sz="1000" b="1" dirty="0"/>
              <a:t>термин «интеллектуальные системы учета электрической энергии» (ИСУЭ).</a:t>
            </a:r>
            <a:r>
              <a:rPr lang="ru-RU" sz="1000" dirty="0"/>
              <a:t> </a:t>
            </a:r>
            <a:r>
              <a:rPr lang="ru-RU" sz="1000" dirty="0" smtClean="0"/>
              <a:t>Рассмотрены </a:t>
            </a:r>
            <a:r>
              <a:rPr lang="ru-RU" sz="1000" dirty="0"/>
              <a:t>основные </a:t>
            </a:r>
            <a:r>
              <a:rPr lang="ru-RU" sz="1000" dirty="0" smtClean="0"/>
              <a:t>возможности </a:t>
            </a:r>
            <a:r>
              <a:rPr lang="ru-RU" sz="1000" dirty="0"/>
              <a:t>системы, включая контроль потребления и восстановление подачи электроэнергии. Собственники ИСУЭ, являющиеся территориальными сетевыми организациями, несут ответственность за безопасность системы, учитывая, что нарушения могут оказать воздействие за пределами региона.</a:t>
            </a:r>
            <a:endParaRPr sz="800" dirty="0">
              <a:solidFill>
                <a:schemeClr val="tx1"/>
              </a:solidFill>
            </a:endParaRPr>
          </a:p>
        </p:txBody>
      </p:sp>
      <p:sp>
        <p:nvSpPr>
          <p:cNvPr id="19" name="Google Shape;485;p73"/>
          <p:cNvSpPr txBox="1"/>
          <p:nvPr/>
        </p:nvSpPr>
        <p:spPr>
          <a:xfrm>
            <a:off x="4361888" y="801057"/>
            <a:ext cx="4506252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dirty="0" smtClean="0"/>
              <a:t>Определяет </a:t>
            </a:r>
            <a:r>
              <a:rPr lang="ru-RU" sz="1050" dirty="0"/>
              <a:t>понятие </a:t>
            </a:r>
            <a:r>
              <a:rPr lang="ru-RU" sz="1050" b="1" dirty="0"/>
              <a:t>«критическая информационная инфраструктура» (КИИ).</a:t>
            </a:r>
            <a:r>
              <a:rPr lang="ru-RU" sz="1050" dirty="0"/>
              <a:t> Эта категория включает в себя информационные системы, повреждение которых может привести к серьезным последствиям для граждан и экономики страны</a:t>
            </a:r>
            <a:r>
              <a:rPr lang="ru-RU" sz="1050" b="1" dirty="0"/>
              <a:t>. </a:t>
            </a:r>
            <a:r>
              <a:rPr lang="ru-RU" sz="1050" b="1" dirty="0" smtClean="0"/>
              <a:t>Организации </a:t>
            </a:r>
            <a:r>
              <a:rPr lang="ru-RU" sz="1050" b="1" dirty="0"/>
              <a:t>топливно-энергетического комплекса также являются субъектами </a:t>
            </a:r>
            <a:r>
              <a:rPr lang="ru-RU" sz="1050" b="1" dirty="0" smtClean="0"/>
              <a:t>КИИ.</a:t>
            </a:r>
          </a:p>
          <a:p>
            <a:pPr marL="171450" lvl="0" indent="-171450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tx1"/>
                </a:solidFill>
              </a:rPr>
              <a:t>Утверждены требования по обеспечению </a:t>
            </a:r>
            <a:r>
              <a:rPr lang="ru-RU" sz="1050" dirty="0" smtClean="0">
                <a:solidFill>
                  <a:schemeClr val="tx1"/>
                </a:solidFill>
              </a:rPr>
              <a:t>безопасности</a:t>
            </a:r>
            <a:endParaRPr sz="900" dirty="0">
              <a:solidFill>
                <a:schemeClr val="tx1"/>
              </a:solidFill>
            </a:endParaRPr>
          </a:p>
        </p:txBody>
      </p:sp>
      <p:sp>
        <p:nvSpPr>
          <p:cNvPr id="20" name="Google Shape;485;p73"/>
          <p:cNvSpPr txBox="1"/>
          <p:nvPr/>
        </p:nvSpPr>
        <p:spPr>
          <a:xfrm>
            <a:off x="167640" y="772827"/>
            <a:ext cx="4194248" cy="410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85750" lvl="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b="1" dirty="0" smtClean="0"/>
              <a:t>ФЗ </a:t>
            </a:r>
            <a:r>
              <a:rPr lang="ru-RU" sz="1050" b="1" dirty="0"/>
              <a:t>№ 187-ФЗ </a:t>
            </a:r>
            <a:r>
              <a:rPr lang="ru-RU" sz="1050" b="1" dirty="0" smtClean="0"/>
              <a:t>от </a:t>
            </a:r>
            <a:r>
              <a:rPr lang="ru-RU" sz="1050" b="1" dirty="0"/>
              <a:t>26.07.2017 г</a:t>
            </a:r>
            <a:r>
              <a:rPr lang="ru-RU" sz="1050" b="1" dirty="0" smtClean="0"/>
              <a:t>.</a:t>
            </a:r>
            <a:br>
              <a:rPr lang="ru-RU" sz="1050" b="1" dirty="0" smtClean="0"/>
            </a:br>
            <a:r>
              <a:rPr lang="ru-RU" sz="1050" dirty="0" smtClean="0"/>
              <a:t>«</a:t>
            </a:r>
            <a:r>
              <a:rPr lang="ru-RU" sz="1050" dirty="0"/>
              <a:t>О безопасности критической информационной инфраструктуры Российской Федерации</a:t>
            </a:r>
            <a:r>
              <a:rPr lang="ru-RU" sz="1050" b="1" dirty="0" smtClean="0"/>
              <a:t>»</a:t>
            </a:r>
          </a:p>
          <a:p>
            <a:pPr marL="285750" lvl="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b="1" dirty="0" smtClean="0"/>
              <a:t>Приказ </a:t>
            </a:r>
            <a:r>
              <a:rPr lang="ru-RU" sz="1050" b="1" dirty="0"/>
              <a:t>ФСТЭК России №239 </a:t>
            </a:r>
            <a:r>
              <a:rPr lang="ru-RU" sz="1050" b="1" dirty="0" smtClean="0"/>
              <a:t>от 25.12.2017</a:t>
            </a:r>
            <a:r>
              <a:rPr lang="ru-RU" sz="1050" dirty="0" smtClean="0"/>
              <a:t/>
            </a:r>
            <a:br>
              <a:rPr lang="ru-RU" sz="1050" dirty="0" smtClean="0"/>
            </a:br>
            <a:r>
              <a:rPr lang="ru-RU" sz="1050" dirty="0" smtClean="0"/>
              <a:t>«Об </a:t>
            </a:r>
            <a:r>
              <a:rPr lang="ru-RU" sz="1050" dirty="0"/>
              <a:t>утверждении Требований по обеспечению безопасности значимых объектов критической информационной инфраструктуры </a:t>
            </a:r>
            <a:r>
              <a:rPr lang="ru-RU" sz="1050" dirty="0" smtClean="0"/>
              <a:t>РФ»</a:t>
            </a:r>
          </a:p>
          <a:p>
            <a:pPr marL="285750" lvl="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ru-RU" sz="1050" b="1" dirty="0" smtClean="0"/>
          </a:p>
          <a:p>
            <a:pPr marL="285750" lvl="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b="1" dirty="0" smtClean="0">
                <a:solidFill>
                  <a:schemeClr val="tx1"/>
                </a:solidFill>
              </a:rPr>
              <a:t>ПП №127 РФ </a:t>
            </a:r>
            <a:r>
              <a:rPr lang="ru-RU" sz="1050" b="1" dirty="0">
                <a:solidFill>
                  <a:schemeClr val="tx1"/>
                </a:solidFill>
              </a:rPr>
              <a:t>от </a:t>
            </a:r>
            <a:r>
              <a:rPr lang="ru-RU" sz="1050" b="1" dirty="0" smtClean="0">
                <a:solidFill>
                  <a:schemeClr val="tx1"/>
                </a:solidFill>
              </a:rPr>
              <a:t>08.02.2018 </a:t>
            </a:r>
            <a:r>
              <a:rPr lang="ru-RU" sz="1050" b="1" dirty="0">
                <a:solidFill>
                  <a:schemeClr val="tx1"/>
                </a:solidFill>
              </a:rPr>
              <a:t>г</a:t>
            </a:r>
            <a:r>
              <a:rPr lang="ru-RU" sz="1050" b="1" dirty="0" smtClean="0">
                <a:solidFill>
                  <a:schemeClr val="tx1"/>
                </a:solidFill>
              </a:rPr>
              <a:t>.</a:t>
            </a:r>
            <a:br>
              <a:rPr lang="ru-RU" sz="1050" b="1" dirty="0" smtClean="0">
                <a:solidFill>
                  <a:schemeClr val="tx1"/>
                </a:solidFill>
              </a:rPr>
            </a:br>
            <a:r>
              <a:rPr lang="ru-RU" sz="1050" dirty="0" smtClean="0">
                <a:solidFill>
                  <a:schemeClr val="tx1"/>
                </a:solidFill>
              </a:rPr>
              <a:t>«Об </a:t>
            </a:r>
            <a:r>
              <a:rPr lang="ru-RU" sz="1050" dirty="0">
                <a:solidFill>
                  <a:schemeClr val="tx1"/>
                </a:solidFill>
              </a:rPr>
              <a:t>утверждении Правил категорирования объектов критической информационной инфраструктуры Российской Федерации, а также перечня показателей критериев значимости объектов критической информационной инфраструктуры Российской Федерации и их </a:t>
            </a:r>
            <a:r>
              <a:rPr lang="ru-RU" sz="1050" dirty="0" smtClean="0">
                <a:solidFill>
                  <a:schemeClr val="tx1"/>
                </a:solidFill>
              </a:rPr>
              <a:t>значений</a:t>
            </a:r>
            <a:r>
              <a:rPr lang="ru-RU" sz="1050" b="1" dirty="0" smtClean="0">
                <a:solidFill>
                  <a:schemeClr val="tx1"/>
                </a:solidFill>
              </a:rPr>
              <a:t>»</a:t>
            </a:r>
          </a:p>
          <a:p>
            <a:pPr marL="2857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ru-RU" sz="1050" b="1" dirty="0" smtClean="0"/>
          </a:p>
          <a:p>
            <a:pPr marL="28575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b="1" dirty="0" smtClean="0"/>
              <a:t>ПП </a:t>
            </a:r>
            <a:r>
              <a:rPr lang="ru-RU" sz="1050" b="1" dirty="0"/>
              <a:t>РФ №890 от 19.06.2020 г.</a:t>
            </a:r>
            <a:br>
              <a:rPr lang="ru-RU" sz="1050" b="1" dirty="0"/>
            </a:br>
            <a:r>
              <a:rPr lang="ru-RU" sz="1050" dirty="0"/>
              <a:t>«О порядке предоставления доступа к минимальному набору функций интеллектуальных систем учета электрической энергии (мощности</a:t>
            </a:r>
            <a:r>
              <a:rPr lang="ru-RU" sz="1050" dirty="0" smtClean="0"/>
              <a:t>)»</a:t>
            </a:r>
            <a:endParaRPr lang="ru-RU" sz="1050" b="1" dirty="0">
              <a:solidFill>
                <a:schemeClr val="tx1"/>
              </a:solidFill>
            </a:endParaRPr>
          </a:p>
          <a:p>
            <a:pPr marL="285750" lvl="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ru-RU" sz="1050" b="1" dirty="0" smtClean="0">
              <a:solidFill>
                <a:schemeClr val="tx1"/>
              </a:solidFill>
            </a:endParaRPr>
          </a:p>
          <a:p>
            <a:pPr marL="285750" lvl="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endParaRPr lang="ru-RU" sz="1050" b="1" dirty="0" smtClean="0">
              <a:solidFill>
                <a:schemeClr val="tx1"/>
              </a:solidFill>
            </a:endParaRPr>
          </a:p>
          <a:p>
            <a:pPr marL="285750" lvl="0" indent="-285750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b="1" dirty="0" smtClean="0"/>
              <a:t>Письмо </a:t>
            </a:r>
            <a:r>
              <a:rPr lang="ru-RU" sz="1050" b="1" dirty="0"/>
              <a:t>Минэнерго №СЦ-21040/07 </a:t>
            </a:r>
            <a:r>
              <a:rPr lang="ru-RU" sz="1050" b="1" dirty="0" smtClean="0"/>
              <a:t>от 11.12.2024</a:t>
            </a:r>
            <a:br>
              <a:rPr lang="ru-RU" sz="1050" b="1" dirty="0" smtClean="0"/>
            </a:br>
            <a:r>
              <a:rPr lang="ru-RU" sz="1050" dirty="0" smtClean="0"/>
              <a:t>«О </a:t>
            </a:r>
            <a:r>
              <a:rPr lang="ru-RU" sz="1050" dirty="0"/>
              <a:t>внесении изменений в базовую модель угроз безопасности информации в интеллектуальных системах учета электрической энергии (мощности</a:t>
            </a:r>
            <a:r>
              <a:rPr lang="ru-RU" sz="1050" dirty="0" smtClean="0"/>
              <a:t>)»</a:t>
            </a:r>
            <a:endParaRPr sz="1050" dirty="0">
              <a:solidFill>
                <a:schemeClr val="tx1"/>
              </a:solidFill>
            </a:endParaRPr>
          </a:p>
        </p:txBody>
      </p:sp>
      <p:sp>
        <p:nvSpPr>
          <p:cNvPr id="23" name="Google Shape;485;p73"/>
          <p:cNvSpPr txBox="1"/>
          <p:nvPr/>
        </p:nvSpPr>
        <p:spPr>
          <a:xfrm>
            <a:off x="4361888" y="4216221"/>
            <a:ext cx="4506252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b="1" dirty="0" smtClean="0"/>
              <a:t>Представлены 3 базовые модели </a:t>
            </a:r>
            <a:r>
              <a:rPr lang="ru-RU" sz="1050" b="1" dirty="0"/>
              <a:t>угроз, </a:t>
            </a:r>
            <a:r>
              <a:rPr lang="ru-RU" sz="1050" b="1" dirty="0" smtClean="0"/>
              <a:t>разработанные совместно </a:t>
            </a:r>
            <a:r>
              <a:rPr lang="ru-RU" sz="1050" b="1" dirty="0"/>
              <a:t>с </a:t>
            </a:r>
            <a:r>
              <a:rPr lang="ru-RU" sz="1050" b="1" dirty="0" smtClean="0"/>
              <a:t>Минэнерго, ФСБ </a:t>
            </a:r>
            <a:r>
              <a:rPr lang="ru-RU" sz="1050" b="1" dirty="0"/>
              <a:t>и другими </a:t>
            </a:r>
            <a:r>
              <a:rPr lang="ru-RU" sz="1050" b="1" dirty="0" smtClean="0"/>
              <a:t>ведомствами (для 3-х уровневых ИСУЭ)</a:t>
            </a:r>
            <a:r>
              <a:rPr lang="ru-RU" sz="1050" dirty="0" smtClean="0"/>
              <a:t>, </a:t>
            </a:r>
            <a:r>
              <a:rPr lang="ru-RU" sz="1050" dirty="0"/>
              <a:t>предоставляет инструмент для </a:t>
            </a:r>
            <a:r>
              <a:rPr lang="ru-RU" sz="1050" dirty="0" smtClean="0"/>
              <a:t>оценки </a:t>
            </a:r>
            <a:r>
              <a:rPr lang="ru-RU" sz="1050" dirty="0"/>
              <a:t>угроз и определения мер по обеспечению информационной </a:t>
            </a:r>
            <a:r>
              <a:rPr lang="ru-RU" sz="1050" dirty="0" smtClean="0"/>
              <a:t>безопасности</a:t>
            </a:r>
            <a:r>
              <a:rPr lang="ru-RU" sz="1050" dirty="0"/>
              <a:t>.</a:t>
            </a:r>
            <a:endParaRPr sz="900" b="1" dirty="0">
              <a:solidFill>
                <a:schemeClr val="tx1"/>
              </a:solidFill>
            </a:endParaRPr>
          </a:p>
        </p:txBody>
      </p:sp>
      <p:sp>
        <p:nvSpPr>
          <p:cNvPr id="24" name="Google Shape;485;p73"/>
          <p:cNvSpPr txBox="1"/>
          <p:nvPr/>
        </p:nvSpPr>
        <p:spPr>
          <a:xfrm>
            <a:off x="4361888" y="2314366"/>
            <a:ext cx="4506252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1450" lvl="0" indent="-171450" algn="just">
              <a:buClr>
                <a:schemeClr val="dk1"/>
              </a:buClr>
              <a:buSzPts val="1400"/>
              <a:buFont typeface="Arial" panose="020B0604020202020204" pitchFamily="34" charset="0"/>
              <a:buChar char="•"/>
            </a:pPr>
            <a:r>
              <a:rPr lang="ru-RU" sz="1050" dirty="0"/>
              <a:t>Документ вводит понятие </a:t>
            </a:r>
            <a:r>
              <a:rPr lang="ru-RU" sz="1050" b="1" dirty="0"/>
              <a:t>категории КИИ</a:t>
            </a:r>
            <a:r>
              <a:rPr lang="ru-RU" sz="1050" dirty="0"/>
              <a:t>, в зависимости от которой определяются требования информационной безопасности для конкретной </a:t>
            </a:r>
            <a:r>
              <a:rPr lang="ru-RU" sz="1050" dirty="0" smtClean="0"/>
              <a:t>системы</a:t>
            </a:r>
            <a:endParaRPr sz="9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35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Группа 25">
            <a:extLst>
              <a:ext uri="{FF2B5EF4-FFF2-40B4-BE49-F238E27FC236}">
                <a16:creationId xmlns:a16="http://schemas.microsoft.com/office/drawing/2014/main" id="{D02A9D59-D530-685A-49A1-664F46053904}"/>
              </a:ext>
            </a:extLst>
          </p:cNvPr>
          <p:cNvGrpSpPr>
            <a:grpSpLocks/>
          </p:cNvGrpSpPr>
          <p:nvPr/>
        </p:nvGrpSpPr>
        <p:grpSpPr bwMode="auto">
          <a:xfrm>
            <a:off x="7356873" y="169069"/>
            <a:ext cx="1629965" cy="445294"/>
            <a:chOff x="-1515244" y="247967"/>
            <a:chExt cx="2980827" cy="803910"/>
          </a:xfrm>
        </p:grpSpPr>
        <p:pic>
          <p:nvPicPr>
            <p:cNvPr id="19493" name="Рисунок 23">
              <a:extLst>
                <a:ext uri="{FF2B5EF4-FFF2-40B4-BE49-F238E27FC236}">
                  <a16:creationId xmlns:a16="http://schemas.microsoft.com/office/drawing/2014/main" id="{8B9C8EEF-D13F-7DC5-ADAB-2C9A9F2A5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576"/>
            <a:stretch>
              <a:fillRect/>
            </a:stretch>
          </p:blipFill>
          <p:spPr bwMode="auto">
            <a:xfrm>
              <a:off x="-1515244" y="247967"/>
              <a:ext cx="1157605" cy="80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94" name="Группа 1">
              <a:extLst>
                <a:ext uri="{FF2B5EF4-FFF2-40B4-BE49-F238E27FC236}">
                  <a16:creationId xmlns:a16="http://schemas.microsoft.com/office/drawing/2014/main" id="{41F5989D-9575-DE8C-8DB4-E7654466D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26716" y="380739"/>
              <a:ext cx="1892300" cy="495935"/>
              <a:chOff x="-1426842" y="257053"/>
              <a:chExt cx="1892300" cy="496203"/>
            </a:xfrm>
          </p:grpSpPr>
          <p:pic>
            <p:nvPicPr>
              <p:cNvPr id="19495" name="Рисунок 3">
                <a:extLst>
                  <a:ext uri="{FF2B5EF4-FFF2-40B4-BE49-F238E27FC236}">
                    <a16:creationId xmlns:a16="http://schemas.microsoft.com/office/drawing/2014/main" id="{26E197DC-DEEF-D400-61DE-6DD788B13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778"/>
              <a:stretch>
                <a:fillRect/>
              </a:stretch>
            </p:blipFill>
            <p:spPr bwMode="auto"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96" name="Рисунок 4">
                <a:extLst>
                  <a:ext uri="{FF2B5EF4-FFF2-40B4-BE49-F238E27FC236}">
                    <a16:creationId xmlns:a16="http://schemas.microsoft.com/office/drawing/2014/main" id="{9FB017FE-6FEF-D456-2784-AE1411D28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50" t="14223" r="12350" b="11147"/>
              <a:stretch>
                <a:fillRect/>
              </a:stretch>
            </p:blipFill>
            <p:spPr bwMode="auto"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" name="Прямая соединительная линия 12">
            <a:extLst>
              <a:ext uri="{FF2B5EF4-FFF2-40B4-BE49-F238E27FC236}">
                <a16:creationId xmlns:a16="http://schemas.microsoft.com/office/drawing/2014/main" id="{30006D4A-D3BC-528F-9846-E85720895BB9}"/>
              </a:ext>
            </a:extLst>
          </p:cNvPr>
          <p:cNvCxnSpPr>
            <a:cxnSpLocks/>
          </p:cNvCxnSpPr>
          <p:nvPr/>
        </p:nvCxnSpPr>
        <p:spPr bwMode="auto">
          <a:xfrm>
            <a:off x="0" y="74295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39B584">
                    <a:alpha val="40000"/>
                  </a:srgbClr>
                </a:gs>
                <a:gs pos="50000">
                  <a:srgbClr val="0081C9">
                    <a:alpha val="40000"/>
                  </a:srgbClr>
                </a:gs>
                <a:gs pos="100000">
                  <a:srgbClr val="002A50">
                    <a:alpha val="4000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0" name="Прямоугольник 7">
            <a:extLst>
              <a:ext uri="{FF2B5EF4-FFF2-40B4-BE49-F238E27FC236}">
                <a16:creationId xmlns:a16="http://schemas.microsoft.com/office/drawing/2014/main" id="{0F0E118B-C35D-CEAB-F7B5-081E3D66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66" y="350875"/>
            <a:ext cx="78493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Базовые станции </a:t>
            </a: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с СКЗИ КС1</a:t>
            </a:r>
            <a:endParaRPr lang="ru-RU" altLang="ru-RU" sz="2100" b="1" u="sng" dirty="0">
              <a:solidFill>
                <a:srgbClr val="0070C0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4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6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b="4330"/>
          <a:stretch/>
        </p:blipFill>
        <p:spPr>
          <a:xfrm>
            <a:off x="885964" y="909392"/>
            <a:ext cx="7089779" cy="358754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885964" y="4585365"/>
            <a:ext cx="67617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66750">
              <a:spcAft>
                <a:spcPts val="450"/>
              </a:spcAft>
            </a:pPr>
            <a:r>
              <a:rPr lang="ru-RU" b="1" dirty="0" smtClean="0">
                <a:latin typeface="PT Sans" panose="020B0503020203020204" pitchFamily="34" charset="-52"/>
              </a:rPr>
              <a:t>Сетевая архитектура в случае использования БС КС1</a:t>
            </a:r>
            <a:endParaRPr lang="en-US" b="1" dirty="0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2693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Группа 25">
            <a:extLst>
              <a:ext uri="{FF2B5EF4-FFF2-40B4-BE49-F238E27FC236}">
                <a16:creationId xmlns:a16="http://schemas.microsoft.com/office/drawing/2014/main" id="{D02A9D59-D530-685A-49A1-664F46053904}"/>
              </a:ext>
            </a:extLst>
          </p:cNvPr>
          <p:cNvGrpSpPr>
            <a:grpSpLocks/>
          </p:cNvGrpSpPr>
          <p:nvPr/>
        </p:nvGrpSpPr>
        <p:grpSpPr bwMode="auto">
          <a:xfrm>
            <a:off x="7356873" y="169069"/>
            <a:ext cx="1629965" cy="445294"/>
            <a:chOff x="-1515244" y="247967"/>
            <a:chExt cx="2980827" cy="803910"/>
          </a:xfrm>
        </p:grpSpPr>
        <p:pic>
          <p:nvPicPr>
            <p:cNvPr id="19493" name="Рисунок 23">
              <a:extLst>
                <a:ext uri="{FF2B5EF4-FFF2-40B4-BE49-F238E27FC236}">
                  <a16:creationId xmlns:a16="http://schemas.microsoft.com/office/drawing/2014/main" id="{8B9C8EEF-D13F-7DC5-ADAB-2C9A9F2A5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576"/>
            <a:stretch>
              <a:fillRect/>
            </a:stretch>
          </p:blipFill>
          <p:spPr bwMode="auto">
            <a:xfrm>
              <a:off x="-1515244" y="247967"/>
              <a:ext cx="1157605" cy="80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94" name="Группа 1">
              <a:extLst>
                <a:ext uri="{FF2B5EF4-FFF2-40B4-BE49-F238E27FC236}">
                  <a16:creationId xmlns:a16="http://schemas.microsoft.com/office/drawing/2014/main" id="{41F5989D-9575-DE8C-8DB4-E7654466D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26716" y="380739"/>
              <a:ext cx="1892300" cy="495935"/>
              <a:chOff x="-1426842" y="257053"/>
              <a:chExt cx="1892300" cy="496203"/>
            </a:xfrm>
          </p:grpSpPr>
          <p:pic>
            <p:nvPicPr>
              <p:cNvPr id="19495" name="Рисунок 3">
                <a:extLst>
                  <a:ext uri="{FF2B5EF4-FFF2-40B4-BE49-F238E27FC236}">
                    <a16:creationId xmlns:a16="http://schemas.microsoft.com/office/drawing/2014/main" id="{26E197DC-DEEF-D400-61DE-6DD788B13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778"/>
              <a:stretch>
                <a:fillRect/>
              </a:stretch>
            </p:blipFill>
            <p:spPr bwMode="auto"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96" name="Рисунок 4">
                <a:extLst>
                  <a:ext uri="{FF2B5EF4-FFF2-40B4-BE49-F238E27FC236}">
                    <a16:creationId xmlns:a16="http://schemas.microsoft.com/office/drawing/2014/main" id="{9FB017FE-6FEF-D456-2784-AE1411D28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50" t="14223" r="12350" b="11147"/>
              <a:stretch>
                <a:fillRect/>
              </a:stretch>
            </p:blipFill>
            <p:spPr bwMode="auto"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" name="Прямая соединительная линия 12">
            <a:extLst>
              <a:ext uri="{FF2B5EF4-FFF2-40B4-BE49-F238E27FC236}">
                <a16:creationId xmlns:a16="http://schemas.microsoft.com/office/drawing/2014/main" id="{30006D4A-D3BC-528F-9846-E85720895BB9}"/>
              </a:ext>
            </a:extLst>
          </p:cNvPr>
          <p:cNvCxnSpPr>
            <a:cxnSpLocks/>
          </p:cNvCxnSpPr>
          <p:nvPr/>
        </p:nvCxnSpPr>
        <p:spPr bwMode="auto">
          <a:xfrm>
            <a:off x="0" y="74295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39B584">
                    <a:alpha val="40000"/>
                  </a:srgbClr>
                </a:gs>
                <a:gs pos="50000">
                  <a:srgbClr val="0081C9">
                    <a:alpha val="40000"/>
                  </a:srgbClr>
                </a:gs>
                <a:gs pos="100000">
                  <a:srgbClr val="002A50">
                    <a:alpha val="4000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0" name="Прямоугольник 7">
            <a:extLst>
              <a:ext uri="{FF2B5EF4-FFF2-40B4-BE49-F238E27FC236}">
                <a16:creationId xmlns:a16="http://schemas.microsoft.com/office/drawing/2014/main" id="{0F0E118B-C35D-CEAB-F7B5-081E3D66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66" y="350875"/>
            <a:ext cx="78493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Базовые станции </a:t>
            </a: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с СКЗИ КС1</a:t>
            </a:r>
            <a:endParaRPr lang="ru-RU" altLang="ru-RU" sz="2100" b="1" u="sng" dirty="0">
              <a:solidFill>
                <a:srgbClr val="0070C0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4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7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3462" y="766373"/>
            <a:ext cx="5323117" cy="39320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885964" y="4585365"/>
            <a:ext cx="67617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66750">
              <a:spcAft>
                <a:spcPts val="450"/>
              </a:spcAft>
            </a:pPr>
            <a:r>
              <a:rPr lang="ru-RU" b="1" dirty="0" smtClean="0">
                <a:latin typeface="PT Sans" panose="020B0503020203020204" pitchFamily="34" charset="-52"/>
              </a:rPr>
              <a:t>Сетевая архитектура в случае использования БС КС1 (подписочная </a:t>
            </a:r>
            <a:r>
              <a:rPr lang="ru-RU" b="1" dirty="0">
                <a:latin typeface="PT Sans" panose="020B0503020203020204" pitchFamily="34" charset="-52"/>
              </a:rPr>
              <a:t>модель</a:t>
            </a:r>
            <a:r>
              <a:rPr lang="ru-RU" b="1" dirty="0" smtClean="0">
                <a:latin typeface="PT Sans" panose="020B0503020203020204" pitchFamily="34" charset="-52"/>
              </a:rPr>
              <a:t>)</a:t>
            </a:r>
            <a:endParaRPr lang="en-US" b="1" dirty="0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5178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Группа 25">
            <a:extLst>
              <a:ext uri="{FF2B5EF4-FFF2-40B4-BE49-F238E27FC236}">
                <a16:creationId xmlns:a16="http://schemas.microsoft.com/office/drawing/2014/main" id="{D02A9D59-D530-685A-49A1-664F46053904}"/>
              </a:ext>
            </a:extLst>
          </p:cNvPr>
          <p:cNvGrpSpPr>
            <a:grpSpLocks/>
          </p:cNvGrpSpPr>
          <p:nvPr/>
        </p:nvGrpSpPr>
        <p:grpSpPr bwMode="auto">
          <a:xfrm>
            <a:off x="7356873" y="169069"/>
            <a:ext cx="1629965" cy="445294"/>
            <a:chOff x="-1515244" y="247967"/>
            <a:chExt cx="2980827" cy="803910"/>
          </a:xfrm>
        </p:grpSpPr>
        <p:pic>
          <p:nvPicPr>
            <p:cNvPr id="19493" name="Рисунок 23">
              <a:extLst>
                <a:ext uri="{FF2B5EF4-FFF2-40B4-BE49-F238E27FC236}">
                  <a16:creationId xmlns:a16="http://schemas.microsoft.com/office/drawing/2014/main" id="{8B9C8EEF-D13F-7DC5-ADAB-2C9A9F2A5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576"/>
            <a:stretch>
              <a:fillRect/>
            </a:stretch>
          </p:blipFill>
          <p:spPr bwMode="auto">
            <a:xfrm>
              <a:off x="-1515244" y="247967"/>
              <a:ext cx="1157605" cy="80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94" name="Группа 1">
              <a:extLst>
                <a:ext uri="{FF2B5EF4-FFF2-40B4-BE49-F238E27FC236}">
                  <a16:creationId xmlns:a16="http://schemas.microsoft.com/office/drawing/2014/main" id="{41F5989D-9575-DE8C-8DB4-E7654466D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26716" y="380739"/>
              <a:ext cx="1892300" cy="495935"/>
              <a:chOff x="-1426842" y="257053"/>
              <a:chExt cx="1892300" cy="496203"/>
            </a:xfrm>
          </p:grpSpPr>
          <p:pic>
            <p:nvPicPr>
              <p:cNvPr id="19495" name="Рисунок 3">
                <a:extLst>
                  <a:ext uri="{FF2B5EF4-FFF2-40B4-BE49-F238E27FC236}">
                    <a16:creationId xmlns:a16="http://schemas.microsoft.com/office/drawing/2014/main" id="{26E197DC-DEEF-D400-61DE-6DD788B13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778"/>
              <a:stretch>
                <a:fillRect/>
              </a:stretch>
            </p:blipFill>
            <p:spPr bwMode="auto"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96" name="Рисунок 4">
                <a:extLst>
                  <a:ext uri="{FF2B5EF4-FFF2-40B4-BE49-F238E27FC236}">
                    <a16:creationId xmlns:a16="http://schemas.microsoft.com/office/drawing/2014/main" id="{9FB017FE-6FEF-D456-2784-AE1411D28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50" t="14223" r="12350" b="11147"/>
              <a:stretch>
                <a:fillRect/>
              </a:stretch>
            </p:blipFill>
            <p:spPr bwMode="auto"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" name="Прямая соединительная линия 12">
            <a:extLst>
              <a:ext uri="{FF2B5EF4-FFF2-40B4-BE49-F238E27FC236}">
                <a16:creationId xmlns:a16="http://schemas.microsoft.com/office/drawing/2014/main" id="{30006D4A-D3BC-528F-9846-E85720895BB9}"/>
              </a:ext>
            </a:extLst>
          </p:cNvPr>
          <p:cNvCxnSpPr>
            <a:cxnSpLocks/>
          </p:cNvCxnSpPr>
          <p:nvPr/>
        </p:nvCxnSpPr>
        <p:spPr bwMode="auto">
          <a:xfrm>
            <a:off x="0" y="74295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39B584">
                    <a:alpha val="40000"/>
                  </a:srgbClr>
                </a:gs>
                <a:gs pos="50000">
                  <a:srgbClr val="0081C9">
                    <a:alpha val="40000"/>
                  </a:srgbClr>
                </a:gs>
                <a:gs pos="100000">
                  <a:srgbClr val="002A50">
                    <a:alpha val="4000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0" name="Прямоугольник 7">
            <a:extLst>
              <a:ext uri="{FF2B5EF4-FFF2-40B4-BE49-F238E27FC236}">
                <a16:creationId xmlns:a16="http://schemas.microsoft.com/office/drawing/2014/main" id="{0F0E118B-C35D-CEAB-F7B5-081E3D66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66" y="350875"/>
            <a:ext cx="78493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Базовые станции </a:t>
            </a: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с СКЗИ КС3</a:t>
            </a:r>
            <a:endParaRPr lang="ru-RU" altLang="ru-RU" sz="2100" b="1" u="sng" dirty="0">
              <a:solidFill>
                <a:srgbClr val="7030A0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34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885964" y="4639957"/>
            <a:ext cx="67617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66750">
              <a:spcAft>
                <a:spcPts val="450"/>
              </a:spcAft>
            </a:pPr>
            <a:r>
              <a:rPr lang="ru-RU" b="1" dirty="0" smtClean="0">
                <a:latin typeface="PT Sans" panose="020B0503020203020204" pitchFamily="34" charset="-52"/>
              </a:rPr>
              <a:t>Сетевая архитектура в случае использования БС КС3</a:t>
            </a:r>
            <a:endParaRPr lang="en-US" b="1" dirty="0">
              <a:latin typeface="PT Sans" panose="020B0503020203020204" pitchFamily="34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4826" y="796169"/>
            <a:ext cx="6937437" cy="389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8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Группа 25">
            <a:extLst>
              <a:ext uri="{FF2B5EF4-FFF2-40B4-BE49-F238E27FC236}">
                <a16:creationId xmlns:a16="http://schemas.microsoft.com/office/drawing/2014/main" id="{D02A9D59-D530-685A-49A1-664F46053904}"/>
              </a:ext>
            </a:extLst>
          </p:cNvPr>
          <p:cNvGrpSpPr>
            <a:grpSpLocks/>
          </p:cNvGrpSpPr>
          <p:nvPr/>
        </p:nvGrpSpPr>
        <p:grpSpPr bwMode="auto">
          <a:xfrm>
            <a:off x="7356873" y="169069"/>
            <a:ext cx="1629965" cy="445294"/>
            <a:chOff x="-1515244" y="247967"/>
            <a:chExt cx="2980827" cy="803910"/>
          </a:xfrm>
        </p:grpSpPr>
        <p:pic>
          <p:nvPicPr>
            <p:cNvPr id="19493" name="Рисунок 23">
              <a:extLst>
                <a:ext uri="{FF2B5EF4-FFF2-40B4-BE49-F238E27FC236}">
                  <a16:creationId xmlns:a16="http://schemas.microsoft.com/office/drawing/2014/main" id="{8B9C8EEF-D13F-7DC5-ADAB-2C9A9F2A5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576"/>
            <a:stretch>
              <a:fillRect/>
            </a:stretch>
          </p:blipFill>
          <p:spPr bwMode="auto">
            <a:xfrm>
              <a:off x="-1515244" y="247967"/>
              <a:ext cx="1157605" cy="80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94" name="Группа 1">
              <a:extLst>
                <a:ext uri="{FF2B5EF4-FFF2-40B4-BE49-F238E27FC236}">
                  <a16:creationId xmlns:a16="http://schemas.microsoft.com/office/drawing/2014/main" id="{41F5989D-9575-DE8C-8DB4-E7654466D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26716" y="380739"/>
              <a:ext cx="1892300" cy="495935"/>
              <a:chOff x="-1426842" y="257053"/>
              <a:chExt cx="1892300" cy="496203"/>
            </a:xfrm>
          </p:grpSpPr>
          <p:pic>
            <p:nvPicPr>
              <p:cNvPr id="19495" name="Рисунок 3">
                <a:extLst>
                  <a:ext uri="{FF2B5EF4-FFF2-40B4-BE49-F238E27FC236}">
                    <a16:creationId xmlns:a16="http://schemas.microsoft.com/office/drawing/2014/main" id="{26E197DC-DEEF-D400-61DE-6DD788B13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778"/>
              <a:stretch>
                <a:fillRect/>
              </a:stretch>
            </p:blipFill>
            <p:spPr bwMode="auto"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96" name="Рисунок 4">
                <a:extLst>
                  <a:ext uri="{FF2B5EF4-FFF2-40B4-BE49-F238E27FC236}">
                    <a16:creationId xmlns:a16="http://schemas.microsoft.com/office/drawing/2014/main" id="{9FB017FE-6FEF-D456-2784-AE1411D28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50" t="14223" r="12350" b="11147"/>
              <a:stretch>
                <a:fillRect/>
              </a:stretch>
            </p:blipFill>
            <p:spPr bwMode="auto"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" name="Прямая соединительная линия 12">
            <a:extLst>
              <a:ext uri="{FF2B5EF4-FFF2-40B4-BE49-F238E27FC236}">
                <a16:creationId xmlns:a16="http://schemas.microsoft.com/office/drawing/2014/main" id="{30006D4A-D3BC-528F-9846-E85720895BB9}"/>
              </a:ext>
            </a:extLst>
          </p:cNvPr>
          <p:cNvCxnSpPr>
            <a:cxnSpLocks/>
          </p:cNvCxnSpPr>
          <p:nvPr/>
        </p:nvCxnSpPr>
        <p:spPr bwMode="auto">
          <a:xfrm>
            <a:off x="0" y="74295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39B584">
                    <a:alpha val="40000"/>
                  </a:srgbClr>
                </a:gs>
                <a:gs pos="50000">
                  <a:srgbClr val="0081C9">
                    <a:alpha val="40000"/>
                  </a:srgbClr>
                </a:gs>
                <a:gs pos="100000">
                  <a:srgbClr val="002A50">
                    <a:alpha val="4000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0" name="Прямоугольник 7">
            <a:extLst>
              <a:ext uri="{FF2B5EF4-FFF2-40B4-BE49-F238E27FC236}">
                <a16:creationId xmlns:a16="http://schemas.microsoft.com/office/drawing/2014/main" id="{0F0E118B-C35D-CEAB-F7B5-081E3D66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6" y="350875"/>
            <a:ext cx="769794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Внедрение </a:t>
            </a:r>
            <a:r>
              <a:rPr lang="en-US" altLang="ru-RU" sz="2100" b="1" dirty="0">
                <a:latin typeface="Roboto Slab" pitchFamily="2" charset="0"/>
                <a:ea typeface="Roboto Slab" pitchFamily="2" charset="0"/>
                <a:cs typeface="Roboto Slab" pitchFamily="2" charset="0"/>
              </a:rPr>
              <a:t>ViPNet SIES Core </a:t>
            </a:r>
            <a:r>
              <a:rPr lang="en-US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Nano</a:t>
            </a: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 в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конечные устройства (приборы учета, датчики и т.д.)</a:t>
            </a:r>
            <a:endParaRPr lang="en-US" altLang="ru-RU" sz="21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61" name="object 2"/>
          <p:cNvSpPr/>
          <p:nvPr/>
        </p:nvSpPr>
        <p:spPr>
          <a:xfrm>
            <a:off x="384947" y="1270026"/>
            <a:ext cx="1669041" cy="15279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35" dirty="0"/>
          </a:p>
        </p:txBody>
      </p:sp>
      <p:sp>
        <p:nvSpPr>
          <p:cNvPr id="62" name="object 5"/>
          <p:cNvSpPr/>
          <p:nvPr/>
        </p:nvSpPr>
        <p:spPr>
          <a:xfrm>
            <a:off x="384947" y="2019821"/>
            <a:ext cx="1669041" cy="8012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35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6346" y="989692"/>
            <a:ext cx="6609764" cy="363835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885964" y="4501120"/>
            <a:ext cx="67617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66750">
              <a:spcAft>
                <a:spcPts val="450"/>
              </a:spcAft>
            </a:pPr>
            <a:r>
              <a:rPr lang="ru-RU" b="1" dirty="0" smtClean="0">
                <a:latin typeface="PT Sans" panose="020B0503020203020204" pitchFamily="34" charset="-52"/>
              </a:rPr>
              <a:t>Сетевая архитектура в случае использования и</a:t>
            </a:r>
            <a:br>
              <a:rPr lang="ru-RU" b="1" dirty="0" smtClean="0">
                <a:latin typeface="PT Sans" panose="020B0503020203020204" pitchFamily="34" charset="-52"/>
              </a:rPr>
            </a:br>
            <a:r>
              <a:rPr lang="ru-RU" b="1" dirty="0" smtClean="0">
                <a:latin typeface="PT Sans" panose="020B0503020203020204" pitchFamily="34" charset="-52"/>
              </a:rPr>
              <a:t>БС КС3 и конечного устройства с </a:t>
            </a:r>
            <a:r>
              <a:rPr lang="en-US" b="1" dirty="0">
                <a:latin typeface="PT Sans" panose="020B0503020203020204" pitchFamily="34" charset="-52"/>
              </a:rPr>
              <a:t>SIES Core Nano</a:t>
            </a:r>
          </a:p>
        </p:txBody>
      </p:sp>
      <p:sp>
        <p:nvSpPr>
          <p:cNvPr id="13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557312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Группа 25">
            <a:extLst>
              <a:ext uri="{FF2B5EF4-FFF2-40B4-BE49-F238E27FC236}">
                <a16:creationId xmlns:a16="http://schemas.microsoft.com/office/drawing/2014/main" id="{D02A9D59-D530-685A-49A1-664F46053904}"/>
              </a:ext>
            </a:extLst>
          </p:cNvPr>
          <p:cNvGrpSpPr>
            <a:grpSpLocks/>
          </p:cNvGrpSpPr>
          <p:nvPr/>
        </p:nvGrpSpPr>
        <p:grpSpPr bwMode="auto">
          <a:xfrm>
            <a:off x="7356873" y="169069"/>
            <a:ext cx="1629965" cy="445294"/>
            <a:chOff x="-1515244" y="247967"/>
            <a:chExt cx="2980827" cy="803910"/>
          </a:xfrm>
        </p:grpSpPr>
        <p:pic>
          <p:nvPicPr>
            <p:cNvPr id="19493" name="Рисунок 23">
              <a:extLst>
                <a:ext uri="{FF2B5EF4-FFF2-40B4-BE49-F238E27FC236}">
                  <a16:creationId xmlns:a16="http://schemas.microsoft.com/office/drawing/2014/main" id="{8B9C8EEF-D13F-7DC5-ADAB-2C9A9F2A5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576"/>
            <a:stretch>
              <a:fillRect/>
            </a:stretch>
          </p:blipFill>
          <p:spPr bwMode="auto">
            <a:xfrm>
              <a:off x="-1515244" y="247967"/>
              <a:ext cx="1157605" cy="80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94" name="Группа 1">
              <a:extLst>
                <a:ext uri="{FF2B5EF4-FFF2-40B4-BE49-F238E27FC236}">
                  <a16:creationId xmlns:a16="http://schemas.microsoft.com/office/drawing/2014/main" id="{41F5989D-9575-DE8C-8DB4-E7654466D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26716" y="380739"/>
              <a:ext cx="1892300" cy="495935"/>
              <a:chOff x="-1426842" y="257053"/>
              <a:chExt cx="1892300" cy="496203"/>
            </a:xfrm>
          </p:grpSpPr>
          <p:pic>
            <p:nvPicPr>
              <p:cNvPr id="19495" name="Рисунок 3">
                <a:extLst>
                  <a:ext uri="{FF2B5EF4-FFF2-40B4-BE49-F238E27FC236}">
                    <a16:creationId xmlns:a16="http://schemas.microsoft.com/office/drawing/2014/main" id="{26E197DC-DEEF-D400-61DE-6DD788B13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778"/>
              <a:stretch>
                <a:fillRect/>
              </a:stretch>
            </p:blipFill>
            <p:spPr bwMode="auto"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96" name="Рисунок 4">
                <a:extLst>
                  <a:ext uri="{FF2B5EF4-FFF2-40B4-BE49-F238E27FC236}">
                    <a16:creationId xmlns:a16="http://schemas.microsoft.com/office/drawing/2014/main" id="{9FB017FE-6FEF-D456-2784-AE1411D28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50" t="14223" r="12350" b="11147"/>
              <a:stretch>
                <a:fillRect/>
              </a:stretch>
            </p:blipFill>
            <p:spPr bwMode="auto"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" name="Прямая соединительная линия 12">
            <a:extLst>
              <a:ext uri="{FF2B5EF4-FFF2-40B4-BE49-F238E27FC236}">
                <a16:creationId xmlns:a16="http://schemas.microsoft.com/office/drawing/2014/main" id="{30006D4A-D3BC-528F-9846-E85720895BB9}"/>
              </a:ext>
            </a:extLst>
          </p:cNvPr>
          <p:cNvCxnSpPr>
            <a:cxnSpLocks/>
          </p:cNvCxnSpPr>
          <p:nvPr/>
        </p:nvCxnSpPr>
        <p:spPr bwMode="auto">
          <a:xfrm>
            <a:off x="0" y="74295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39B584">
                    <a:alpha val="40000"/>
                  </a:srgbClr>
                </a:gs>
                <a:gs pos="50000">
                  <a:srgbClr val="0081C9">
                    <a:alpha val="40000"/>
                  </a:srgbClr>
                </a:gs>
                <a:gs pos="100000">
                  <a:srgbClr val="002A50">
                    <a:alpha val="4000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0" name="Прямоугольник 7">
            <a:extLst>
              <a:ext uri="{FF2B5EF4-FFF2-40B4-BE49-F238E27FC236}">
                <a16:creationId xmlns:a16="http://schemas.microsoft.com/office/drawing/2014/main" id="{0F0E118B-C35D-CEAB-F7B5-081E3D66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66" y="350875"/>
            <a:ext cx="78493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Базовые станции (шлюзы) с СКЗИ</a:t>
            </a:r>
            <a:endParaRPr lang="ru-RU" altLang="ru-RU" sz="2100" b="1" u="sng" dirty="0">
              <a:solidFill>
                <a:srgbClr val="0070C0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873607" y="2073932"/>
            <a:ext cx="2952544" cy="2675919"/>
            <a:chOff x="4900365" y="1913592"/>
            <a:chExt cx="2788178" cy="2872719"/>
          </a:xfrm>
        </p:grpSpPr>
        <p:sp>
          <p:nvSpPr>
            <p:cNvPr id="19459" name="Прямоугольник: скругленные углы 19458">
              <a:extLst>
                <a:ext uri="{FF2B5EF4-FFF2-40B4-BE49-F238E27FC236}">
                  <a16:creationId xmlns:a16="http://schemas.microsoft.com/office/drawing/2014/main" id="{73A2F73F-017C-127D-EA1D-C8B7B8674FEB}"/>
                </a:ext>
              </a:extLst>
            </p:cNvPr>
            <p:cNvSpPr/>
            <p:nvPr/>
          </p:nvSpPr>
          <p:spPr>
            <a:xfrm>
              <a:off x="4900365" y="1913592"/>
              <a:ext cx="2788178" cy="2872719"/>
            </a:xfrm>
            <a:prstGeom prst="roundRect">
              <a:avLst>
                <a:gd name="adj" fmla="val 4192"/>
              </a:avLst>
            </a:prstGeom>
            <a:solidFill>
              <a:schemeClr val="bg1"/>
            </a:solidFill>
            <a:ln w="12700">
              <a:solidFill>
                <a:srgbClr val="0081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477C25CD-3B8F-0DD6-63E8-F8A7CB7F8495}"/>
                </a:ext>
              </a:extLst>
            </p:cNvPr>
            <p:cNvGrpSpPr/>
            <p:nvPr/>
          </p:nvGrpSpPr>
          <p:grpSpPr>
            <a:xfrm>
              <a:off x="5008347" y="2059009"/>
              <a:ext cx="2572213" cy="2581884"/>
              <a:chOff x="835600" y="1515111"/>
              <a:chExt cx="2202528" cy="2139235"/>
            </a:xfrm>
          </p:grpSpPr>
          <p:pic>
            <p:nvPicPr>
              <p:cNvPr id="51" name="Рисунок 50">
                <a:extLst>
                  <a:ext uri="{FF2B5EF4-FFF2-40B4-BE49-F238E27FC236}">
                    <a16:creationId xmlns:a16="http://schemas.microsoft.com/office/drawing/2014/main" id="{51280CDB-68DD-1A27-9421-D91CEBA9FB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29" t="12644" r="12308" b="12897"/>
              <a:stretch/>
            </p:blipFill>
            <p:spPr>
              <a:xfrm>
                <a:off x="835600" y="1515111"/>
                <a:ext cx="2202528" cy="2139235"/>
              </a:xfrm>
              <a:prstGeom prst="rect">
                <a:avLst/>
              </a:prstGeom>
            </p:spPr>
          </p:pic>
          <p:pic>
            <p:nvPicPr>
              <p:cNvPr id="52" name="Рисунок 2">
                <a:extLst>
                  <a:ext uri="{FF2B5EF4-FFF2-40B4-BE49-F238E27FC236}">
                    <a16:creationId xmlns:a16="http://schemas.microsoft.com/office/drawing/2014/main" id="{584D71A8-803D-6D06-00B1-DE429DCF68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8914" y="2461260"/>
                <a:ext cx="304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819552" y="878777"/>
            <a:ext cx="3372008" cy="802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750">
              <a:spcAft>
                <a:spcPts val="450"/>
              </a:spcAft>
            </a:pPr>
            <a:r>
              <a:rPr lang="ru-RU" altLang="ru-RU" sz="105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КС1</a:t>
            </a:r>
            <a:endParaRPr lang="ru-RU" altLang="ru-RU" sz="1050" b="1" u="sng" dirty="0" smtClean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defTabSz="666750">
              <a:spcAft>
                <a:spcPts val="450"/>
              </a:spcAft>
            </a:pPr>
            <a:r>
              <a:rPr lang="ru-RU" sz="1050" dirty="0" smtClean="0">
                <a:latin typeface="PT Sans" panose="020B0503020203020204" pitchFamily="34" charset="-52"/>
              </a:rPr>
              <a:t>Для защиты канала передачи данных к</a:t>
            </a:r>
            <a:br>
              <a:rPr lang="ru-RU" sz="1050" dirty="0" smtClean="0">
                <a:latin typeface="PT Sans" panose="020B0503020203020204" pitchFamily="34" charset="-52"/>
              </a:rPr>
            </a:br>
            <a:r>
              <a:rPr lang="ru-RU" sz="1050" dirty="0" smtClean="0">
                <a:latin typeface="PT Sans" panose="020B0503020203020204" pitchFamily="34" charset="-52"/>
              </a:rPr>
              <a:t>серверу сети в базовую станцию интегрировано</a:t>
            </a:r>
            <a:br>
              <a:rPr lang="ru-RU" sz="1050" dirty="0" smtClean="0">
                <a:latin typeface="PT Sans" panose="020B0503020203020204" pitchFamily="34" charset="-52"/>
              </a:rPr>
            </a:br>
            <a:r>
              <a:rPr lang="ru-RU" sz="1050" dirty="0" smtClean="0">
                <a:latin typeface="PT Sans" panose="020B0503020203020204" pitchFamily="34" charset="-52"/>
              </a:rPr>
              <a:t>СКЗИ </a:t>
            </a:r>
            <a:r>
              <a:rPr lang="en-US" sz="1050" b="1" dirty="0" smtClean="0">
                <a:latin typeface="PT Sans" panose="020B0503020203020204" pitchFamily="34" charset="-52"/>
              </a:rPr>
              <a:t>ViPNet Client 4U for Linux (</a:t>
            </a:r>
            <a:r>
              <a:rPr lang="ru-RU" sz="1050" b="1" dirty="0" smtClean="0">
                <a:latin typeface="PT Sans" panose="020B0503020203020204" pitchFamily="34" charset="-52"/>
              </a:rPr>
              <a:t>КС1)</a:t>
            </a:r>
            <a:endParaRPr lang="ru-RU" sz="1050" dirty="0">
              <a:latin typeface="PT Sans" panose="020B0503020203020204" pitchFamily="34" charset="-52"/>
            </a:endParaRPr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FE3413B2-7E54-B51C-F140-F04960F9EAC6}"/>
              </a:ext>
            </a:extLst>
          </p:cNvPr>
          <p:cNvSpPr/>
          <p:nvPr/>
        </p:nvSpPr>
        <p:spPr>
          <a:xfrm>
            <a:off x="981589" y="2150143"/>
            <a:ext cx="533075" cy="533075"/>
          </a:xfrm>
          <a:prstGeom prst="ellipse">
            <a:avLst/>
          </a:prstGeom>
          <a:solidFill>
            <a:srgbClr val="008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34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DB0E2E3-1F3A-44C3-CD6E-18E9C6927480}"/>
              </a:ext>
            </a:extLst>
          </p:cNvPr>
          <p:cNvSpPr/>
          <p:nvPr/>
        </p:nvSpPr>
        <p:spPr>
          <a:xfrm>
            <a:off x="546061" y="954813"/>
            <a:ext cx="208835" cy="208835"/>
          </a:xfrm>
          <a:prstGeom prst="ellipse">
            <a:avLst/>
          </a:prstGeom>
          <a:solidFill>
            <a:srgbClr val="008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>
              <a:latin typeface="PT Sans" panose="020B0503020203020204" pitchFamily="34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3DE005-3E3C-A475-52C1-0ACA57E86396}"/>
              </a:ext>
            </a:extLst>
          </p:cNvPr>
          <p:cNvSpPr txBox="1"/>
          <p:nvPr/>
        </p:nvSpPr>
        <p:spPr>
          <a:xfrm>
            <a:off x="4835375" y="873777"/>
            <a:ext cx="3314844" cy="802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ru-RU" altLang="ru-RU" sz="105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КС3</a:t>
            </a:r>
            <a:endParaRPr lang="ru-RU" altLang="ru-RU" sz="1050" b="1" u="sng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>
              <a:spcAft>
                <a:spcPts val="450"/>
              </a:spcAft>
            </a:pPr>
            <a:r>
              <a:rPr lang="ru-RU" sz="1050" dirty="0">
                <a:latin typeface="PT Sans" panose="020B0503020203020204" pitchFamily="34" charset="-52"/>
              </a:rPr>
              <a:t>Для защиты канала передачи данных к</a:t>
            </a:r>
            <a:br>
              <a:rPr lang="ru-RU" sz="1050" dirty="0">
                <a:latin typeface="PT Sans" panose="020B0503020203020204" pitchFamily="34" charset="-52"/>
              </a:rPr>
            </a:br>
            <a:r>
              <a:rPr lang="ru-RU" sz="1050" dirty="0">
                <a:latin typeface="PT Sans" panose="020B0503020203020204" pitchFamily="34" charset="-52"/>
              </a:rPr>
              <a:t>серверу сети в базовую станцию </a:t>
            </a:r>
            <a:r>
              <a:rPr lang="ru-RU" sz="1050" dirty="0" smtClean="0">
                <a:latin typeface="PT Sans" panose="020B0503020203020204" pitchFamily="34" charset="-52"/>
              </a:rPr>
              <a:t>интегрируется</a:t>
            </a:r>
            <a:br>
              <a:rPr lang="ru-RU" sz="1050" dirty="0" smtClean="0">
                <a:latin typeface="PT Sans" panose="020B0503020203020204" pitchFamily="34" charset="-52"/>
              </a:rPr>
            </a:br>
            <a:r>
              <a:rPr lang="ru-RU" sz="1050" b="1" dirty="0" smtClean="0">
                <a:latin typeface="PT Sans" panose="020B0503020203020204" pitchFamily="34" charset="-52"/>
              </a:rPr>
              <a:t>ПАК </a:t>
            </a:r>
            <a:r>
              <a:rPr lang="en-US" sz="1050" b="1" dirty="0">
                <a:latin typeface="PT Sans" panose="020B0503020203020204" pitchFamily="34" charset="-52"/>
              </a:rPr>
              <a:t>ViPNet SIES </a:t>
            </a:r>
            <a:r>
              <a:rPr lang="en-US" sz="1050" b="1" dirty="0" smtClean="0">
                <a:latin typeface="PT Sans" panose="020B0503020203020204" pitchFamily="34" charset="-52"/>
              </a:rPr>
              <a:t>Core</a:t>
            </a:r>
            <a:r>
              <a:rPr lang="ru-RU" sz="1050" b="1" dirty="0" smtClean="0">
                <a:latin typeface="PT Sans" panose="020B0503020203020204" pitchFamily="34" charset="-52"/>
              </a:rPr>
              <a:t> 2.4</a:t>
            </a:r>
            <a:endParaRPr lang="ru-RU" sz="1050" b="1" dirty="0">
              <a:latin typeface="PT Sans" panose="020B0503020203020204" pitchFamily="34" charset="-52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DB0E2E3-1F3A-44C3-CD6E-18E9C6927480}"/>
              </a:ext>
            </a:extLst>
          </p:cNvPr>
          <p:cNvSpPr/>
          <p:nvPr/>
        </p:nvSpPr>
        <p:spPr>
          <a:xfrm>
            <a:off x="4561285" y="951040"/>
            <a:ext cx="208835" cy="208835"/>
          </a:xfrm>
          <a:prstGeom prst="ellipse">
            <a:avLst/>
          </a:prstGeom>
          <a:solidFill>
            <a:srgbClr val="008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>
              <a:latin typeface="PT Sans" panose="020B0503020203020204" pitchFamily="34" charset="-52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870785" y="2017176"/>
            <a:ext cx="3436144" cy="2732675"/>
            <a:chOff x="5220269" y="2286375"/>
            <a:chExt cx="3518620" cy="2660276"/>
          </a:xfrm>
        </p:grpSpPr>
        <p:sp>
          <p:nvSpPr>
            <p:cNvPr id="27" name="Прямоугольник: скругленные углы 19458">
              <a:extLst>
                <a:ext uri="{FF2B5EF4-FFF2-40B4-BE49-F238E27FC236}">
                  <a16:creationId xmlns:a16="http://schemas.microsoft.com/office/drawing/2014/main" id="{73A2F73F-017C-127D-EA1D-C8B7B8674FEB}"/>
                </a:ext>
              </a:extLst>
            </p:cNvPr>
            <p:cNvSpPr/>
            <p:nvPr/>
          </p:nvSpPr>
          <p:spPr>
            <a:xfrm>
              <a:off x="5220269" y="2309797"/>
              <a:ext cx="3518620" cy="2636854"/>
            </a:xfrm>
            <a:prstGeom prst="roundRect">
              <a:avLst>
                <a:gd name="adj" fmla="val 4192"/>
              </a:avLst>
            </a:prstGeom>
            <a:solidFill>
              <a:schemeClr val="bg1"/>
            </a:solidFill>
            <a:ln w="12700">
              <a:solidFill>
                <a:srgbClr val="0081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0796" y="2286375"/>
              <a:ext cx="3316183" cy="2660276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987955" y="2245225"/>
            <a:ext cx="5084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rPr>
              <a:t>КС1</a:t>
            </a:r>
            <a:endParaRPr lang="ru-RU" altLang="ru-RU" b="1" dirty="0">
              <a:solidFill>
                <a:schemeClr val="bg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967091" y="2114775"/>
            <a:ext cx="538852" cy="533075"/>
            <a:chOff x="5164818" y="2364978"/>
            <a:chExt cx="538852" cy="533075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FE3413B2-7E54-B51C-F140-F04960F9EAC6}"/>
                </a:ext>
              </a:extLst>
            </p:cNvPr>
            <p:cNvSpPr/>
            <p:nvPr/>
          </p:nvSpPr>
          <p:spPr>
            <a:xfrm>
              <a:off x="5170595" y="2364978"/>
              <a:ext cx="533075" cy="533075"/>
            </a:xfrm>
            <a:prstGeom prst="ellipse">
              <a:avLst/>
            </a:prstGeom>
            <a:solidFill>
              <a:srgbClr val="0081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50" dirty="0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164818" y="2474608"/>
              <a:ext cx="52770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altLang="ru-RU" b="1" dirty="0" smtClean="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</a:rPr>
                <a:t>КС3</a:t>
              </a:r>
              <a:endParaRPr lang="ru-RU" altLang="ru-RU" b="1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6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12">
            <a:extLst>
              <a:ext uri="{FF2B5EF4-FFF2-40B4-BE49-F238E27FC236}">
                <a16:creationId xmlns:a16="http://schemas.microsoft.com/office/drawing/2014/main" id="{30006D4A-D3BC-528F-9846-E85720895BB9}"/>
              </a:ext>
            </a:extLst>
          </p:cNvPr>
          <p:cNvCxnSpPr>
            <a:cxnSpLocks/>
          </p:cNvCxnSpPr>
          <p:nvPr/>
        </p:nvCxnSpPr>
        <p:spPr bwMode="auto">
          <a:xfrm>
            <a:off x="0" y="74295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39B584">
                    <a:alpha val="40000"/>
                  </a:srgbClr>
                </a:gs>
                <a:gs pos="50000">
                  <a:srgbClr val="0081C9">
                    <a:alpha val="40000"/>
                  </a:srgbClr>
                </a:gs>
                <a:gs pos="100000">
                  <a:srgbClr val="002A50">
                    <a:alpha val="4000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0F0E118B-C35D-CEAB-F7B5-081E3D66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34" y="350875"/>
            <a:ext cx="83853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Активация СКЗИ ведётся в защищенном</a:t>
            </a: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контуре компании</a:t>
            </a:r>
            <a:endParaRPr lang="ru-RU" altLang="ru-RU" sz="2100" b="1" u="sng" dirty="0">
              <a:solidFill>
                <a:srgbClr val="0070C0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635304" y="1034499"/>
            <a:ext cx="3295248" cy="592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750">
              <a:lnSpc>
                <a:spcPct val="90000"/>
              </a:lnSpc>
              <a:spcAft>
                <a:spcPts val="450"/>
              </a:spcAft>
            </a:pPr>
            <a:r>
              <a:rPr lang="ru-RU" altLang="ru-RU" sz="105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Лартех имеет расширенную лицензию ФСБ</a:t>
            </a:r>
            <a:endParaRPr lang="ru-RU" altLang="ru-RU" sz="1050" b="1" u="sng" dirty="0" smtClean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defTabSz="666750">
              <a:lnSpc>
                <a:spcPct val="90000"/>
              </a:lnSpc>
              <a:spcAft>
                <a:spcPts val="450"/>
              </a:spcAft>
            </a:pPr>
            <a:r>
              <a:rPr lang="ru-RU" sz="1050" dirty="0" smtClean="0">
                <a:latin typeface="PT Sans" panose="020B0503020203020204" pitchFamily="34" charset="-52"/>
              </a:rPr>
              <a:t>Виды работ по перечню ПП РФ №313:</a:t>
            </a:r>
            <a:br>
              <a:rPr lang="ru-RU" sz="1050" dirty="0" smtClean="0">
                <a:latin typeface="PT Sans" panose="020B0503020203020204" pitchFamily="34" charset="-52"/>
              </a:rPr>
            </a:br>
            <a:r>
              <a:rPr lang="ru-RU" sz="1050" dirty="0" smtClean="0">
                <a:latin typeface="PT Sans" panose="020B0503020203020204" pitchFamily="34" charset="-52"/>
              </a:rPr>
              <a:t>2, 3, 8, 9, 12, 13, 14, 15, 20, 21, 22, 23, 24, 26, 28.</a:t>
            </a:r>
            <a:endParaRPr lang="ru-RU" sz="1050" dirty="0">
              <a:latin typeface="PT Sans" panose="020B0503020203020204" pitchFamily="34" charset="-52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DB0E2E3-1F3A-44C3-CD6E-18E9C6927480}"/>
              </a:ext>
            </a:extLst>
          </p:cNvPr>
          <p:cNvSpPr/>
          <p:nvPr/>
        </p:nvSpPr>
        <p:spPr>
          <a:xfrm>
            <a:off x="361813" y="1110535"/>
            <a:ext cx="208835" cy="208835"/>
          </a:xfrm>
          <a:prstGeom prst="ellipse">
            <a:avLst/>
          </a:prstGeom>
          <a:solidFill>
            <a:srgbClr val="008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>
              <a:latin typeface="PT Sans" panose="020B0503020203020204" pitchFamily="3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635304" y="1895352"/>
            <a:ext cx="2490030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750">
              <a:spcAft>
                <a:spcPts val="450"/>
              </a:spcAft>
            </a:pPr>
            <a:r>
              <a:rPr lang="ru-RU" altLang="ru-RU" sz="105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Лартех имеет 2 лицензии ФСТЭК</a:t>
            </a:r>
            <a:endParaRPr lang="ru-RU" altLang="ru-RU" sz="1050" b="1" u="sng" dirty="0" smtClean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  <a:p>
            <a:pPr defTabSz="666750">
              <a:spcAft>
                <a:spcPts val="450"/>
              </a:spcAft>
            </a:pPr>
            <a:r>
              <a:rPr lang="ru-RU" sz="1050" dirty="0" smtClean="0">
                <a:latin typeface="PT Sans" panose="020B0503020203020204" pitchFamily="34" charset="-52"/>
              </a:rPr>
              <a:t>Виды работ/услуг по лицензии на деятельность по технической защите конфиденциальной информации (</a:t>
            </a:r>
            <a:r>
              <a:rPr lang="ru-RU" sz="1050" b="1" dirty="0" smtClean="0">
                <a:latin typeface="PT Sans" panose="020B0503020203020204" pitchFamily="34" charset="-52"/>
              </a:rPr>
              <a:t>ТЗКИ</a:t>
            </a:r>
            <a:r>
              <a:rPr lang="ru-RU" sz="1050" dirty="0" smtClean="0">
                <a:latin typeface="PT Sans" panose="020B0503020203020204" pitchFamily="34" charset="-52"/>
              </a:rPr>
              <a:t>): Б, Д1, Д2, Д3, Е4, Е5, Е6.</a:t>
            </a:r>
          </a:p>
          <a:p>
            <a:pPr defTabSz="666750">
              <a:spcAft>
                <a:spcPts val="450"/>
              </a:spcAft>
            </a:pPr>
            <a:r>
              <a:rPr lang="ru-RU" sz="1050" dirty="0">
                <a:latin typeface="PT Sans" panose="020B0503020203020204" pitchFamily="34" charset="-52"/>
              </a:rPr>
              <a:t>Виды работ/услуг по лицензии на деятельность по разработке и производству средств защиты конфиденциальной информации (</a:t>
            </a:r>
            <a:r>
              <a:rPr lang="ru-RU" sz="1050" b="1" dirty="0" err="1">
                <a:latin typeface="PT Sans" panose="020B0503020203020204" pitchFamily="34" charset="-52"/>
              </a:rPr>
              <a:t>РиПСЗКИ</a:t>
            </a:r>
            <a:r>
              <a:rPr lang="ru-RU" sz="1050" dirty="0" smtClean="0">
                <a:latin typeface="PT Sans" panose="020B0503020203020204" pitchFamily="34" charset="-52"/>
              </a:rPr>
              <a:t>): А4</a:t>
            </a:r>
            <a:r>
              <a:rPr lang="ru-RU" sz="1050" dirty="0">
                <a:latin typeface="PT Sans" panose="020B0503020203020204" pitchFamily="34" charset="-52"/>
              </a:rPr>
              <a:t>, А5, А6, Б4, Б5, Б6</a:t>
            </a:r>
            <a:r>
              <a:rPr lang="ru-RU" sz="1050" dirty="0" smtClean="0">
                <a:latin typeface="PT Sans" panose="020B0503020203020204" pitchFamily="34" charset="-52"/>
              </a:rPr>
              <a:t>.</a:t>
            </a:r>
            <a:endParaRPr lang="ru-RU" sz="1050" dirty="0">
              <a:latin typeface="PT Sans" panose="020B0503020203020204" pitchFamily="34" charset="-52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DB0E2E3-1F3A-44C3-CD6E-18E9C6927480}"/>
              </a:ext>
            </a:extLst>
          </p:cNvPr>
          <p:cNvSpPr/>
          <p:nvPr/>
        </p:nvSpPr>
        <p:spPr>
          <a:xfrm>
            <a:off x="357198" y="1903415"/>
            <a:ext cx="231693" cy="208835"/>
          </a:xfrm>
          <a:prstGeom prst="ellipse">
            <a:avLst/>
          </a:prstGeom>
          <a:solidFill>
            <a:srgbClr val="008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b="1" dirty="0">
              <a:latin typeface="PT Sans" panose="020B0503020203020204" pitchFamily="3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6305266" y="3463278"/>
            <a:ext cx="186974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66750">
              <a:spcAft>
                <a:spcPts val="450"/>
              </a:spcAft>
            </a:pPr>
            <a:r>
              <a:rPr lang="ru-RU" sz="1050" b="1" dirty="0">
                <a:latin typeface="PT Sans" panose="020B0503020203020204" pitchFamily="34" charset="-52"/>
              </a:rPr>
              <a:t>Защита от компрометации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339" y="2277524"/>
            <a:ext cx="3473003" cy="270862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612" y="838573"/>
            <a:ext cx="2715904" cy="2313165"/>
          </a:xfrm>
          <a:prstGeom prst="rect">
            <a:avLst/>
          </a:prstGeom>
        </p:spPr>
      </p:pic>
      <p:sp>
        <p:nvSpPr>
          <p:cNvPr id="19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Группа 25">
            <a:extLst>
              <a:ext uri="{FF2B5EF4-FFF2-40B4-BE49-F238E27FC236}">
                <a16:creationId xmlns:a16="http://schemas.microsoft.com/office/drawing/2014/main" id="{D02A9D59-D530-685A-49A1-664F46053904}"/>
              </a:ext>
            </a:extLst>
          </p:cNvPr>
          <p:cNvGrpSpPr>
            <a:grpSpLocks/>
          </p:cNvGrpSpPr>
          <p:nvPr/>
        </p:nvGrpSpPr>
        <p:grpSpPr bwMode="auto">
          <a:xfrm>
            <a:off x="7356873" y="169069"/>
            <a:ext cx="1629965" cy="445294"/>
            <a:chOff x="-1515244" y="247967"/>
            <a:chExt cx="2980827" cy="803910"/>
          </a:xfrm>
        </p:grpSpPr>
        <p:pic>
          <p:nvPicPr>
            <p:cNvPr id="14" name="Рисунок 23">
              <a:extLst>
                <a:ext uri="{FF2B5EF4-FFF2-40B4-BE49-F238E27FC236}">
                  <a16:creationId xmlns:a16="http://schemas.microsoft.com/office/drawing/2014/main" id="{8B9C8EEF-D13F-7DC5-ADAB-2C9A9F2A5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576"/>
            <a:stretch>
              <a:fillRect/>
            </a:stretch>
          </p:blipFill>
          <p:spPr bwMode="auto">
            <a:xfrm>
              <a:off x="-1515244" y="247967"/>
              <a:ext cx="1157605" cy="80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" name="Группа 1">
              <a:extLst>
                <a:ext uri="{FF2B5EF4-FFF2-40B4-BE49-F238E27FC236}">
                  <a16:creationId xmlns:a16="http://schemas.microsoft.com/office/drawing/2014/main" id="{41F5989D-9575-DE8C-8DB4-E7654466D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26716" y="380739"/>
              <a:ext cx="1892300" cy="495935"/>
              <a:chOff x="-1426842" y="257053"/>
              <a:chExt cx="1892300" cy="496203"/>
            </a:xfrm>
          </p:grpSpPr>
          <p:pic>
            <p:nvPicPr>
              <p:cNvPr id="20" name="Рисунок 3">
                <a:extLst>
                  <a:ext uri="{FF2B5EF4-FFF2-40B4-BE49-F238E27FC236}">
                    <a16:creationId xmlns:a16="http://schemas.microsoft.com/office/drawing/2014/main" id="{26E197DC-DEEF-D400-61DE-6DD788B13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778"/>
              <a:stretch>
                <a:fillRect/>
              </a:stretch>
            </p:blipFill>
            <p:spPr bwMode="auto"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Рисунок 4">
                <a:extLst>
                  <a:ext uri="{FF2B5EF4-FFF2-40B4-BE49-F238E27FC236}">
                    <a16:creationId xmlns:a16="http://schemas.microsoft.com/office/drawing/2014/main" id="{9FB017FE-6FEF-D456-2784-AE1411D28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50" t="14223" r="12350" b="11147"/>
              <a:stretch>
                <a:fillRect/>
              </a:stretch>
            </p:blipFill>
            <p:spPr bwMode="auto"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1261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Прямоугольник: скругленные углы 19458">
            <a:extLst>
              <a:ext uri="{FF2B5EF4-FFF2-40B4-BE49-F238E27FC236}">
                <a16:creationId xmlns:a16="http://schemas.microsoft.com/office/drawing/2014/main" id="{73A2F73F-017C-127D-EA1D-C8B7B8674FEB}"/>
              </a:ext>
            </a:extLst>
          </p:cNvPr>
          <p:cNvSpPr/>
          <p:nvPr/>
        </p:nvSpPr>
        <p:spPr>
          <a:xfrm>
            <a:off x="4319818" y="951310"/>
            <a:ext cx="4473662" cy="3835001"/>
          </a:xfrm>
          <a:prstGeom prst="roundRect">
            <a:avLst>
              <a:gd name="adj" fmla="val 4192"/>
            </a:avLst>
          </a:prstGeom>
          <a:solidFill>
            <a:schemeClr val="bg1"/>
          </a:solidFill>
          <a:ln w="12700">
            <a:solidFill>
              <a:srgbClr val="0081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grpSp>
        <p:nvGrpSpPr>
          <p:cNvPr id="19458" name="Группа 25">
            <a:extLst>
              <a:ext uri="{FF2B5EF4-FFF2-40B4-BE49-F238E27FC236}">
                <a16:creationId xmlns:a16="http://schemas.microsoft.com/office/drawing/2014/main" id="{D02A9D59-D530-685A-49A1-664F46053904}"/>
              </a:ext>
            </a:extLst>
          </p:cNvPr>
          <p:cNvGrpSpPr>
            <a:grpSpLocks/>
          </p:cNvGrpSpPr>
          <p:nvPr/>
        </p:nvGrpSpPr>
        <p:grpSpPr bwMode="auto">
          <a:xfrm>
            <a:off x="7356873" y="169069"/>
            <a:ext cx="1629965" cy="445294"/>
            <a:chOff x="-1515244" y="247967"/>
            <a:chExt cx="2980827" cy="803910"/>
          </a:xfrm>
        </p:grpSpPr>
        <p:pic>
          <p:nvPicPr>
            <p:cNvPr id="19493" name="Рисунок 23">
              <a:extLst>
                <a:ext uri="{FF2B5EF4-FFF2-40B4-BE49-F238E27FC236}">
                  <a16:creationId xmlns:a16="http://schemas.microsoft.com/office/drawing/2014/main" id="{8B9C8EEF-D13F-7DC5-ADAB-2C9A9F2A5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576"/>
            <a:stretch>
              <a:fillRect/>
            </a:stretch>
          </p:blipFill>
          <p:spPr bwMode="auto">
            <a:xfrm>
              <a:off x="-1515244" y="247967"/>
              <a:ext cx="1157605" cy="80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94" name="Группа 1">
              <a:extLst>
                <a:ext uri="{FF2B5EF4-FFF2-40B4-BE49-F238E27FC236}">
                  <a16:creationId xmlns:a16="http://schemas.microsoft.com/office/drawing/2014/main" id="{41F5989D-9575-DE8C-8DB4-E7654466D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26716" y="380739"/>
              <a:ext cx="1892300" cy="495935"/>
              <a:chOff x="-1426842" y="257053"/>
              <a:chExt cx="1892300" cy="496203"/>
            </a:xfrm>
          </p:grpSpPr>
          <p:pic>
            <p:nvPicPr>
              <p:cNvPr id="19495" name="Рисунок 3">
                <a:extLst>
                  <a:ext uri="{FF2B5EF4-FFF2-40B4-BE49-F238E27FC236}">
                    <a16:creationId xmlns:a16="http://schemas.microsoft.com/office/drawing/2014/main" id="{26E197DC-DEEF-D400-61DE-6DD788B13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778"/>
              <a:stretch>
                <a:fillRect/>
              </a:stretch>
            </p:blipFill>
            <p:spPr bwMode="auto"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96" name="Рисунок 4">
                <a:extLst>
                  <a:ext uri="{FF2B5EF4-FFF2-40B4-BE49-F238E27FC236}">
                    <a16:creationId xmlns:a16="http://schemas.microsoft.com/office/drawing/2014/main" id="{9FB017FE-6FEF-D456-2784-AE1411D28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50" t="14223" r="12350" b="11147"/>
              <a:stretch>
                <a:fillRect/>
              </a:stretch>
            </p:blipFill>
            <p:spPr bwMode="auto"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" name="Прямая соединительная линия 12">
            <a:extLst>
              <a:ext uri="{FF2B5EF4-FFF2-40B4-BE49-F238E27FC236}">
                <a16:creationId xmlns:a16="http://schemas.microsoft.com/office/drawing/2014/main" id="{30006D4A-D3BC-528F-9846-E85720895BB9}"/>
              </a:ext>
            </a:extLst>
          </p:cNvPr>
          <p:cNvCxnSpPr>
            <a:cxnSpLocks/>
          </p:cNvCxnSpPr>
          <p:nvPr/>
        </p:nvCxnSpPr>
        <p:spPr bwMode="auto">
          <a:xfrm>
            <a:off x="0" y="74295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39B584">
                    <a:alpha val="40000"/>
                  </a:srgbClr>
                </a:gs>
                <a:gs pos="50000">
                  <a:srgbClr val="0081C9">
                    <a:alpha val="40000"/>
                  </a:srgbClr>
                </a:gs>
                <a:gs pos="100000">
                  <a:srgbClr val="002A50">
                    <a:alpha val="4000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0" name="Прямоугольник 7">
            <a:extLst>
              <a:ext uri="{FF2B5EF4-FFF2-40B4-BE49-F238E27FC236}">
                <a16:creationId xmlns:a16="http://schemas.microsoft.com/office/drawing/2014/main" id="{0F0E118B-C35D-CEAB-F7B5-081E3D66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046" y="350875"/>
            <a:ext cx="784937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Текущие работы с базовой станцией КС3</a:t>
            </a:r>
            <a:endParaRPr lang="ru-RU" altLang="ru-RU" sz="2100" b="1" u="sng" dirty="0">
              <a:solidFill>
                <a:srgbClr val="0070C0"/>
              </a:solidFill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577460" y="1408528"/>
            <a:ext cx="33720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750">
              <a:spcAft>
                <a:spcPts val="450"/>
              </a:spcAft>
            </a:pPr>
            <a:r>
              <a:rPr lang="ru-RU" sz="1200" b="1" dirty="0" smtClean="0">
                <a:latin typeface="PT Sans" panose="020B0503020203020204" pitchFamily="34" charset="-52"/>
              </a:rPr>
              <a:t>Тестируем служебный канал для удалённого управления криптомодулем и удалённого обновления прошивки криптомодуля</a:t>
            </a:r>
            <a:endParaRPr lang="ru-RU" sz="1200" b="1" dirty="0">
              <a:latin typeface="PT Sans" panose="020B0503020203020204" pitchFamily="34" charset="-52"/>
            </a:endParaRPr>
          </a:p>
        </p:txBody>
      </p:sp>
      <p:sp>
        <p:nvSpPr>
          <p:cNvPr id="34" name="Google Shape;419;p7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100" b="1">
                <a:solidFill>
                  <a:srgbClr val="00438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12</a:t>
            </a:fld>
            <a:endParaRPr sz="1100" b="1" dirty="0">
              <a:solidFill>
                <a:srgbClr val="00438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DB0E2E3-1F3A-44C3-CD6E-18E9C6927480}"/>
              </a:ext>
            </a:extLst>
          </p:cNvPr>
          <p:cNvSpPr/>
          <p:nvPr/>
        </p:nvSpPr>
        <p:spPr>
          <a:xfrm>
            <a:off x="303969" y="1484564"/>
            <a:ext cx="208835" cy="208835"/>
          </a:xfrm>
          <a:prstGeom prst="ellipse">
            <a:avLst/>
          </a:prstGeom>
          <a:solidFill>
            <a:srgbClr val="008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latin typeface="PT Sans" panose="020B0503020203020204" pitchFamily="34" charset="-52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577460" y="2563938"/>
            <a:ext cx="3372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750">
              <a:spcAft>
                <a:spcPts val="450"/>
              </a:spcAft>
            </a:pPr>
            <a:r>
              <a:rPr lang="ru-RU" sz="1200" b="1" dirty="0" smtClean="0">
                <a:latin typeface="PT Sans" panose="020B0503020203020204" pitchFamily="34" charset="-52"/>
              </a:rPr>
              <a:t>Завершаем проектную документацию</a:t>
            </a:r>
            <a:endParaRPr lang="ru-RU" sz="1200" b="1" dirty="0">
              <a:latin typeface="PT Sans" panose="020B0503020203020204" pitchFamily="34" charset="-52"/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3DB0E2E3-1F3A-44C3-CD6E-18E9C6927480}"/>
              </a:ext>
            </a:extLst>
          </p:cNvPr>
          <p:cNvSpPr/>
          <p:nvPr/>
        </p:nvSpPr>
        <p:spPr>
          <a:xfrm>
            <a:off x="303969" y="2585382"/>
            <a:ext cx="208835" cy="208835"/>
          </a:xfrm>
          <a:prstGeom prst="ellipse">
            <a:avLst/>
          </a:prstGeom>
          <a:solidFill>
            <a:srgbClr val="008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latin typeface="PT Sans" panose="020B0503020203020204" pitchFamily="34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19817" y="1408528"/>
            <a:ext cx="2298425" cy="25589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29082" y="1344447"/>
            <a:ext cx="2145513" cy="28507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D1158F6-D5EC-DC5B-D3DE-FAD20CF2EBC2}"/>
              </a:ext>
            </a:extLst>
          </p:cNvPr>
          <p:cNvSpPr txBox="1"/>
          <p:nvPr/>
        </p:nvSpPr>
        <p:spPr>
          <a:xfrm>
            <a:off x="577460" y="3424590"/>
            <a:ext cx="3372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66750">
              <a:spcAft>
                <a:spcPts val="450"/>
              </a:spcAft>
            </a:pPr>
            <a:r>
              <a:rPr lang="ru-RU" sz="1200" b="1" dirty="0" smtClean="0">
                <a:latin typeface="PT Sans" panose="020B0503020203020204" pitchFamily="34" charset="-52"/>
              </a:rPr>
              <a:t>Заключение по оценке влияния</a:t>
            </a:r>
            <a:br>
              <a:rPr lang="ru-RU" sz="1200" b="1" dirty="0" smtClean="0">
                <a:latin typeface="PT Sans" panose="020B0503020203020204" pitchFamily="34" charset="-52"/>
              </a:rPr>
            </a:br>
            <a:r>
              <a:rPr lang="en-US" sz="1200" b="1" dirty="0" smtClean="0">
                <a:latin typeface="PT Sans" panose="020B0503020203020204" pitchFamily="34" charset="-52"/>
              </a:rPr>
              <a:t>~ </a:t>
            </a:r>
            <a:r>
              <a:rPr lang="ru-RU" sz="1200" b="1" dirty="0" smtClean="0">
                <a:latin typeface="PT Sans" panose="020B0503020203020204" pitchFamily="34" charset="-52"/>
              </a:rPr>
              <a:t>октябрь 2025</a:t>
            </a:r>
            <a:endParaRPr lang="ru-RU" sz="1200" b="1" dirty="0">
              <a:latin typeface="PT Sans" panose="020B0503020203020204" pitchFamily="34" charset="-52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3DB0E2E3-1F3A-44C3-CD6E-18E9C6927480}"/>
              </a:ext>
            </a:extLst>
          </p:cNvPr>
          <p:cNvSpPr/>
          <p:nvPr/>
        </p:nvSpPr>
        <p:spPr>
          <a:xfrm>
            <a:off x="303969" y="3466506"/>
            <a:ext cx="208835" cy="208835"/>
          </a:xfrm>
          <a:prstGeom prst="ellipse">
            <a:avLst/>
          </a:prstGeom>
          <a:solidFill>
            <a:srgbClr val="0081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dirty="0"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959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8" name="Google Shape;1308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9" name="Google Shape;1319;p103"/>
          <p:cNvGrpSpPr/>
          <p:nvPr/>
        </p:nvGrpSpPr>
        <p:grpSpPr>
          <a:xfrm>
            <a:off x="2695614" y="1910954"/>
            <a:ext cx="3752813" cy="1581919"/>
            <a:chOff x="3755036" y="3602265"/>
            <a:chExt cx="5003083" cy="2109225"/>
          </a:xfrm>
        </p:grpSpPr>
        <p:sp>
          <p:nvSpPr>
            <p:cNvPr id="1320" name="Google Shape;1320;p103"/>
            <p:cNvSpPr txBox="1"/>
            <p:nvPr/>
          </p:nvSpPr>
          <p:spPr>
            <a:xfrm>
              <a:off x="5985519" y="3607890"/>
              <a:ext cx="2772600" cy="21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PT Sans"/>
                <a:buNone/>
              </a:pPr>
              <a:r>
                <a:rPr lang="ru" sz="1400" b="0" i="0" u="none">
                  <a:solidFill>
                    <a:schemeClr val="lt1"/>
                  </a:solidFill>
                  <a:latin typeface="PT Sans"/>
                  <a:ea typeface="PT Sans"/>
                  <a:cs typeface="PT Sans"/>
                  <a:sym typeface="PT Sans"/>
                </a:rPr>
                <a:t>197022, Санкт-Петербург,</a:t>
              </a:r>
              <a:endParaRPr sz="11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PT Sans"/>
                <a:buNone/>
              </a:pPr>
              <a:r>
                <a:rPr lang="ru" sz="1400" b="0" i="0" u="none">
                  <a:solidFill>
                    <a:schemeClr val="lt1"/>
                  </a:solidFill>
                  <a:latin typeface="PT Sans"/>
                  <a:ea typeface="PT Sans"/>
                  <a:cs typeface="PT Sans"/>
                  <a:sym typeface="PT Sans"/>
                </a:rPr>
                <a:t>наб. Реки Карповки, 5П</a:t>
              </a:r>
              <a:endParaRPr sz="11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dirty="0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PT Sans"/>
                <a:buNone/>
              </a:pPr>
              <a:r>
                <a:rPr lang="ru" sz="1400" b="0" i="0" u="none">
                  <a:solidFill>
                    <a:schemeClr val="lt1"/>
                  </a:solidFill>
                  <a:latin typeface="PT Sans"/>
                  <a:ea typeface="PT Sans"/>
                  <a:cs typeface="PT Sans"/>
                  <a:sym typeface="PT Sans"/>
                </a:rPr>
                <a:t>+7 (812) 339-45-01</a:t>
              </a:r>
              <a:endParaRPr sz="11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PT Sans"/>
                <a:buNone/>
              </a:pPr>
              <a:r>
                <a:rPr lang="ru" sz="1400" b="0" i="0" u="none">
                  <a:solidFill>
                    <a:schemeClr val="lt1"/>
                  </a:solidFill>
                  <a:latin typeface="PT Sans"/>
                  <a:ea typeface="PT Sans"/>
                  <a:cs typeface="PT Sans"/>
                  <a:sym typeface="PT Sans"/>
                </a:rPr>
                <a:t>info@lar.tech</a:t>
              </a:r>
              <a:endParaRPr sz="1100"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PT Sans"/>
                <a:buNone/>
              </a:pPr>
              <a:r>
                <a:rPr lang="ru" sz="1400" b="0" i="0" u="none">
                  <a:solidFill>
                    <a:schemeClr val="lt1"/>
                  </a:solidFill>
                  <a:latin typeface="PT Sans"/>
                  <a:ea typeface="PT Sans"/>
                  <a:cs typeface="PT Sans"/>
                  <a:sym typeface="PT Sans"/>
                </a:rPr>
                <a:t>www.lar.tech</a:t>
              </a:r>
              <a:endParaRPr sz="1100" dirty="0"/>
            </a:p>
          </p:txBody>
        </p:sp>
        <p:cxnSp>
          <p:nvCxnSpPr>
            <p:cNvPr id="1321" name="Google Shape;1321;p103"/>
            <p:cNvCxnSpPr/>
            <p:nvPr/>
          </p:nvCxnSpPr>
          <p:spPr>
            <a:xfrm>
              <a:off x="5762984" y="3602265"/>
              <a:ext cx="0" cy="1763700"/>
            </a:xfrm>
            <a:prstGeom prst="straightConnector1">
              <a:avLst/>
            </a:prstGeom>
            <a:noFill/>
            <a:ln w="19050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pic>
          <p:nvPicPr>
            <p:cNvPr id="1322" name="Google Shape;1322;p10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55036" y="3653065"/>
              <a:ext cx="1660325" cy="166211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55E0169-60A8-8421-1DFA-C58BF2A5198E}"/>
              </a:ext>
            </a:extLst>
          </p:cNvPr>
          <p:cNvSpPr txBox="1"/>
          <p:nvPr/>
        </p:nvSpPr>
        <p:spPr>
          <a:xfrm>
            <a:off x="1230775" y="3822939"/>
            <a:ext cx="7518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Roboto Slab" pitchFamily="2" charset="0"/>
                <a:cs typeface="Roboto Slab" pitchFamily="2" charset="0"/>
              </a:rPr>
              <a:t>Спасибо за внимание</a:t>
            </a:r>
          </a:p>
          <a:p>
            <a:pPr algn="r"/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Roboto Slab" pitchFamily="2" charset="0"/>
                <a:cs typeface="Roboto Slab" pitchFamily="2" charset="0"/>
              </a:rPr>
              <a:t>Алёхин Артём</a:t>
            </a:r>
          </a:p>
          <a:p>
            <a:pPr algn="r"/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Roboto Slab" pitchFamily="2" charset="0"/>
                <a:cs typeface="Roboto Slab" pitchFamily="2" charset="0"/>
              </a:rPr>
              <a:t>Руководитель проектов</a:t>
            </a:r>
            <a:b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Roboto Slab" pitchFamily="2" charset="0"/>
                <a:cs typeface="Roboto Slab" pitchFamily="2" charset="0"/>
              </a:rPr>
            </a:b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Roboto Slab" pitchFamily="2" charset="0"/>
                <a:cs typeface="Roboto Slab" pitchFamily="2" charset="0"/>
              </a:rPr>
              <a:t>ГК 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Roboto Slab" pitchFamily="2" charset="0"/>
                <a:cs typeface="Roboto Slab" pitchFamily="2" charset="0"/>
              </a:rPr>
              <a:t>«Лартех», к.т.н</a:t>
            </a:r>
            <a:r>
              <a:rPr lang="ru-RU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Roboto Slab" pitchFamily="2" charset="0"/>
                <a:cs typeface="Roboto Slab" pitchFamily="2" charset="0"/>
              </a:rPr>
              <a:t>.</a:t>
            </a:r>
          </a:p>
          <a:p>
            <a:pPr algn="r"/>
            <a:r>
              <a:rPr lang="en-US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  <a:ea typeface="Roboto Slab" pitchFamily="2" charset="0"/>
                <a:cs typeface="Roboto Slab" pitchFamily="2" charset="0"/>
              </a:rPr>
              <a:t>a.alekhin@lar.tech</a:t>
            </a:r>
            <a:endParaRPr 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Trebuchet MS" panose="020B0603020202020204" pitchFamily="34" charset="0"/>
              <a:ea typeface="Roboto Slab" pitchFamily="2" charset="0"/>
              <a:cs typeface="Roboto Slab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9" name="Google Shape;569;p76"/>
          <p:cNvGrpSpPr/>
          <p:nvPr/>
        </p:nvGrpSpPr>
        <p:grpSpPr>
          <a:xfrm>
            <a:off x="7356896" y="169066"/>
            <a:ext cx="1629916" cy="445286"/>
            <a:chOff x="-1515244" y="247967"/>
            <a:chExt cx="2980828" cy="803910"/>
          </a:xfrm>
        </p:grpSpPr>
        <p:pic>
          <p:nvPicPr>
            <p:cNvPr id="570" name="Google Shape;570;p76"/>
            <p:cNvPicPr preferRelativeResize="0"/>
            <p:nvPr/>
          </p:nvPicPr>
          <p:blipFill rotWithShape="1">
            <a:blip r:embed="rId3">
              <a:alphaModFix/>
            </a:blip>
            <a:srcRect b="30574"/>
            <a:stretch/>
          </p:blipFill>
          <p:spPr>
            <a:xfrm>
              <a:off x="-1515244" y="247967"/>
              <a:ext cx="1157606" cy="8039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1" name="Google Shape;571;p76"/>
            <p:cNvGrpSpPr/>
            <p:nvPr/>
          </p:nvGrpSpPr>
          <p:grpSpPr>
            <a:xfrm>
              <a:off x="-426716" y="380749"/>
              <a:ext cx="1892300" cy="495955"/>
              <a:chOff x="-1426842" y="257053"/>
              <a:chExt cx="1892300" cy="496203"/>
            </a:xfrm>
          </p:grpSpPr>
          <p:pic>
            <p:nvPicPr>
              <p:cNvPr id="572" name="Google Shape;572;p76"/>
              <p:cNvPicPr preferRelativeResize="0"/>
              <p:nvPr/>
            </p:nvPicPr>
            <p:blipFill rotWithShape="1">
              <a:blip r:embed="rId4">
                <a:alphaModFix/>
              </a:blip>
              <a:srcRect t="73776"/>
              <a:stretch/>
            </p:blipFill>
            <p:spPr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3" name="Google Shape;573;p76"/>
              <p:cNvPicPr preferRelativeResize="0"/>
              <p:nvPr/>
            </p:nvPicPr>
            <p:blipFill rotWithShape="1">
              <a:blip r:embed="rId5">
                <a:alphaModFix/>
              </a:blip>
              <a:srcRect l="12349" t="14224" r="12349" b="11142"/>
              <a:stretch/>
            </p:blipFill>
            <p:spPr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74" name="Google Shape;574;p7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727472"/>
            <a:ext cx="9158287" cy="27384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76"/>
          <p:cNvSpPr txBox="1"/>
          <p:nvPr/>
        </p:nvSpPr>
        <p:spPr>
          <a:xfrm>
            <a:off x="532208" y="342900"/>
            <a:ext cx="6994531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Roboto Slab"/>
              <a:buNone/>
            </a:pPr>
            <a:r>
              <a:rPr lang="ru" sz="2100" b="1" i="0" u="none" dirty="0" smtClean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Приложение №1. Сравнение </a:t>
            </a:r>
            <a:r>
              <a:rPr lang="ru" sz="2100" b="1" i="0" u="none" dirty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с </a:t>
            </a:r>
            <a:r>
              <a:rPr lang="ru" sz="2100" b="1" i="0" u="none" dirty="0" smtClean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др. технологиями</a:t>
            </a:r>
            <a:endParaRPr sz="1100" dirty="0"/>
          </a:p>
        </p:txBody>
      </p:sp>
      <p:graphicFrame>
        <p:nvGraphicFramePr>
          <p:cNvPr id="576" name="Google Shape;576;p76"/>
          <p:cNvGraphicFramePr/>
          <p:nvPr>
            <p:extLst>
              <p:ext uri="{D42A27DB-BD31-4B8C-83A1-F6EECF244321}">
                <p14:modId xmlns:p14="http://schemas.microsoft.com/office/powerpoint/2010/main" val="1970029655"/>
              </p:ext>
            </p:extLst>
          </p:nvPr>
        </p:nvGraphicFramePr>
        <p:xfrm>
          <a:off x="840581" y="1221581"/>
          <a:ext cx="7462825" cy="3438550"/>
        </p:xfrm>
        <a:graphic>
          <a:graphicData uri="http://schemas.openxmlformats.org/drawingml/2006/table">
            <a:tbl>
              <a:tblPr>
                <a:noFill/>
                <a:tableStyleId>{9B236584-B6A7-461C-A2CD-1D6BFBBAFEAD}</a:tableStyleId>
              </a:tblPr>
              <a:tblGrid>
                <a:gridCol w="150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1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6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2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Технология</a:t>
                      </a:r>
                      <a:endParaRPr sz="1100" dirty="0"/>
                    </a:p>
                  </a:txBody>
                  <a:tcPr marL="68575" marR="68575" marT="32525" marB="32525" anchor="ctr">
                    <a:lnL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LoRaWAN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2G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3G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LTE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Wi-Fi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ZigBee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 dirty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Скорость передачи данных</a:t>
                      </a:r>
                      <a:endParaRPr sz="1100" dirty="0"/>
                    </a:p>
                  </a:txBody>
                  <a:tcPr marL="68575" marR="68575" marT="32525" marB="32525" anchor="ctr">
                    <a:lnL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50 кбит/с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50 кбит/с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 Мбит/с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100 Мбит/с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50 Мбит/с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250 кбит/с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 dirty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Ток потребления в режиме передачи (Питание +3В)</a:t>
                      </a:r>
                      <a:endParaRPr sz="1100" dirty="0"/>
                    </a:p>
                  </a:txBody>
                  <a:tcPr marL="68575" marR="68575" marT="32525" marB="32525" anchor="ctr">
                    <a:lnL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20-70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30-400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500-1000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600-1100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19-400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350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 dirty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Ток потребления в </a:t>
                      </a:r>
                      <a:r>
                        <a:rPr lang="ru" sz="1100" b="1" i="0" u="none" strike="noStrike" cap="none" dirty="0" smtClean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ожидании</a:t>
                      </a:r>
                      <a:br>
                        <a:rPr lang="ru" sz="1100" b="1" i="0" u="none" strike="noStrike" cap="none" dirty="0" smtClean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</a:br>
                      <a:r>
                        <a:rPr lang="ru" sz="1100" b="1" i="0" u="none" strike="noStrike" cap="none" dirty="0" smtClean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(Питание </a:t>
                      </a:r>
                      <a:r>
                        <a:rPr lang="ru" sz="1100" b="1" i="0" u="none" strike="noStrike" cap="none" dirty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+3В)</a:t>
                      </a:r>
                      <a:endParaRPr sz="1100" dirty="0"/>
                    </a:p>
                  </a:txBody>
                  <a:tcPr marL="68575" marR="68575" marT="32525" marB="32525" anchor="ctr">
                    <a:lnL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0,005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0,35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1,2…3,5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1,5…5,5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1,1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0,003 мА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 dirty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Время работы от батареи 2000 </a:t>
                      </a:r>
                      <a:r>
                        <a:rPr lang="ru" sz="1100" b="1" i="0" u="none" strike="noStrike" cap="none" dirty="0" smtClean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мАч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 dirty="0" smtClean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(A </a:t>
                      </a:r>
                      <a:r>
                        <a:rPr lang="ru" sz="1100" b="1" i="0" u="none" strike="noStrike" cap="none" dirty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– active, I - idle)</a:t>
                      </a:r>
                      <a:endParaRPr sz="1100" dirty="0"/>
                    </a:p>
                  </a:txBody>
                  <a:tcPr marL="68575" marR="68575" marT="32525" marB="32525" anchor="ctr">
                    <a:lnL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10 лет</a:t>
                      </a:r>
                      <a:endParaRPr sz="11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при передаче</a:t>
                      </a:r>
                      <a:endParaRPr sz="11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2 раза в сутки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A: 4…8 часов</a:t>
                      </a:r>
                      <a:endParaRPr sz="11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I: 36 дней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A: 2…4 часов</a:t>
                      </a:r>
                      <a:endParaRPr sz="11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I: 20 дней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A: 2…3 часов</a:t>
                      </a:r>
                      <a:endParaRPr sz="11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I: 12 дней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A: 4…8 часов</a:t>
                      </a:r>
                      <a:endParaRPr sz="1100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I: 60 дней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A: 60 часов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1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Лицензируемый частотный диапазон</a:t>
                      </a:r>
                      <a:endParaRPr sz="1100" dirty="0"/>
                    </a:p>
                  </a:txBody>
                  <a:tcPr marL="68575" marR="68575" marT="32525" marB="32525" anchor="ctr">
                    <a:lnL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lt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Нет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81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Да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Да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Да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Нет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PT Sans"/>
                        <a:buNone/>
                      </a:pPr>
                      <a:r>
                        <a:rPr lang="ru" sz="1100" b="0" i="0" u="none" strike="noStrike" cap="none" dirty="0">
                          <a:solidFill>
                            <a:schemeClr val="dk1"/>
                          </a:solidFill>
                          <a:latin typeface="PT Sans"/>
                          <a:ea typeface="PT Sans"/>
                          <a:cs typeface="PT Sans"/>
                          <a:sym typeface="PT Sans"/>
                        </a:rPr>
                        <a:t>Нет</a:t>
                      </a:r>
                      <a:endParaRPr sz="1100" dirty="0"/>
                    </a:p>
                  </a:txBody>
                  <a:tcPr marL="68575" marR="68575" marT="32525" marB="32525" anchor="ctr">
                    <a:lnL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81C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B9BD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Группа 25">
            <a:extLst>
              <a:ext uri="{FF2B5EF4-FFF2-40B4-BE49-F238E27FC236}">
                <a16:creationId xmlns:a16="http://schemas.microsoft.com/office/drawing/2014/main" id="{D02A9D59-D530-685A-49A1-664F46053904}"/>
              </a:ext>
            </a:extLst>
          </p:cNvPr>
          <p:cNvGrpSpPr>
            <a:grpSpLocks/>
          </p:cNvGrpSpPr>
          <p:nvPr/>
        </p:nvGrpSpPr>
        <p:grpSpPr bwMode="auto">
          <a:xfrm>
            <a:off x="7356873" y="169069"/>
            <a:ext cx="1629965" cy="445294"/>
            <a:chOff x="-1515244" y="247967"/>
            <a:chExt cx="2980827" cy="803910"/>
          </a:xfrm>
        </p:grpSpPr>
        <p:pic>
          <p:nvPicPr>
            <p:cNvPr id="19493" name="Рисунок 23">
              <a:extLst>
                <a:ext uri="{FF2B5EF4-FFF2-40B4-BE49-F238E27FC236}">
                  <a16:creationId xmlns:a16="http://schemas.microsoft.com/office/drawing/2014/main" id="{8B9C8EEF-D13F-7DC5-ADAB-2C9A9F2A53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576"/>
            <a:stretch>
              <a:fillRect/>
            </a:stretch>
          </p:blipFill>
          <p:spPr bwMode="auto">
            <a:xfrm>
              <a:off x="-1515244" y="247967"/>
              <a:ext cx="1157605" cy="80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94" name="Группа 1">
              <a:extLst>
                <a:ext uri="{FF2B5EF4-FFF2-40B4-BE49-F238E27FC236}">
                  <a16:creationId xmlns:a16="http://schemas.microsoft.com/office/drawing/2014/main" id="{41F5989D-9575-DE8C-8DB4-E7654466D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426716" y="380739"/>
              <a:ext cx="1892300" cy="495935"/>
              <a:chOff x="-1426842" y="257053"/>
              <a:chExt cx="1892300" cy="496203"/>
            </a:xfrm>
          </p:grpSpPr>
          <p:pic>
            <p:nvPicPr>
              <p:cNvPr id="19495" name="Рисунок 3">
                <a:extLst>
                  <a:ext uri="{FF2B5EF4-FFF2-40B4-BE49-F238E27FC236}">
                    <a16:creationId xmlns:a16="http://schemas.microsoft.com/office/drawing/2014/main" id="{26E197DC-DEEF-D400-61DE-6DD788B13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778"/>
              <a:stretch>
                <a:fillRect/>
              </a:stretch>
            </p:blipFill>
            <p:spPr bwMode="auto">
              <a:xfrm>
                <a:off x="-1426842" y="257053"/>
                <a:ext cx="1892300" cy="496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496" name="Рисунок 4">
                <a:extLst>
                  <a:ext uri="{FF2B5EF4-FFF2-40B4-BE49-F238E27FC236}">
                    <a16:creationId xmlns:a16="http://schemas.microsoft.com/office/drawing/2014/main" id="{9FB017FE-6FEF-D456-2784-AE1411D285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350" t="14223" r="12350" b="11147"/>
              <a:stretch>
                <a:fillRect/>
              </a:stretch>
            </p:blipFill>
            <p:spPr bwMode="auto">
              <a:xfrm>
                <a:off x="-777939" y="594294"/>
                <a:ext cx="88901" cy="88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" name="Прямая соединительная линия 12">
            <a:extLst>
              <a:ext uri="{FF2B5EF4-FFF2-40B4-BE49-F238E27FC236}">
                <a16:creationId xmlns:a16="http://schemas.microsoft.com/office/drawing/2014/main" id="{30006D4A-D3BC-528F-9846-E85720895BB9}"/>
              </a:ext>
            </a:extLst>
          </p:cNvPr>
          <p:cNvCxnSpPr>
            <a:cxnSpLocks/>
          </p:cNvCxnSpPr>
          <p:nvPr/>
        </p:nvCxnSpPr>
        <p:spPr bwMode="auto">
          <a:xfrm>
            <a:off x="0" y="742950"/>
            <a:ext cx="9144000" cy="0"/>
          </a:xfrm>
          <a:prstGeom prst="line">
            <a:avLst/>
          </a:prstGeom>
          <a:ln w="38100">
            <a:gradFill>
              <a:gsLst>
                <a:gs pos="0">
                  <a:srgbClr val="39B584">
                    <a:alpha val="40000"/>
                  </a:srgbClr>
                </a:gs>
                <a:gs pos="50000">
                  <a:srgbClr val="0081C9">
                    <a:alpha val="40000"/>
                  </a:srgbClr>
                </a:gs>
                <a:gs pos="100000">
                  <a:srgbClr val="002A50">
                    <a:alpha val="40000"/>
                  </a:srgbClr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7">
            <a:extLst>
              <a:ext uri="{FF2B5EF4-FFF2-40B4-BE49-F238E27FC236}">
                <a16:creationId xmlns:a16="http://schemas.microsoft.com/office/drawing/2014/main" id="{0F0E118B-C35D-CEAB-F7B5-081E3D665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166" y="350875"/>
            <a:ext cx="725404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100" b="1" dirty="0" smtClean="0">
                <a:latin typeface="Roboto Slab" pitchFamily="2" charset="0"/>
                <a:ea typeface="Roboto Slab" pitchFamily="2" charset="0"/>
                <a:cs typeface="Roboto Slab" pitchFamily="2" charset="0"/>
              </a:rPr>
              <a:t>Приложение №2. Официальный партнер</a:t>
            </a:r>
            <a:endParaRPr lang="ru-RU" altLang="ru-RU" sz="2100" b="1" dirty="0">
              <a:latin typeface="Roboto Slab" pitchFamily="2" charset="0"/>
              <a:ea typeface="Roboto Slab" pitchFamily="2" charset="0"/>
              <a:cs typeface="Roboto Slab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077" y="796169"/>
            <a:ext cx="6127845" cy="422011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7622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888</Words>
  <Application>Microsoft Office PowerPoint</Application>
  <PresentationFormat>Экран (16:9)</PresentationFormat>
  <Paragraphs>146</Paragraphs>
  <Slides>15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Trebuchet MS</vt:lpstr>
      <vt:lpstr>Roboto Slab</vt:lpstr>
      <vt:lpstr>Calibri</vt:lpstr>
      <vt:lpstr>Century Gothic</vt:lpstr>
      <vt:lpstr>Arial</vt:lpstr>
      <vt:lpstr>PT Sans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Алёхин</dc:creator>
  <cp:lastModifiedBy>Артём Алёхин (Лартех)</cp:lastModifiedBy>
  <cp:revision>127</cp:revision>
  <dcterms:modified xsi:type="dcterms:W3CDTF">2025-06-04T20:59:41Z</dcterms:modified>
</cp:coreProperties>
</file>