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8" r:id="rId2"/>
    <p:sldId id="260" r:id="rId3"/>
    <p:sldId id="259" r:id="rId4"/>
    <p:sldId id="261" r:id="rId5"/>
    <p:sldId id="262" r:id="rId6"/>
    <p:sldId id="264" r:id="rId7"/>
    <p:sldId id="263" r:id="rId8"/>
    <p:sldId id="265" r:id="rId9"/>
    <p:sldId id="266" r:id="rId10"/>
    <p:sldId id="267" r:id="rId11"/>
    <p:sldId id="268" r:id="rId12"/>
    <p:sldId id="269" r:id="rId13"/>
    <p:sldId id="276" r:id="rId14"/>
    <p:sldId id="277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B835"/>
    <a:srgbClr val="576C16"/>
    <a:srgbClr val="225696"/>
    <a:srgbClr val="3B65A0"/>
    <a:srgbClr val="245095"/>
    <a:srgbClr val="205596"/>
    <a:srgbClr val="215096"/>
    <a:srgbClr val="2B3A80"/>
    <a:srgbClr val="14063A"/>
    <a:srgbClr val="1405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70571" autoAdjust="0"/>
  </p:normalViewPr>
  <p:slideViewPr>
    <p:cSldViewPr snapToGrid="0">
      <p:cViewPr varScale="1">
        <p:scale>
          <a:sx n="83" d="100"/>
          <a:sy n="83" d="100"/>
        </p:scale>
        <p:origin x="161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65631703970917599"/>
          <c:y val="6.209104293710991E-2"/>
          <c:w val="0.43847327446802492"/>
          <c:h val="0.67208849801292181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explosion val="3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Lbls>
            <c:dLbl>
              <c:idx val="0"/>
              <c:layout>
                <c:manualLayout>
                  <c:x val="-8.1105025609115422E-2"/>
                  <c:y val="7.473545139636413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2.9942229479796027E-3"/>
                  <c:y val="-0.17308742049729728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7.6786520298441754E-2"/>
                  <c:y val="-6.4645037654699145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5.2867648059459531E-2"/>
                  <c:y val="0.17080418985721418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lt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ru-RU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Машиностроение</c:v>
                </c:pt>
                <c:pt idx="1">
                  <c:v>Транспортная отрасль</c:v>
                </c:pt>
                <c:pt idx="2">
                  <c:v>Ресурсодобывающие и производственные предприятия</c:v>
                </c:pt>
                <c:pt idx="3">
                  <c:v>Энергетическая сфера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>
                  <c:v>0.38</c:v>
                </c:pt>
                <c:pt idx="1">
                  <c:v>0.24</c:v>
                </c:pt>
                <c:pt idx="2">
                  <c:v>0.19</c:v>
                </c:pt>
                <c:pt idx="3">
                  <c:v>0.19</c:v>
                </c:pt>
              </c:numCache>
            </c:numRef>
          </c:val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t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endParaRPr lang="ru-RU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endParaRPr lang="ru-RU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endParaRPr lang="ru-RU"/>
          </a:p>
        </c:txPr>
      </c:legendEntry>
      <c:legendEntry>
        <c:idx val="3"/>
        <c:txPr>
          <a:bodyPr rot="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endParaRPr lang="ru-RU"/>
          </a:p>
        </c:txPr>
      </c:legendEntry>
      <c:layout>
        <c:manualLayout>
          <c:xMode val="edge"/>
          <c:yMode val="edge"/>
          <c:x val="1.2960405267215612E-2"/>
          <c:y val="0.8712236002170678"/>
          <c:w val="0.89430031453908199"/>
          <c:h val="5.37788597179533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F26292-12F2-4E90-9AD0-95998CDDCDBA}" type="datetimeFigureOut">
              <a:rPr lang="ru-RU" smtClean="0"/>
              <a:t>04.06.2025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858AE9-884E-4A6C-BF5E-6A2D082939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30745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onspekt.biz/list.php?tag=&#1087;&#1088;&#1077;&#1089;&#1090;&#1091;&#1087;&#1083;&#1077;&#1085;&#1080;&#1103;" TargetMode="External"/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Благодарность организаторам. 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Обмен опытом и взаимодействие с реальными Заказчиками.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858AE9-884E-4A6C-BF5E-6A2D082939C8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76008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Акситех – Российская компания производитель оборудования и ПО. Более</a:t>
            </a:r>
            <a:r>
              <a:rPr lang="ru-RU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15 лет на рынке</a:t>
            </a:r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Собственная производственная база размещаемся в технопарке Слава. г Москвы.</a:t>
            </a:r>
          </a:p>
          <a:p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 основном наша компания  специализируется производстве оборудования для АСУТП.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АСУТП  территориально  на распределенные, которые состоят</a:t>
            </a:r>
            <a:r>
              <a:rPr lang="ru-RU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из объектов 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на которых  отсевает электропитание</a:t>
            </a:r>
            <a:r>
              <a:rPr lang="ru-RU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и проводная связь.</a:t>
            </a:r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858AE9-884E-4A6C-BF5E-6A2D082939C8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46548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858AE9-884E-4A6C-BF5E-6A2D082939C8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01550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Расскажу специфику отрасли. </a:t>
            </a:r>
            <a:r>
              <a:rPr lang="ru-RU" baseline="0" dirty="0" smtClean="0"/>
              <a:t> Наш заказчик – «Газпром </a:t>
            </a:r>
            <a:r>
              <a:rPr lang="ru-RU" baseline="0" dirty="0" err="1" smtClean="0"/>
              <a:t>межрегионгаз</a:t>
            </a:r>
            <a:r>
              <a:rPr lang="ru-RU" baseline="0" dirty="0" smtClean="0"/>
              <a:t>»</a:t>
            </a:r>
            <a:endParaRPr lang="ru-RU" dirty="0" smtClean="0"/>
          </a:p>
          <a:p>
            <a:r>
              <a:rPr lang="ru-RU" dirty="0" smtClean="0"/>
              <a:t>Протяженные распределенные</a:t>
            </a:r>
            <a:r>
              <a:rPr lang="ru-RU" baseline="0" dirty="0" smtClean="0"/>
              <a:t> сети.  </a:t>
            </a:r>
          </a:p>
          <a:p>
            <a:r>
              <a:rPr lang="ru-RU" baseline="0" dirty="0" smtClean="0"/>
              <a:t>Использование сетей общего доступа для передачи данных.</a:t>
            </a:r>
          </a:p>
          <a:p>
            <a:r>
              <a:rPr lang="ru-RU" baseline="0" dirty="0" smtClean="0"/>
              <a:t>Отсутствие инфраструктуры обеспечения объектов электроснабжением.</a:t>
            </a:r>
            <a:endParaRPr lang="en-US" baseline="0" dirty="0" smtClean="0"/>
          </a:p>
          <a:p>
            <a:endParaRPr lang="ru-RU" baseline="0" dirty="0" smtClean="0"/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На начальном этапе зарождения автоматизации  сетей газораспределение активно внедрялись системы телеметрии – только сбор данных.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Но аварии которые произошли на Московском газовом кольце в 2009 г. показали, что телеметрии уже недостаточно нужна возможность дистанционного управления оборудованием.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858AE9-884E-4A6C-BF5E-6A2D082939C8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35810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858AE9-884E-4A6C-BF5E-6A2D082939C8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08342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Рост в 1,6 раза ко-во</a:t>
            </a:r>
            <a:r>
              <a:rPr lang="ru-RU" baseline="0" dirty="0" smtClean="0"/>
              <a:t> </a:t>
            </a:r>
            <a:r>
              <a:rPr lang="ru-RU" dirty="0" smtClean="0"/>
              <a:t> атак. </a:t>
            </a:r>
          </a:p>
          <a:p>
            <a:r>
              <a:rPr lang="ru-RU" dirty="0" smtClean="0"/>
              <a:t>Если раньше ИБ</a:t>
            </a:r>
            <a:r>
              <a:rPr lang="ru-RU" baseline="0" dirty="0" smtClean="0"/>
              <a:t> </a:t>
            </a:r>
            <a:r>
              <a:rPr lang="ru-RU" baseline="0" dirty="0" err="1" smtClean="0"/>
              <a:t>шники</a:t>
            </a:r>
            <a:r>
              <a:rPr lang="ru-RU" baseline="0" dirty="0" smtClean="0"/>
              <a:t> продавали страхи, то сейчас выстраивается очередь на защиту. </a:t>
            </a:r>
          </a:p>
          <a:p>
            <a:r>
              <a:rPr lang="ru-RU" dirty="0" smtClean="0"/>
              <a:t>Что бы одержать победу нужно вывести из строя генерацию</a:t>
            </a:r>
            <a:r>
              <a:rPr lang="ru-RU" baseline="0" dirty="0" smtClean="0"/>
              <a:t> и обеспечение энергоресурсами.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858AE9-884E-4A6C-BF5E-6A2D082939C8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6614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Современная АСУТП. </a:t>
            </a:r>
          </a:p>
          <a:p>
            <a:r>
              <a:rPr lang="ru-RU" dirty="0" smtClean="0"/>
              <a:t>Многоуровневая распределенная система.</a:t>
            </a:r>
            <a:endParaRPr lang="en-US" dirty="0" smtClean="0"/>
          </a:p>
          <a:p>
            <a:r>
              <a:rPr lang="ru-RU" dirty="0" smtClean="0"/>
              <a:t>Защиты</a:t>
            </a:r>
            <a:r>
              <a:rPr lang="ru-RU" baseline="0" dirty="0" smtClean="0"/>
              <a:t> периметра вовсе недостаточно. </a:t>
            </a:r>
          </a:p>
          <a:p>
            <a:endParaRPr lang="ru-RU" dirty="0" smtClean="0"/>
          </a:p>
          <a:p>
            <a:r>
              <a:rPr lang="ru-RU" dirty="0" smtClean="0"/>
              <a:t>Используются</a:t>
            </a:r>
            <a:r>
              <a:rPr lang="ru-RU" baseline="0" dirty="0" smtClean="0"/>
              <a:t> сеть общего доступа для организации каналов связи.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Сложность что применяемые каналы беспроводные, канал связи проходит через посредника – сотового оператора и интернет провайдера. 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Внешние пользователи, </a:t>
            </a:r>
            <a:r>
              <a:rPr lang="ru-R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вендоры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сервисные организации(аутсорсинг) Распределенная филиальная сеть.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Все это создает массу потенциальных уязвимостей, через которые могут проникнуть злоумышленники в систему.</a:t>
            </a:r>
          </a:p>
          <a:p>
            <a:r>
              <a:rPr lang="ru-RU" baseline="0" dirty="0" smtClean="0"/>
              <a:t>Возможно проникновение злоумышленников внутрь периметра  сети АСУТП.</a:t>
            </a:r>
          </a:p>
          <a:p>
            <a:r>
              <a:rPr lang="ru-RU" baseline="0" dirty="0" smtClean="0"/>
              <a:t>Атака через подрядчиков – </a:t>
            </a:r>
            <a:r>
              <a:rPr lang="ru-RU" baseline="0" dirty="0" err="1" smtClean="0"/>
              <a:t>вендоров</a:t>
            </a:r>
            <a:r>
              <a:rPr lang="ru-RU" baseline="0" dirty="0" smtClean="0"/>
              <a:t>, сервисных организаций.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858AE9-884E-4A6C-BF5E-6A2D082939C8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15736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Применение в современных  АСУТП протоколов, которым уже более 30 лет.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858AE9-884E-4A6C-BF5E-6A2D082939C8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294458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Итак, изложив проблематику переходим к нашему совместному решению, которое было разработано совместно Акситех и </a:t>
            </a:r>
            <a:r>
              <a:rPr lang="ru-R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Инфотекс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Из чего состоит, как выглядит и как работает.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Система способна работать на любых проводных и </a:t>
            </a:r>
            <a:r>
              <a:rPr lang="ru-R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безпроводных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каналах связи.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Объем трафика минимизирован для работы с низкоскоростными каналами связи.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Криптакс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это действительно система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Security by Design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в которой реализован целый комплекс мер  ИБ.</a:t>
            </a:r>
          </a:p>
          <a:p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Первые итерации были с большими временными задержками и большими накладными расходами на трафик. В результате многолетней работы с коллегами из </a:t>
            </a:r>
            <a:r>
              <a:rPr lang="ru-R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Инфотекс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нам удалось  существенно оптимизировать систему  и достигать на мой взгляд очень достойных результатов: 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 части быстродействия и минимизации накладного трафика.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858AE9-884E-4A6C-BF5E-6A2D082939C8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927952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Реализованные</a:t>
            </a:r>
            <a:r>
              <a:rPr lang="ru-RU" baseline="0" dirty="0" smtClean="0"/>
              <a:t> сценарии работы.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858AE9-884E-4A6C-BF5E-6A2D082939C8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364305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Систем телеметрии и телемеханики внедрено более 3000 объектов.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Соответственно процесс модернизации прост – до установка модуля криптозащиты.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Контроллер автоматически распознает модуль криптозащиты и  переходит в режим защищенный.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858AE9-884E-4A6C-BF5E-6A2D082939C8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526225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Развитие научно-технического прогресса, связанное с внедрением современных информационных технологий, привело к появлению новых видов </a:t>
            </a:r>
            <a:r>
              <a:rPr lang="ru-RU" sz="120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преступлений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в частности, к незаконному вмешательству в работу электронно-вычислительных машин, систем и компьютерных сетей, хищению, присвоению, вымогательству компьютерной информации, опасному антисоциальному явлению, получившим распространенное название – «</a:t>
            </a:r>
            <a:r>
              <a:rPr lang="ru-R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киберпреступность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».</a:t>
            </a:r>
          </a:p>
          <a:p>
            <a:r>
              <a:rPr lang="ru-RU" dirty="0" smtClean="0"/>
              <a:t>Рост инцидентов на промышленных АСУТП </a:t>
            </a:r>
            <a:r>
              <a:rPr lang="ru-RU" baseline="0" dirty="0" smtClean="0"/>
              <a:t>постоянно растет.</a:t>
            </a:r>
          </a:p>
          <a:p>
            <a:endParaRPr lang="ru-RU" baseline="0" dirty="0" smtClean="0"/>
          </a:p>
          <a:p>
            <a:r>
              <a:rPr lang="ru-RU" baseline="0" dirty="0" smtClean="0"/>
              <a:t>Ввиду отсутствия на рынке решений построенных по принципу </a:t>
            </a:r>
            <a:r>
              <a:rPr lang="en-US" baseline="0" dirty="0" smtClean="0"/>
              <a:t>Security By Design</a:t>
            </a:r>
            <a:r>
              <a:rPr lang="ru-RU" baseline="0" dirty="0" smtClean="0"/>
              <a:t>, интеграторы в проектах используют наложенные средства</a:t>
            </a:r>
          </a:p>
          <a:p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Стоимость трафика.</a:t>
            </a:r>
          </a:p>
          <a:p>
            <a:r>
              <a:rPr lang="ru-RU" dirty="0" smtClean="0"/>
              <a:t>Деньги. Скорость обработки данных. </a:t>
            </a:r>
          </a:p>
          <a:p>
            <a:endParaRPr lang="ru-RU" dirty="0" smtClean="0"/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Мы готовы к угрозам?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Угрозы завтрашнего дня мы готовы сегодня.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Ведутся пилотные испытания системы </a:t>
            </a:r>
            <a:r>
              <a:rPr lang="ru-R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Криптакс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Получение лицензий и сертификатов.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858AE9-884E-4A6C-BF5E-6A2D082939C8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50469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05BA4-04F8-4947-93CD-0D3BFD639C6E}" type="datetimeFigureOut">
              <a:rPr lang="ru-RU" smtClean="0"/>
              <a:t>04.06.2025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74F2D-B908-4624-9F46-B0C9759AE1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65660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05BA4-04F8-4947-93CD-0D3BFD639C6E}" type="datetimeFigureOut">
              <a:rPr lang="ru-RU" smtClean="0"/>
              <a:t>04.06.2025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74F2D-B908-4624-9F46-B0C9759AE1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5516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05BA4-04F8-4947-93CD-0D3BFD639C6E}" type="datetimeFigureOut">
              <a:rPr lang="ru-RU" smtClean="0"/>
              <a:t>04.06.2025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74F2D-B908-4624-9F46-B0C9759AE1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90154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05BA4-04F8-4947-93CD-0D3BFD639C6E}" type="datetimeFigureOut">
              <a:rPr lang="ru-RU" smtClean="0"/>
              <a:t>04.06.2025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74F2D-B908-4624-9F46-B0C9759AE1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3565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05BA4-04F8-4947-93CD-0D3BFD639C6E}" type="datetimeFigureOut">
              <a:rPr lang="ru-RU" smtClean="0"/>
              <a:t>04.06.2025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74F2D-B908-4624-9F46-B0C9759AE1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73917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05BA4-04F8-4947-93CD-0D3BFD639C6E}" type="datetimeFigureOut">
              <a:rPr lang="ru-RU" smtClean="0"/>
              <a:t>04.06.2025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74F2D-B908-4624-9F46-B0C9759AE1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88810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05BA4-04F8-4947-93CD-0D3BFD639C6E}" type="datetimeFigureOut">
              <a:rPr lang="ru-RU" smtClean="0"/>
              <a:t>04.06.2025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74F2D-B908-4624-9F46-B0C9759AE1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16806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05BA4-04F8-4947-93CD-0D3BFD639C6E}" type="datetimeFigureOut">
              <a:rPr lang="ru-RU" smtClean="0"/>
              <a:t>04.06.2025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74F2D-B908-4624-9F46-B0C9759AE1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61489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05BA4-04F8-4947-93CD-0D3BFD639C6E}" type="datetimeFigureOut">
              <a:rPr lang="ru-RU" smtClean="0"/>
              <a:t>04.06.2025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74F2D-B908-4624-9F46-B0C9759AE1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71894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05BA4-04F8-4947-93CD-0D3BFD639C6E}" type="datetimeFigureOut">
              <a:rPr lang="ru-RU" smtClean="0"/>
              <a:t>04.06.2025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74F2D-B908-4624-9F46-B0C9759AE1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45190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05BA4-04F8-4947-93CD-0D3BFD639C6E}" type="datetimeFigureOut">
              <a:rPr lang="ru-RU" smtClean="0"/>
              <a:t>04.06.2025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74F2D-B908-4624-9F46-B0C9759AE1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04611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505BA4-04F8-4947-93CD-0D3BFD639C6E}" type="datetimeFigureOut">
              <a:rPr lang="ru-RU" smtClean="0"/>
              <a:t>04.06.2025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374F2D-B908-4624-9F46-B0C9759AE1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97344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emf"/><Relationship Id="rId5" Type="http://schemas.openxmlformats.org/officeDocument/2006/relationships/image" Target="../media/image3.emf"/><Relationship Id="rId4" Type="http://schemas.openxmlformats.org/officeDocument/2006/relationships/image" Target="../media/image2.em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emf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emf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4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openxmlformats.org/officeDocument/2006/relationships/image" Target="../media/image7.emf"/><Relationship Id="rId9" Type="http://schemas.openxmlformats.org/officeDocument/2006/relationships/image" Target="../media/image1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22.png"/><Relationship Id="rId7" Type="http://schemas.microsoft.com/office/2007/relationships/hdphoto" Target="../media/hdphoto2.wdp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7.emf"/><Relationship Id="rId4" Type="http://schemas.microsoft.com/office/2007/relationships/hdphoto" Target="../media/hdphoto1.wdp"/><Relationship Id="rId9" Type="http://schemas.microsoft.com/office/2007/relationships/hdphoto" Target="../media/hdphoto3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5" Type="http://schemas.openxmlformats.org/officeDocument/2006/relationships/image" Target="../media/image26.png"/><Relationship Id="rId4" Type="http://schemas.openxmlformats.org/officeDocument/2006/relationships/image" Target="../media/image7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.xml"/><Relationship Id="rId4" Type="http://schemas.openxmlformats.org/officeDocument/2006/relationships/image" Target="../media/image7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emf"/><Relationship Id="rId4" Type="http://schemas.openxmlformats.org/officeDocument/2006/relationships/image" Target="../media/image29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microsoft.com/office/2007/relationships/hdphoto" Target="../media/hdphoto4.wdp"/><Relationship Id="rId4" Type="http://schemas.openxmlformats.org/officeDocument/2006/relationships/image" Target="../media/image3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openxmlformats.org/officeDocument/2006/relationships/image" Target="../media/image34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38.emf"/><Relationship Id="rId4" Type="http://schemas.openxmlformats.org/officeDocument/2006/relationships/image" Target="../media/image3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microsoft.com/office/2007/relationships/hdphoto" Target="../media/hdphoto5.wdp"/><Relationship Id="rId4" Type="http://schemas.openxmlformats.org/officeDocument/2006/relationships/image" Target="../media/image4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microsoft.com/office/2007/relationships/hdphoto" Target="../media/hdphoto6.wdp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5" Type="http://schemas.openxmlformats.org/officeDocument/2006/relationships/image" Target="../media/image7.emf"/><Relationship Id="rId4" Type="http://schemas.openxmlformats.org/officeDocument/2006/relationships/image" Target="../media/image4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emf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Рисунок 17"/>
          <p:cNvPicPr>
            <a:picLocks noChangeAspect="1"/>
          </p:cNvPicPr>
          <p:nvPr/>
        </p:nvPicPr>
        <p:blipFill rotWithShape="1">
          <a:blip r:embed="rId3"/>
          <a:stretch/>
        </p:blipFill>
        <p:spPr>
          <a:xfrm>
            <a:off x="0" y="-10754"/>
            <a:ext cx="12192000" cy="687587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угольник 2"/>
          <p:cNvSpPr/>
          <p:nvPr/>
        </p:nvSpPr>
        <p:spPr>
          <a:xfrm>
            <a:off x="0" y="-15840"/>
            <a:ext cx="12192000" cy="6858000"/>
          </a:xfrm>
          <a:prstGeom prst="rect">
            <a:avLst/>
          </a:prstGeom>
          <a:solidFill>
            <a:srgbClr val="2B3A80">
              <a:alpha val="73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-25542" y="-9145"/>
            <a:ext cx="417443" cy="3422305"/>
          </a:xfrm>
          <a:prstGeom prst="rect">
            <a:avLst/>
          </a:prstGeom>
          <a:solidFill>
            <a:srgbClr val="FFB8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8826674" y="5606580"/>
            <a:ext cx="3355934" cy="9130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600"/>
              </a:lnSpc>
            </a:pPr>
            <a:r>
              <a:rPr lang="ru-RU" sz="1200" b="1" kern="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+7 (499) 7000 </a:t>
            </a:r>
            <a:r>
              <a:rPr lang="ru-RU" sz="1200" b="1" kern="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222</a:t>
            </a:r>
          </a:p>
          <a:p>
            <a:pPr>
              <a:lnSpc>
                <a:spcPts val="1600"/>
              </a:lnSpc>
            </a:pPr>
            <a:r>
              <a:rPr lang="ru-RU" sz="1200" kern="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Офис: Москва</a:t>
            </a:r>
            <a:r>
              <a:rPr lang="ru-RU" sz="1200" kern="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Научный проезд, дом </a:t>
            </a:r>
            <a:r>
              <a:rPr lang="ru-RU" sz="1200" kern="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19</a:t>
            </a:r>
          </a:p>
          <a:p>
            <a:pPr>
              <a:lnSpc>
                <a:spcPts val="1600"/>
              </a:lnSpc>
            </a:pPr>
            <a:r>
              <a:rPr lang="ru-RU" sz="1200" kern="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Производство: </a:t>
            </a:r>
            <a:r>
              <a:rPr lang="ru-RU" sz="1200" kern="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Научный проезд, дом </a:t>
            </a:r>
            <a:r>
              <a:rPr lang="ru-RU" sz="1200" kern="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</a:t>
            </a:r>
            <a:endParaRPr lang="ru-RU" sz="1200" kern="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ts val="1600"/>
              </a:lnSpc>
            </a:pPr>
            <a:r>
              <a:rPr lang="en-US" sz="1200" b="1" kern="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www.</a:t>
            </a:r>
            <a:r>
              <a:rPr lang="ru-RU" sz="1200" b="1" kern="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axitech.ru</a:t>
            </a: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4">
            <a:lum contrast="20000"/>
          </a:blip>
          <a:srcRect l="70859"/>
          <a:stretch/>
        </p:blipFill>
        <p:spPr>
          <a:xfrm>
            <a:off x="8141796" y="5767550"/>
            <a:ext cx="622054" cy="591132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391901" y="5996430"/>
            <a:ext cx="17078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FFB83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2025</a:t>
            </a:r>
            <a:endParaRPr lang="ru-RU" sz="2800" b="1" dirty="0">
              <a:solidFill>
                <a:srgbClr val="FFB835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17" name="Группа 16"/>
          <p:cNvGrpSpPr/>
          <p:nvPr/>
        </p:nvGrpSpPr>
        <p:grpSpPr>
          <a:xfrm>
            <a:off x="884591" y="989893"/>
            <a:ext cx="3061558" cy="2423267"/>
            <a:chOff x="1809548" y="359689"/>
            <a:chExt cx="3061558" cy="2423267"/>
          </a:xfrm>
        </p:grpSpPr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5">
              <a:lum contrast="20000"/>
            </a:blip>
            <a:stretch>
              <a:fillRect/>
            </a:stretch>
          </p:blipFill>
          <p:spPr>
            <a:xfrm>
              <a:off x="1809548" y="359689"/>
              <a:ext cx="2539850" cy="2423267"/>
            </a:xfrm>
            <a:prstGeom prst="rect">
              <a:avLst/>
            </a:prstGeom>
          </p:spPr>
        </p:pic>
        <p:pic>
          <p:nvPicPr>
            <p:cNvPr id="16" name="Рисунок 15"/>
            <p:cNvPicPr>
              <a:picLocks noChangeAspect="1"/>
            </p:cNvPicPr>
            <p:nvPr/>
          </p:nvPicPr>
          <p:blipFill>
            <a:blip r:embed="rId6">
              <a:lum contrast="20000"/>
            </a:blip>
            <a:stretch>
              <a:fillRect/>
            </a:stretch>
          </p:blipFill>
          <p:spPr>
            <a:xfrm>
              <a:off x="4458973" y="2185736"/>
              <a:ext cx="412133" cy="565485"/>
            </a:xfrm>
            <a:prstGeom prst="rect">
              <a:avLst/>
            </a:prstGeom>
          </p:spPr>
        </p:pic>
      </p:grpSp>
      <p:sp>
        <p:nvSpPr>
          <p:cNvPr id="6" name="TextBox 5"/>
          <p:cNvSpPr txBox="1"/>
          <p:nvPr/>
        </p:nvSpPr>
        <p:spPr>
          <a:xfrm>
            <a:off x="4619193" y="2610682"/>
            <a:ext cx="729368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МНОГОУРОВНЕВАЯ ЗАЩИТА  АСУ ТП</a:t>
            </a:r>
            <a:br>
              <a:rPr lang="ru-RU" sz="24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24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 УСЛОВИЯХ РАСТУЩИХ КИБЕРУГРОЗ</a:t>
            </a:r>
            <a:endParaRPr lang="ru-RU" sz="24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02048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/>
          <p:cNvSpPr/>
          <p:nvPr/>
        </p:nvSpPr>
        <p:spPr>
          <a:xfrm>
            <a:off x="0" y="-1693"/>
            <a:ext cx="12192000" cy="6858000"/>
          </a:xfrm>
          <a:prstGeom prst="rect">
            <a:avLst/>
          </a:prstGeom>
          <a:solidFill>
            <a:srgbClr val="2B3A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TextBox 1"/>
          <p:cNvSpPr txBox="1"/>
          <p:nvPr/>
        </p:nvSpPr>
        <p:spPr>
          <a:xfrm>
            <a:off x="484443" y="176193"/>
            <a:ext cx="27184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 КОМПАНИИ</a:t>
            </a:r>
            <a:endParaRPr lang="ru-RU" sz="24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-6795" y="-10139"/>
            <a:ext cx="417443" cy="1814602"/>
          </a:xfrm>
          <a:prstGeom prst="rect">
            <a:avLst/>
          </a:prstGeom>
          <a:solidFill>
            <a:srgbClr val="FFB8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484442" y="643531"/>
            <a:ext cx="561155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ООО «АКСИТЕХ» - </a:t>
            </a:r>
            <a:r>
              <a:rPr lang="ru-RU" sz="14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российская IT-компания, разработчик программного обеспечения</a:t>
            </a:r>
            <a:r>
              <a:rPr lang="en-US" sz="14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4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 производитель</a:t>
            </a:r>
            <a:r>
              <a:rPr lang="en-US" sz="14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4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высоко-</a:t>
            </a:r>
            <a:br>
              <a:rPr lang="ru-RU" sz="14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4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технологичного оборудования для автоматизации объектов </a:t>
            </a:r>
            <a:r>
              <a:rPr lang="ru-RU" sz="14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промышленности. </a:t>
            </a:r>
            <a:endParaRPr lang="ru-RU" sz="1400" b="1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337572" y="146248"/>
            <a:ext cx="53648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СОВРЕМЕННОЕ ПРЕДПРИЯТИЕ ПОЛНОГО ПРОИЗВОДСТВЕННОГО </a:t>
            </a:r>
            <a:r>
              <a:rPr lang="ru-RU" sz="16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ЦИКЛА С </a:t>
            </a:r>
            <a:r>
              <a:rPr lang="ru-RU" sz="16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СИСТЕМНЫМ ПОДХОДОМ В РЕАЛИЗАЦИИ ПРОЕКТОВ: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205606" y="3639114"/>
            <a:ext cx="1798593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800"/>
              </a:lnSpc>
            </a:pPr>
            <a:r>
              <a:rPr lang="ru-RU" sz="2000" b="1" dirty="0" smtClean="0">
                <a:solidFill>
                  <a:srgbClr val="FFC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 </a:t>
            </a:r>
            <a:r>
              <a:rPr lang="ru-RU" sz="20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300</a:t>
            </a:r>
          </a:p>
          <a:p>
            <a:pPr>
              <a:lnSpc>
                <a:spcPts val="1800"/>
              </a:lnSpc>
            </a:pPr>
            <a:r>
              <a:rPr lang="ru-RU" sz="20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  <a:r>
              <a:rPr lang="ru-RU" sz="11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штат </a:t>
            </a:r>
            <a:r>
              <a:rPr lang="ru-RU" sz="11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сотрудников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205606" y="4788956"/>
            <a:ext cx="1987829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800"/>
              </a:lnSpc>
            </a:pPr>
            <a:r>
              <a:rPr lang="ru-RU" sz="2000" b="1" dirty="0" smtClean="0">
                <a:solidFill>
                  <a:srgbClr val="FFC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</a:t>
            </a:r>
            <a:r>
              <a:rPr lang="ru-RU" sz="2000" dirty="0" smtClean="0">
                <a:solidFill>
                  <a:srgbClr val="1E3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0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</a:t>
            </a:r>
            <a:r>
              <a:rPr lang="ru-RU" sz="20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>
              <a:lnSpc>
                <a:spcPts val="1800"/>
              </a:lnSpc>
            </a:pPr>
            <a:r>
              <a:rPr lang="ru-RU" sz="14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  <a:r>
              <a:rPr lang="ru-RU" sz="11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пультов </a:t>
            </a:r>
            <a:r>
              <a:rPr lang="ru-RU" sz="11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управления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205607" y="1917843"/>
            <a:ext cx="2242922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800"/>
              </a:lnSpc>
            </a:pPr>
            <a:r>
              <a:rPr lang="ru-RU" sz="2000" b="1" dirty="0" smtClean="0">
                <a:solidFill>
                  <a:srgbClr val="FFC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 </a:t>
            </a:r>
            <a:r>
              <a:rPr lang="ru-RU" sz="20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17 лет</a:t>
            </a:r>
            <a:br>
              <a:rPr lang="ru-RU" sz="20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1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производства инноваций</a:t>
            </a:r>
            <a:endParaRPr lang="ru-RU" sz="11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205606" y="2487369"/>
            <a:ext cx="2242922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1800"/>
              </a:lnSpc>
            </a:pPr>
            <a:r>
              <a:rPr lang="ru-RU" sz="2000" b="1" dirty="0" smtClean="0">
                <a:solidFill>
                  <a:srgbClr val="FFC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 </a:t>
            </a:r>
            <a:r>
              <a:rPr lang="ru-RU" sz="20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40 000</a:t>
            </a:r>
            <a:br>
              <a:rPr lang="ru-RU" sz="20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20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  <a:r>
              <a:rPr lang="ru-RU" sz="11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произведенных </a:t>
            </a:r>
            <a:r>
              <a:rPr lang="ru-RU" sz="11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приборов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205606" y="3064848"/>
            <a:ext cx="2242922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800"/>
              </a:lnSpc>
            </a:pPr>
            <a:r>
              <a:rPr lang="ru-RU" sz="2000" b="1" dirty="0" smtClean="0">
                <a:solidFill>
                  <a:srgbClr val="FFC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 </a:t>
            </a:r>
            <a:r>
              <a:rPr lang="ru-RU" sz="20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30 000</a:t>
            </a:r>
            <a:br>
              <a:rPr lang="ru-RU" sz="20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4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</a:t>
            </a:r>
            <a:r>
              <a:rPr lang="ru-RU" sz="11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объектов </a:t>
            </a:r>
            <a:r>
              <a:rPr lang="ru-RU" sz="11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автоматизации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205606" y="4214936"/>
            <a:ext cx="1970411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1800"/>
              </a:lnSpc>
            </a:pPr>
            <a:r>
              <a:rPr lang="ru-RU" sz="2000" b="1" dirty="0">
                <a:solidFill>
                  <a:srgbClr val="FFC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 </a:t>
            </a:r>
            <a:r>
              <a:rPr lang="ru-RU" sz="20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55</a:t>
            </a:r>
          </a:p>
          <a:p>
            <a:pPr>
              <a:lnSpc>
                <a:spcPts val="1800"/>
              </a:lnSpc>
            </a:pPr>
            <a:r>
              <a:rPr lang="ru-RU" sz="20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0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1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регионов </a:t>
            </a:r>
            <a:r>
              <a:rPr lang="ru-RU" sz="11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присутствия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37572" y="977245"/>
            <a:ext cx="5680953" cy="38369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600"/>
              </a:lnSpc>
            </a:pPr>
            <a:r>
              <a:rPr lang="ru-RU" sz="11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 КОНСТРУКТОРСКОЕ БЮРО</a:t>
            </a:r>
            <a:br>
              <a:rPr lang="ru-RU" sz="11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1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 ПРОЕКТНЫЙ ОТДЕЛ</a:t>
            </a:r>
            <a:br>
              <a:rPr lang="ru-RU" sz="11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1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 ЦИФРОВОЙ ЗАВОД СРЕДСТВ ТЕЛЕМЕТРИИ</a:t>
            </a:r>
            <a:br>
              <a:rPr lang="ru-RU" sz="11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1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(производственная </a:t>
            </a:r>
            <a:r>
              <a:rPr lang="ru-RU" sz="11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мощность </a:t>
            </a:r>
            <a:r>
              <a:rPr lang="ru-RU" sz="11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5000 </a:t>
            </a:r>
            <a:r>
              <a:rPr lang="ru-RU" sz="11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изделий в </a:t>
            </a:r>
            <a:r>
              <a:rPr lang="ru-RU" sz="11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год) </a:t>
            </a:r>
            <a:endParaRPr lang="en-US" sz="1100" dirty="0" smtClean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ts val="1900"/>
              </a:lnSpc>
            </a:pPr>
            <a:r>
              <a:rPr lang="ru-RU" sz="11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 </a:t>
            </a:r>
            <a:r>
              <a:rPr lang="ru-RU" sz="11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ОТДЕЛ IT-ТЕХНОЛОГИЙ</a:t>
            </a:r>
            <a:br>
              <a:rPr lang="ru-RU" sz="11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1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 ОТДЕЛ ПРОИЗВОДСТВА и КАПИТАЛЬНОГО СТРОИТЕЛЬСТВА</a:t>
            </a:r>
            <a:br>
              <a:rPr lang="ru-RU" sz="11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1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 СЕРВИСНАЯ СЛУЖБА</a:t>
            </a:r>
            <a:br>
              <a:rPr lang="ru-RU" sz="11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1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 МЕТРОЛОГИЧЕСКИЙ ЦЕНТР</a:t>
            </a:r>
            <a:br>
              <a:rPr lang="ru-RU" sz="11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1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 ПРЕДПРОЕКТНОЕ ОБСЛЕДОВАНИЕ</a:t>
            </a:r>
            <a:br>
              <a:rPr lang="ru-RU" sz="11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1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 РАЗРАБОТКА ПРОЕКТНОЙ ДОКУМЕНТАЦИИ</a:t>
            </a:r>
            <a:br>
              <a:rPr lang="ru-RU" sz="11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1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 ПРОИЗВОДСТВО ТЕЛЕМЕТРИЧЕСКОГО ОБОРУДОВАНИЯ</a:t>
            </a:r>
            <a:br>
              <a:rPr lang="ru-RU" sz="11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1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 РАЗРАБОТКА ПРОГРАММНОГО ОБЕСПЕЧЕНИЯ</a:t>
            </a:r>
            <a:br>
              <a:rPr lang="ru-RU" sz="11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1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 СМР/ПНР НА ОБЪЕКТЕ</a:t>
            </a:r>
            <a:br>
              <a:rPr lang="ru-RU" sz="11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1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 КОМПЛЕКСНЫЕ ПРИЕМО-СДАТОЧНЫЕ ИСПЫТАНИЯ</a:t>
            </a:r>
            <a:br>
              <a:rPr lang="ru-RU" sz="11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1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 ВВОД ОБЪЕКТА В ЭКСПЛУАТАЦИЮ и ОБУЧЕНИЕ ПЕРСОНАЛА</a:t>
            </a:r>
            <a:br>
              <a:rPr lang="ru-RU" sz="11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1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 СЕРВИСНОЕ СОПРОВОЖДЕНИЕ и ТЕХНИЧЕСКОЕ </a:t>
            </a:r>
            <a:r>
              <a:rPr lang="ru-RU" sz="11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ОБСЛУЖИВАНИЕ</a:t>
            </a:r>
            <a:endParaRPr lang="ru-RU" sz="12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7" name="Рисунок 2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63" y="5474911"/>
            <a:ext cx="2004199" cy="1383089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 rotWithShape="1">
          <a:blip r:embed="rId4"/>
          <a:srcRect l="4503" t="1631"/>
          <a:stretch/>
        </p:blipFill>
        <p:spPr>
          <a:xfrm>
            <a:off x="9228810" y="4855992"/>
            <a:ext cx="2963190" cy="200715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07796" y="235084"/>
            <a:ext cx="2088204" cy="368004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72274" y="4857917"/>
            <a:ext cx="2991044" cy="2000083"/>
          </a:xfrm>
          <a:prstGeom prst="rect">
            <a:avLst/>
          </a:prstGeom>
        </p:spPr>
      </p:pic>
      <p:pic>
        <p:nvPicPr>
          <p:cNvPr id="32" name="Рисунок 3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70190" y="5482843"/>
            <a:ext cx="1949470" cy="1380307"/>
          </a:xfrm>
          <a:prstGeom prst="rect">
            <a:avLst/>
          </a:prstGeom>
        </p:spPr>
      </p:pic>
      <p:pic>
        <p:nvPicPr>
          <p:cNvPr id="33" name="Рисунок 3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901188" y="897162"/>
            <a:ext cx="1023750" cy="1023750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 rotWithShape="1">
          <a:blip r:embed="rId9"/>
          <a:srcRect l="13925" t="2405" r="454" b="9245"/>
          <a:stretch/>
        </p:blipFill>
        <p:spPr>
          <a:xfrm>
            <a:off x="3441308" y="1598571"/>
            <a:ext cx="2678352" cy="1889226"/>
          </a:xfrm>
          <a:prstGeom prst="rect">
            <a:avLst/>
          </a:prstGeom>
        </p:spPr>
      </p:pic>
      <p:pic>
        <p:nvPicPr>
          <p:cNvPr id="34" name="Рисунок 33"/>
          <p:cNvPicPr>
            <a:picLocks noChangeAspect="1"/>
          </p:cNvPicPr>
          <p:nvPr/>
        </p:nvPicPr>
        <p:blipFill rotWithShape="1">
          <a:blip r:embed="rId10"/>
          <a:srcRect l="5743"/>
          <a:stretch/>
        </p:blipFill>
        <p:spPr>
          <a:xfrm>
            <a:off x="3431176" y="3546443"/>
            <a:ext cx="2688483" cy="1877754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 rotWithShape="1">
          <a:blip r:embed="rId11"/>
          <a:srcRect l="1695"/>
          <a:stretch/>
        </p:blipFill>
        <p:spPr>
          <a:xfrm>
            <a:off x="2062595" y="5474911"/>
            <a:ext cx="2061775" cy="1379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1335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/>
        </p:nvSpPr>
        <p:spPr>
          <a:xfrm>
            <a:off x="-6795" y="1184330"/>
            <a:ext cx="12198795" cy="567367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4" name="Рисунок 33"/>
          <p:cNvPicPr>
            <a:picLocks noChangeAspect="1"/>
          </p:cNvPicPr>
          <p:nvPr/>
        </p:nvPicPr>
        <p:blipFill rotWithShape="1">
          <a:blip r:embed="rId3"/>
          <a:srcRect l="561" t="359" r="935" b="2291"/>
          <a:stretch/>
        </p:blipFill>
        <p:spPr>
          <a:xfrm>
            <a:off x="407508" y="1530626"/>
            <a:ext cx="3709700" cy="1665511"/>
          </a:xfrm>
          <a:prstGeom prst="rect">
            <a:avLst/>
          </a:prstGeom>
        </p:spPr>
      </p:pic>
      <p:sp>
        <p:nvSpPr>
          <p:cNvPr id="18" name="Прямоугольник 17"/>
          <p:cNvSpPr/>
          <p:nvPr/>
        </p:nvSpPr>
        <p:spPr>
          <a:xfrm>
            <a:off x="0" y="-1693"/>
            <a:ext cx="12192000" cy="1344527"/>
          </a:xfrm>
          <a:prstGeom prst="rect">
            <a:avLst/>
          </a:prstGeom>
          <a:solidFill>
            <a:srgbClr val="2B3A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TextBox 1"/>
          <p:cNvSpPr txBox="1"/>
          <p:nvPr/>
        </p:nvSpPr>
        <p:spPr>
          <a:xfrm>
            <a:off x="492481" y="168667"/>
            <a:ext cx="869260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Все оборудование ООО «АКСИТЕХ» </a:t>
            </a:r>
            <a:r>
              <a:rPr lang="ru-RU" sz="20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находится в эксплуатации и интегрировано</a:t>
            </a:r>
            <a:r>
              <a:rPr lang="en-US" sz="20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0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 системы диспетчеризации</a:t>
            </a:r>
            <a:br>
              <a:rPr lang="ru-RU" sz="20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20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ООО </a:t>
            </a:r>
            <a:r>
              <a:rPr lang="ru-RU" sz="20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«Газпром межрегионгаз»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57753" y="176193"/>
            <a:ext cx="2088204" cy="368004"/>
          </a:xfrm>
          <a:prstGeom prst="rect">
            <a:avLst/>
          </a:prstGeom>
        </p:spPr>
      </p:pic>
      <p:pic>
        <p:nvPicPr>
          <p:cNvPr id="35" name="Рисунок 34"/>
          <p:cNvPicPr>
            <a:picLocks noChangeAspect="1"/>
          </p:cNvPicPr>
          <p:nvPr/>
        </p:nvPicPr>
        <p:blipFill rotWithShape="1">
          <a:blip r:embed="rId5"/>
          <a:srcRect r="626" b="2477"/>
          <a:stretch/>
        </p:blipFill>
        <p:spPr>
          <a:xfrm>
            <a:off x="8481616" y="1530956"/>
            <a:ext cx="3710384" cy="1647496"/>
          </a:xfrm>
          <a:prstGeom prst="rect">
            <a:avLst/>
          </a:prstGeom>
        </p:spPr>
      </p:pic>
      <p:pic>
        <p:nvPicPr>
          <p:cNvPr id="36" name="Рисунок 35"/>
          <p:cNvPicPr>
            <a:picLocks noChangeAspect="1"/>
          </p:cNvPicPr>
          <p:nvPr/>
        </p:nvPicPr>
        <p:blipFill rotWithShape="1">
          <a:blip r:embed="rId6"/>
          <a:srcRect r="989" b="2860"/>
          <a:stretch/>
        </p:blipFill>
        <p:spPr>
          <a:xfrm>
            <a:off x="4445752" y="1530626"/>
            <a:ext cx="3696817" cy="1641022"/>
          </a:xfrm>
          <a:prstGeom prst="rect">
            <a:avLst/>
          </a:prstGeom>
        </p:spPr>
      </p:pic>
      <p:pic>
        <p:nvPicPr>
          <p:cNvPr id="37" name="Рисунок 36"/>
          <p:cNvPicPr>
            <a:picLocks noChangeAspect="1"/>
          </p:cNvPicPr>
          <p:nvPr/>
        </p:nvPicPr>
        <p:blipFill rotWithShape="1">
          <a:blip r:embed="rId7"/>
          <a:srcRect r="617" b="969"/>
          <a:stretch/>
        </p:blipFill>
        <p:spPr>
          <a:xfrm>
            <a:off x="407243" y="3364052"/>
            <a:ext cx="3700025" cy="1641007"/>
          </a:xfrm>
          <a:prstGeom prst="rect">
            <a:avLst/>
          </a:prstGeom>
        </p:spPr>
      </p:pic>
      <p:pic>
        <p:nvPicPr>
          <p:cNvPr id="38" name="Рисунок 3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45752" y="3359440"/>
            <a:ext cx="3696817" cy="1667811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8420056" y="3278267"/>
            <a:ext cx="3757617" cy="746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700"/>
              </a:lnSpc>
              <a:spcAft>
                <a:spcPts val="0"/>
              </a:spcAft>
            </a:pPr>
            <a:r>
              <a:rPr lang="ru-RU" sz="1200" b="1" dirty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Технические решения АКСИТЕХ полностью соответствуют СТО 2.4-11-1-2022 и другим нормативным документам ПАО «ГАЗПРОМ»</a:t>
            </a:r>
            <a:endParaRPr lang="ru-RU" sz="1200" dirty="0">
              <a:solidFill>
                <a:schemeClr val="bg1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8459969" y="4147928"/>
            <a:ext cx="3576318" cy="9643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700"/>
              </a:lnSpc>
            </a:pPr>
            <a:r>
              <a:rPr lang="ru-RU" sz="1200" b="1" dirty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Продукция имеет необходимую документацию, сертификаты и лицензии, проходит контроль качества на </a:t>
            </a:r>
            <a:r>
              <a:rPr lang="ru-RU" sz="1200" b="1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всех</a:t>
            </a:r>
            <a:br>
              <a:rPr lang="ru-RU" sz="1200" b="1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</a:br>
            <a:r>
              <a:rPr lang="ru-RU" sz="1200" b="1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стадиях </a:t>
            </a:r>
            <a:r>
              <a:rPr lang="ru-RU" sz="1200" b="1" dirty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производства</a:t>
            </a:r>
          </a:p>
        </p:txBody>
      </p:sp>
      <p:grpSp>
        <p:nvGrpSpPr>
          <p:cNvPr id="14" name="Группа 13"/>
          <p:cNvGrpSpPr/>
          <p:nvPr/>
        </p:nvGrpSpPr>
        <p:grpSpPr>
          <a:xfrm>
            <a:off x="409912" y="5181511"/>
            <a:ext cx="3710377" cy="1676489"/>
            <a:chOff x="-6795" y="5579141"/>
            <a:chExt cx="3802462" cy="1676489"/>
          </a:xfrm>
        </p:grpSpPr>
        <p:pic>
          <p:nvPicPr>
            <p:cNvPr id="43" name="Рисунок 42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277621" y="5579141"/>
              <a:ext cx="2518046" cy="1676489"/>
            </a:xfrm>
            <a:prstGeom prst="rect">
              <a:avLst/>
            </a:prstGeom>
          </p:spPr>
        </p:pic>
        <p:sp>
          <p:nvSpPr>
            <p:cNvPr id="44" name="Полилиния 43"/>
            <p:cNvSpPr/>
            <p:nvPr/>
          </p:nvSpPr>
          <p:spPr>
            <a:xfrm>
              <a:off x="-6795" y="5579383"/>
              <a:ext cx="2028141" cy="1673843"/>
            </a:xfrm>
            <a:custGeom>
              <a:avLst/>
              <a:gdLst>
                <a:gd name="connsiteX0" fmla="*/ 0 w 2166392"/>
                <a:gd name="connsiteY0" fmla="*/ 0 h 1795834"/>
                <a:gd name="connsiteX1" fmla="*/ 2166392 w 2166392"/>
                <a:gd name="connsiteY1" fmla="*/ 0 h 1795834"/>
                <a:gd name="connsiteX2" fmla="*/ 2139232 w 2166392"/>
                <a:gd name="connsiteY2" fmla="*/ 26193 h 1795834"/>
                <a:gd name="connsiteX3" fmla="*/ 1773275 w 2166392"/>
                <a:gd name="connsiteY3" fmla="*/ 919710 h 1795834"/>
                <a:gd name="connsiteX4" fmla="*/ 2046974 w 2166392"/>
                <a:gd name="connsiteY4" fmla="*/ 1705088 h 1795834"/>
                <a:gd name="connsiteX5" fmla="*/ 2124394 w 2166392"/>
                <a:gd name="connsiteY5" fmla="*/ 1795834 h 1795834"/>
                <a:gd name="connsiteX6" fmla="*/ 0 w 2166392"/>
                <a:gd name="connsiteY6" fmla="*/ 1795834 h 1795834"/>
                <a:gd name="connsiteX7" fmla="*/ 0 w 2166392"/>
                <a:gd name="connsiteY7" fmla="*/ 0 h 17958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166392" h="1795834">
                  <a:moveTo>
                    <a:pt x="0" y="0"/>
                  </a:moveTo>
                  <a:lnTo>
                    <a:pt x="2166392" y="0"/>
                  </a:lnTo>
                  <a:lnTo>
                    <a:pt x="2139232" y="26193"/>
                  </a:lnTo>
                  <a:cubicBezTo>
                    <a:pt x="1910611" y="269008"/>
                    <a:pt x="1773275" y="580301"/>
                    <a:pt x="1773275" y="919710"/>
                  </a:cubicBezTo>
                  <a:cubicBezTo>
                    <a:pt x="1773275" y="1210632"/>
                    <a:pt x="1874175" y="1480898"/>
                    <a:pt x="2046974" y="1705088"/>
                  </a:cubicBezTo>
                  <a:lnTo>
                    <a:pt x="2124394" y="1795834"/>
                  </a:lnTo>
                  <a:lnTo>
                    <a:pt x="0" y="17958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13A7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143434" y="5985744"/>
              <a:ext cx="1869116" cy="7848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5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Разработка информационных систем</a:t>
              </a:r>
            </a:p>
          </p:txBody>
        </p:sp>
        <p:cxnSp>
          <p:nvCxnSpPr>
            <p:cNvPr id="46" name="Прямая соединительная линия 45"/>
            <p:cNvCxnSpPr/>
            <p:nvPr/>
          </p:nvCxnSpPr>
          <p:spPr>
            <a:xfrm>
              <a:off x="237092" y="7052637"/>
              <a:ext cx="521632" cy="1"/>
            </a:xfrm>
            <a:prstGeom prst="line">
              <a:avLst/>
            </a:prstGeom>
            <a:ln w="1905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3" name="Группа 52"/>
          <p:cNvGrpSpPr/>
          <p:nvPr/>
        </p:nvGrpSpPr>
        <p:grpSpPr>
          <a:xfrm>
            <a:off x="4437789" y="5166735"/>
            <a:ext cx="3723967" cy="1684249"/>
            <a:chOff x="4236585" y="5096097"/>
            <a:chExt cx="3723967" cy="1684249"/>
          </a:xfrm>
        </p:grpSpPr>
        <p:pic>
          <p:nvPicPr>
            <p:cNvPr id="33" name="Рисунок 32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5036202" y="5096097"/>
              <a:ext cx="2924350" cy="1684249"/>
            </a:xfrm>
            <a:prstGeom prst="rect">
              <a:avLst/>
            </a:prstGeom>
          </p:spPr>
        </p:pic>
        <p:sp>
          <p:nvSpPr>
            <p:cNvPr id="47" name="Полилиния 46"/>
            <p:cNvSpPr/>
            <p:nvPr/>
          </p:nvSpPr>
          <p:spPr>
            <a:xfrm>
              <a:off x="4236585" y="5099115"/>
              <a:ext cx="2028141" cy="1681231"/>
            </a:xfrm>
            <a:custGeom>
              <a:avLst/>
              <a:gdLst>
                <a:gd name="connsiteX0" fmla="*/ 0 w 2166392"/>
                <a:gd name="connsiteY0" fmla="*/ 0 h 1795834"/>
                <a:gd name="connsiteX1" fmla="*/ 2166392 w 2166392"/>
                <a:gd name="connsiteY1" fmla="*/ 0 h 1795834"/>
                <a:gd name="connsiteX2" fmla="*/ 2139232 w 2166392"/>
                <a:gd name="connsiteY2" fmla="*/ 26193 h 1795834"/>
                <a:gd name="connsiteX3" fmla="*/ 1773275 w 2166392"/>
                <a:gd name="connsiteY3" fmla="*/ 919710 h 1795834"/>
                <a:gd name="connsiteX4" fmla="*/ 2046974 w 2166392"/>
                <a:gd name="connsiteY4" fmla="*/ 1705088 h 1795834"/>
                <a:gd name="connsiteX5" fmla="*/ 2124394 w 2166392"/>
                <a:gd name="connsiteY5" fmla="*/ 1795834 h 1795834"/>
                <a:gd name="connsiteX6" fmla="*/ 0 w 2166392"/>
                <a:gd name="connsiteY6" fmla="*/ 1795834 h 1795834"/>
                <a:gd name="connsiteX7" fmla="*/ 0 w 2166392"/>
                <a:gd name="connsiteY7" fmla="*/ 0 h 17958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166392" h="1795834">
                  <a:moveTo>
                    <a:pt x="0" y="0"/>
                  </a:moveTo>
                  <a:lnTo>
                    <a:pt x="2166392" y="0"/>
                  </a:lnTo>
                  <a:lnTo>
                    <a:pt x="2139232" y="26193"/>
                  </a:lnTo>
                  <a:cubicBezTo>
                    <a:pt x="1910611" y="269008"/>
                    <a:pt x="1773275" y="580301"/>
                    <a:pt x="1773275" y="919710"/>
                  </a:cubicBezTo>
                  <a:cubicBezTo>
                    <a:pt x="1773275" y="1210632"/>
                    <a:pt x="1874175" y="1480898"/>
                    <a:pt x="2046974" y="1705088"/>
                  </a:cubicBezTo>
                  <a:lnTo>
                    <a:pt x="2124394" y="1795834"/>
                  </a:lnTo>
                  <a:lnTo>
                    <a:pt x="0" y="17958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13A7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4340002" y="5298130"/>
              <a:ext cx="1869116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5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Системы диспетчеризации уровня SCADA</a:t>
              </a:r>
              <a:r>
                <a:rPr lang="en-US" sz="15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/>
              </a:r>
              <a:br>
                <a:rPr lang="en-US" sz="15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ru-RU" sz="15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и MES</a:t>
              </a:r>
            </a:p>
          </p:txBody>
        </p:sp>
        <p:cxnSp>
          <p:nvCxnSpPr>
            <p:cNvPr id="49" name="Прямая соединительная линия 48"/>
            <p:cNvCxnSpPr/>
            <p:nvPr/>
          </p:nvCxnSpPr>
          <p:spPr>
            <a:xfrm>
              <a:off x="4451288" y="6572369"/>
              <a:ext cx="521632" cy="1"/>
            </a:xfrm>
            <a:prstGeom prst="line">
              <a:avLst/>
            </a:prstGeom>
            <a:ln w="1905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4" name="Группа 53"/>
          <p:cNvGrpSpPr/>
          <p:nvPr/>
        </p:nvGrpSpPr>
        <p:grpSpPr>
          <a:xfrm>
            <a:off x="8481616" y="5168334"/>
            <a:ext cx="3720542" cy="1684249"/>
            <a:chOff x="8533262" y="5106261"/>
            <a:chExt cx="3665533" cy="1684249"/>
          </a:xfrm>
        </p:grpSpPr>
        <p:pic>
          <p:nvPicPr>
            <p:cNvPr id="25" name="Рисунок 24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9926277" y="5106261"/>
              <a:ext cx="2272518" cy="1684056"/>
            </a:xfrm>
            <a:prstGeom prst="rect">
              <a:avLst/>
            </a:prstGeom>
          </p:spPr>
        </p:pic>
        <p:sp>
          <p:nvSpPr>
            <p:cNvPr id="50" name="Полилиния 49"/>
            <p:cNvSpPr/>
            <p:nvPr/>
          </p:nvSpPr>
          <p:spPr>
            <a:xfrm>
              <a:off x="8533262" y="5106261"/>
              <a:ext cx="2256392" cy="1684249"/>
            </a:xfrm>
            <a:custGeom>
              <a:avLst/>
              <a:gdLst>
                <a:gd name="connsiteX0" fmla="*/ 0 w 2166392"/>
                <a:gd name="connsiteY0" fmla="*/ 0 h 1795834"/>
                <a:gd name="connsiteX1" fmla="*/ 2166392 w 2166392"/>
                <a:gd name="connsiteY1" fmla="*/ 0 h 1795834"/>
                <a:gd name="connsiteX2" fmla="*/ 2139232 w 2166392"/>
                <a:gd name="connsiteY2" fmla="*/ 26193 h 1795834"/>
                <a:gd name="connsiteX3" fmla="*/ 1773275 w 2166392"/>
                <a:gd name="connsiteY3" fmla="*/ 919710 h 1795834"/>
                <a:gd name="connsiteX4" fmla="*/ 2046974 w 2166392"/>
                <a:gd name="connsiteY4" fmla="*/ 1705088 h 1795834"/>
                <a:gd name="connsiteX5" fmla="*/ 2124394 w 2166392"/>
                <a:gd name="connsiteY5" fmla="*/ 1795834 h 1795834"/>
                <a:gd name="connsiteX6" fmla="*/ 0 w 2166392"/>
                <a:gd name="connsiteY6" fmla="*/ 1795834 h 1795834"/>
                <a:gd name="connsiteX7" fmla="*/ 0 w 2166392"/>
                <a:gd name="connsiteY7" fmla="*/ 0 h 17958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166392" h="1795834">
                  <a:moveTo>
                    <a:pt x="0" y="0"/>
                  </a:moveTo>
                  <a:lnTo>
                    <a:pt x="2166392" y="0"/>
                  </a:lnTo>
                  <a:lnTo>
                    <a:pt x="2139232" y="26193"/>
                  </a:lnTo>
                  <a:cubicBezTo>
                    <a:pt x="1910611" y="269008"/>
                    <a:pt x="1773275" y="580301"/>
                    <a:pt x="1773275" y="919710"/>
                  </a:cubicBezTo>
                  <a:cubicBezTo>
                    <a:pt x="1773275" y="1210632"/>
                    <a:pt x="1874175" y="1480898"/>
                    <a:pt x="2046974" y="1705088"/>
                  </a:cubicBezTo>
                  <a:lnTo>
                    <a:pt x="2124394" y="1795834"/>
                  </a:lnTo>
                  <a:lnTo>
                    <a:pt x="0" y="17958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13A7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8690551" y="5348360"/>
              <a:ext cx="1869116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5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Информационная безопасность</a:t>
              </a:r>
              <a:endParaRPr lang="en-US" sz="1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ru-RU" sz="15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с использованием СКЗИ</a:t>
              </a:r>
            </a:p>
          </p:txBody>
        </p:sp>
        <p:cxnSp>
          <p:nvCxnSpPr>
            <p:cNvPr id="52" name="Прямая соединительная линия 51"/>
            <p:cNvCxnSpPr/>
            <p:nvPr/>
          </p:nvCxnSpPr>
          <p:spPr>
            <a:xfrm>
              <a:off x="8797660" y="6582533"/>
              <a:ext cx="521632" cy="1"/>
            </a:xfrm>
            <a:prstGeom prst="line">
              <a:avLst/>
            </a:prstGeom>
            <a:ln w="1905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Прямоугольник 8"/>
          <p:cNvSpPr/>
          <p:nvPr/>
        </p:nvSpPr>
        <p:spPr>
          <a:xfrm>
            <a:off x="-6795" y="-10139"/>
            <a:ext cx="417443" cy="6868139"/>
          </a:xfrm>
          <a:prstGeom prst="rect">
            <a:avLst/>
          </a:prstGeom>
          <a:solidFill>
            <a:srgbClr val="FFB8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5" name="Прямоугольник 54"/>
          <p:cNvSpPr/>
          <p:nvPr/>
        </p:nvSpPr>
        <p:spPr>
          <a:xfrm>
            <a:off x="8258914" y="3359439"/>
            <a:ext cx="149589" cy="1667811"/>
          </a:xfrm>
          <a:prstGeom prst="rect">
            <a:avLst/>
          </a:prstGeom>
          <a:solidFill>
            <a:srgbClr val="FFB8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96684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l="7030" t="2553" b="6905"/>
          <a:stretch/>
        </p:blipFill>
        <p:spPr>
          <a:xfrm>
            <a:off x="-6795" y="1448305"/>
            <a:ext cx="8825948" cy="5291511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0" y="-1693"/>
            <a:ext cx="12192000" cy="790965"/>
          </a:xfrm>
          <a:prstGeom prst="rect">
            <a:avLst/>
          </a:prstGeom>
          <a:solidFill>
            <a:srgbClr val="2B3A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492481" y="168667"/>
            <a:ext cx="86926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Газораспределительные сети</a:t>
            </a:r>
            <a:endParaRPr lang="ru-RU" sz="20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57753" y="176193"/>
            <a:ext cx="2088204" cy="368004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-6795" y="-10138"/>
            <a:ext cx="417443" cy="1571218"/>
          </a:xfrm>
          <a:prstGeom prst="rect">
            <a:avLst/>
          </a:prstGeom>
          <a:solidFill>
            <a:srgbClr val="FFB8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492481" y="863530"/>
            <a:ext cx="1145347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 2023 году протяжённость газораспределительных сетей достигла </a:t>
            </a:r>
            <a:r>
              <a:rPr lang="ru-RU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980 тысяч километров</a:t>
            </a:r>
            <a:r>
              <a:rPr lang="ru-RU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а к 2030 году планируется достичь 100%-ной газификации в технически возможных регионах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725612" y="4224130"/>
            <a:ext cx="3518879" cy="263387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725612" y="1345994"/>
            <a:ext cx="3466388" cy="2759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77865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3"/>
          <a:srcRect b="13188"/>
          <a:stretch/>
        </p:blipFill>
        <p:spPr>
          <a:xfrm>
            <a:off x="2862471" y="775923"/>
            <a:ext cx="9329530" cy="6062199"/>
          </a:xfrm>
          <a:prstGeom prst="rect">
            <a:avLst/>
          </a:prstGeom>
        </p:spPr>
      </p:pic>
      <p:sp>
        <p:nvSpPr>
          <p:cNvPr id="21" name="Прямоугольник 20"/>
          <p:cNvSpPr/>
          <p:nvPr/>
        </p:nvSpPr>
        <p:spPr>
          <a:xfrm>
            <a:off x="2547945" y="795636"/>
            <a:ext cx="7506758" cy="6060283"/>
          </a:xfrm>
          <a:prstGeom prst="rect">
            <a:avLst/>
          </a:prstGeom>
          <a:gradFill>
            <a:gsLst>
              <a:gs pos="9000">
                <a:schemeClr val="bg1"/>
              </a:gs>
              <a:gs pos="51000">
                <a:srgbClr val="FFFFFF">
                  <a:alpha val="56000"/>
                </a:srgbClr>
              </a:gs>
              <a:gs pos="85000">
                <a:srgbClr val="FFFFFF">
                  <a:alpha val="35000"/>
                </a:srgbClr>
              </a:gs>
              <a:gs pos="100000">
                <a:schemeClr val="bg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33"/>
          </a:p>
        </p:txBody>
      </p:sp>
      <p:sp>
        <p:nvSpPr>
          <p:cNvPr id="6" name="Прямоугольник 5"/>
          <p:cNvSpPr/>
          <p:nvPr/>
        </p:nvSpPr>
        <p:spPr>
          <a:xfrm>
            <a:off x="0" y="-1693"/>
            <a:ext cx="12192000" cy="790965"/>
          </a:xfrm>
          <a:prstGeom prst="rect">
            <a:avLst/>
          </a:prstGeom>
          <a:solidFill>
            <a:srgbClr val="2B3A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492481" y="168667"/>
            <a:ext cx="86926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Ядро комплекса телеметрии – автономный контроллер КАМ 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57753" y="176193"/>
            <a:ext cx="2088204" cy="368004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54" t="22552" r="14507" b="13948"/>
          <a:stretch/>
        </p:blipFill>
        <p:spPr>
          <a:xfrm>
            <a:off x="6665769" y="959632"/>
            <a:ext cx="5472608" cy="34457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5" name="TextBox 14"/>
          <p:cNvSpPr txBox="1"/>
          <p:nvPr/>
        </p:nvSpPr>
        <p:spPr>
          <a:xfrm>
            <a:off x="579386" y="990152"/>
            <a:ext cx="626532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Основные характеристики</a:t>
            </a:r>
          </a:p>
          <a:p>
            <a:endParaRPr lang="ru-RU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Работа от встроенного </a:t>
            </a:r>
            <a:r>
              <a:rPr lang="ru-RU" sz="1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АКБ </a:t>
            </a:r>
            <a:r>
              <a:rPr lang="ru-RU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 течении </a:t>
            </a:r>
            <a:r>
              <a:rPr lang="ru-RU" sz="1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 </a:t>
            </a:r>
            <a:r>
              <a:rPr lang="ru-RU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года</a:t>
            </a:r>
            <a:r>
              <a:rPr lang="en-US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Размещение во взрывоопасной зоне.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Встроенный модем для подключения к беспроводной </a:t>
            </a:r>
            <a:r>
              <a:rPr lang="ru-RU" sz="1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сети. </a:t>
            </a:r>
            <a:endParaRPr lang="ru-RU" sz="1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Возможность управления запорно-регулирующей арматурой.</a:t>
            </a:r>
            <a:endParaRPr lang="en-US" sz="1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581" r="4905" b="36240"/>
          <a:stretch/>
        </p:blipFill>
        <p:spPr>
          <a:xfrm>
            <a:off x="-9414" y="3234965"/>
            <a:ext cx="5008797" cy="3640478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Скругленная прямоугольная выноска 16"/>
          <p:cNvSpPr/>
          <p:nvPr/>
        </p:nvSpPr>
        <p:spPr>
          <a:xfrm>
            <a:off x="5890714" y="3551337"/>
            <a:ext cx="1130971" cy="620668"/>
          </a:xfrm>
          <a:prstGeom prst="wedgeRoundRectCallout">
            <a:avLst>
              <a:gd name="adj1" fmla="val 54964"/>
              <a:gd name="adj2" fmla="val -107845"/>
              <a:gd name="adj3" fmla="val 16667"/>
            </a:avLst>
          </a:prstGeom>
          <a:solidFill>
            <a:srgbClr val="264292"/>
          </a:solidFill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Элемент питания</a:t>
            </a:r>
          </a:p>
        </p:txBody>
      </p:sp>
      <p:sp>
        <p:nvSpPr>
          <p:cNvPr id="18" name="Скругленная прямоугольная выноска 17"/>
          <p:cNvSpPr/>
          <p:nvPr/>
        </p:nvSpPr>
        <p:spPr>
          <a:xfrm>
            <a:off x="7546230" y="3717373"/>
            <a:ext cx="1461561" cy="1138529"/>
          </a:xfrm>
          <a:prstGeom prst="wedgeRoundRectCallout">
            <a:avLst>
              <a:gd name="adj1" fmla="val 51825"/>
              <a:gd name="adj2" fmla="val -140172"/>
              <a:gd name="adj3" fmla="val 16667"/>
            </a:avLst>
          </a:prstGeom>
          <a:solidFill>
            <a:srgbClr val="264292"/>
          </a:solidFill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Контроллер КАМ200-14</a:t>
            </a:r>
          </a:p>
          <a:p>
            <a:pPr algn="ctr"/>
            <a:r>
              <a:rPr lang="ru-RU" sz="1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с модулем </a:t>
            </a:r>
            <a:r>
              <a:rPr lang="ru-RU" sz="12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беспроводной связи</a:t>
            </a:r>
            <a:endParaRPr lang="ru-RU" sz="12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9" name="Скругленная прямоугольная выноска 18"/>
          <p:cNvSpPr/>
          <p:nvPr/>
        </p:nvSpPr>
        <p:spPr>
          <a:xfrm>
            <a:off x="9198292" y="3618372"/>
            <a:ext cx="1480254" cy="973975"/>
          </a:xfrm>
          <a:prstGeom prst="wedgeRoundRectCallout">
            <a:avLst>
              <a:gd name="adj1" fmla="val 7479"/>
              <a:gd name="adj2" fmla="val -137981"/>
              <a:gd name="adj3" fmla="val 16667"/>
            </a:avLst>
          </a:prstGeom>
          <a:solidFill>
            <a:srgbClr val="264292"/>
          </a:solidFill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Модули расширения</a:t>
            </a:r>
          </a:p>
          <a:p>
            <a:pPr algn="ctr"/>
            <a:r>
              <a:rPr lang="ru-RU" sz="1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линейки КАМ200</a:t>
            </a:r>
          </a:p>
        </p:txBody>
      </p:sp>
      <p:sp>
        <p:nvSpPr>
          <p:cNvPr id="20" name="Скругленная прямоугольная выноска 19"/>
          <p:cNvSpPr/>
          <p:nvPr/>
        </p:nvSpPr>
        <p:spPr>
          <a:xfrm>
            <a:off x="5855191" y="1033445"/>
            <a:ext cx="1493100" cy="986939"/>
          </a:xfrm>
          <a:prstGeom prst="wedgeRoundRectCallout">
            <a:avLst>
              <a:gd name="adj1" fmla="val 149784"/>
              <a:gd name="adj2" fmla="val 28757"/>
              <a:gd name="adj3" fmla="val 16667"/>
            </a:avLst>
          </a:prstGeom>
          <a:solidFill>
            <a:srgbClr val="264292"/>
          </a:solidFill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Встроенный модуль беспроводной связи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-6795" y="-10139"/>
            <a:ext cx="417443" cy="6885582"/>
          </a:xfrm>
          <a:prstGeom prst="rect">
            <a:avLst/>
          </a:prstGeom>
          <a:solidFill>
            <a:srgbClr val="FFB8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37626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/>
          <a:srcRect l="2246" r="12912"/>
          <a:stretch/>
        </p:blipFill>
        <p:spPr>
          <a:xfrm>
            <a:off x="30145" y="672476"/>
            <a:ext cx="12148457" cy="6185524"/>
          </a:xfrm>
          <a:prstGeom prst="rect">
            <a:avLst/>
          </a:prstGeom>
        </p:spPr>
      </p:pic>
      <p:sp>
        <p:nvSpPr>
          <p:cNvPr id="16" name="Прямоугольник 15"/>
          <p:cNvSpPr/>
          <p:nvPr/>
        </p:nvSpPr>
        <p:spPr>
          <a:xfrm>
            <a:off x="0" y="-15840"/>
            <a:ext cx="10952703" cy="6858000"/>
          </a:xfrm>
          <a:prstGeom prst="rect">
            <a:avLst/>
          </a:prstGeom>
          <a:gradFill>
            <a:gsLst>
              <a:gs pos="0">
                <a:srgbClr val="14063A"/>
              </a:gs>
              <a:gs pos="68000">
                <a:srgbClr val="140530">
                  <a:alpha val="64000"/>
                </a:srgbClr>
              </a:gs>
              <a:gs pos="26000">
                <a:srgbClr val="140530"/>
              </a:gs>
              <a:gs pos="80000">
                <a:srgbClr val="140530">
                  <a:alpha val="43000"/>
                </a:srgbClr>
              </a:gs>
              <a:gs pos="100000">
                <a:schemeClr val="bg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0" y="-1693"/>
            <a:ext cx="12192000" cy="790965"/>
          </a:xfrm>
          <a:prstGeom prst="rect">
            <a:avLst/>
          </a:prstGeom>
          <a:solidFill>
            <a:srgbClr val="2B3A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492481" y="168667"/>
            <a:ext cx="86926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Современные вызовы информационной безопасности АСУ ТП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57753" y="176193"/>
            <a:ext cx="2088204" cy="368004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492481" y="959632"/>
            <a:ext cx="11362861" cy="20518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ts val="1700"/>
              </a:lnSpc>
              <a:buFont typeface="Wingdings" panose="05000000000000000000" pitchFamily="2" charset="2"/>
              <a:buChar char="§"/>
            </a:pPr>
            <a:r>
              <a:rPr lang="ru-RU" sz="14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Устойчивый рост числа целенаправленных атак на промышленные системы.</a:t>
            </a:r>
          </a:p>
          <a:p>
            <a:pPr marL="285750" indent="-285750" algn="just">
              <a:lnSpc>
                <a:spcPts val="1700"/>
              </a:lnSpc>
              <a:buFont typeface="Wingdings" panose="05000000000000000000" pitchFamily="2" charset="2"/>
              <a:buChar char="§"/>
            </a:pPr>
            <a:endParaRPr lang="ru-RU" sz="14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 algn="just">
              <a:lnSpc>
                <a:spcPts val="1700"/>
              </a:lnSpc>
              <a:buFont typeface="Wingdings" panose="05000000000000000000" pitchFamily="2" charset="2"/>
              <a:buChar char="§"/>
            </a:pPr>
            <a:r>
              <a:rPr lang="ru-RU" sz="14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Усложнение тактик злоумышленников - повышение профессионализма атакующих, использование уязвимостей нулевого дня и социальной инженерии.  </a:t>
            </a:r>
            <a:endParaRPr lang="en-US" sz="1400" b="1" dirty="0" smtClean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 algn="just">
              <a:lnSpc>
                <a:spcPts val="1700"/>
              </a:lnSpc>
              <a:buFont typeface="Wingdings" panose="05000000000000000000" pitchFamily="2" charset="2"/>
              <a:buChar char="§"/>
            </a:pPr>
            <a:endParaRPr lang="en-US" sz="1400" b="1" dirty="0" smtClean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 algn="just">
              <a:lnSpc>
                <a:spcPts val="1700"/>
              </a:lnSpc>
              <a:buFont typeface="Wingdings" panose="05000000000000000000" pitchFamily="2" charset="2"/>
              <a:buChar char="§"/>
            </a:pPr>
            <a:r>
              <a:rPr lang="ru-RU" sz="14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Наложенные средства защиты (межсетевые экраны, антивирусы) не всегда адаптированы к специфике АСУ ТП.  </a:t>
            </a:r>
            <a:endParaRPr lang="en-US" sz="1400" b="1" dirty="0" smtClean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 algn="just">
              <a:lnSpc>
                <a:spcPts val="1700"/>
              </a:lnSpc>
              <a:buFont typeface="Wingdings" panose="05000000000000000000" pitchFamily="2" charset="2"/>
              <a:buChar char="§"/>
            </a:pPr>
            <a:endParaRPr lang="ru-RU" sz="1400" b="1" dirty="0" smtClean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 algn="just">
              <a:lnSpc>
                <a:spcPts val="1700"/>
              </a:lnSpc>
              <a:buFont typeface="Wingdings" panose="05000000000000000000" pitchFamily="2" charset="2"/>
              <a:buChar char="§"/>
            </a:pPr>
            <a:r>
              <a:rPr lang="ru-RU" sz="14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Ограниченная эффективность стандартных решений против целевых атак.  </a:t>
            </a:r>
          </a:p>
          <a:p>
            <a:pPr algn="just"/>
            <a:endParaRPr lang="ru-RU" sz="14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-6795" y="-10139"/>
            <a:ext cx="417443" cy="6868139"/>
          </a:xfrm>
          <a:prstGeom prst="rect">
            <a:avLst/>
          </a:prstGeom>
          <a:solidFill>
            <a:srgbClr val="FFB8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13" name="Диаграмма 12"/>
          <p:cNvGraphicFramePr/>
          <p:nvPr>
            <p:extLst>
              <p:ext uri="{D42A27DB-BD31-4B8C-83A1-F6EECF244321}">
                <p14:modId xmlns:p14="http://schemas.microsoft.com/office/powerpoint/2010/main" val="2315554421"/>
              </p:ext>
            </p:extLst>
          </p:nvPr>
        </p:nvGraphicFramePr>
        <p:xfrm>
          <a:off x="580235" y="2457722"/>
          <a:ext cx="12271607" cy="43801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4" name="Прямоугольник 13"/>
          <p:cNvSpPr/>
          <p:nvPr/>
        </p:nvSpPr>
        <p:spPr>
          <a:xfrm>
            <a:off x="580235" y="3011476"/>
            <a:ext cx="7817618" cy="32726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ts val="2100"/>
              </a:lnSpc>
            </a:pPr>
            <a:r>
              <a:rPr lang="ru-RU" sz="1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Согласно опубликованным InfoWatch результатам исследования</a:t>
            </a:r>
            <a:r>
              <a:rPr lang="en-US" sz="1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2024 </a:t>
            </a:r>
            <a:r>
              <a:rPr lang="ru-RU" sz="1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года, </a:t>
            </a:r>
            <a:r>
              <a:rPr lang="ru-RU" sz="14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интенсивность и продолжительность атак на АСУ ТП заметно возросла — за два года количество киберинцидентов АСУ ТП в России выросло на 160%. </a:t>
            </a:r>
            <a:r>
              <a:rPr lang="ru-RU" sz="1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При этом ситуация в России кардинально отличается от общемировой, где за аналогичный период этот рост составил только 17%.</a:t>
            </a:r>
          </a:p>
          <a:p>
            <a:pPr marL="285750" lvl="0" indent="-285750">
              <a:lnSpc>
                <a:spcPts val="2100"/>
              </a:lnSpc>
              <a:buFont typeface="Wingdings" panose="05000000000000000000" pitchFamily="2" charset="2"/>
              <a:buChar char="§"/>
            </a:pPr>
            <a:endParaRPr lang="ru-RU" sz="14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0" algn="just">
              <a:lnSpc>
                <a:spcPts val="2100"/>
              </a:lnSpc>
            </a:pPr>
            <a:r>
              <a:rPr lang="ru-RU" sz="14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 общем числе атак на АСУ ТП за 2024 лидируют машиностроительные предприятия — на них пришлось 38% атак в России 32% в мире. На втором месте транспортная отрасль (24% и 28% соответственно), на третьем — производственные предприятия и </a:t>
            </a:r>
            <a:r>
              <a:rPr lang="ru-RU" sz="1400" b="1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ресурсодобывающая</a:t>
            </a:r>
            <a:r>
              <a:rPr lang="ru-RU" sz="14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отрасль (19% и 22%). Четвертое место занимают компании сферы энергетики (19% и 18%).</a:t>
            </a:r>
          </a:p>
          <a:p>
            <a:pPr lvl="0">
              <a:lnSpc>
                <a:spcPts val="1700"/>
              </a:lnSpc>
            </a:pPr>
            <a:endParaRPr lang="en-US" sz="14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60066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-1693"/>
            <a:ext cx="12192000" cy="790965"/>
          </a:xfrm>
          <a:prstGeom prst="rect">
            <a:avLst/>
          </a:prstGeom>
          <a:solidFill>
            <a:srgbClr val="2B3A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492481" y="168667"/>
            <a:ext cx="86926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Ключевые угрозы для промышленных систем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57753" y="176193"/>
            <a:ext cx="2088204" cy="368004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-6795" y="-10139"/>
            <a:ext cx="417443" cy="799411"/>
          </a:xfrm>
          <a:prstGeom prst="rect">
            <a:avLst/>
          </a:prstGeom>
          <a:solidFill>
            <a:srgbClr val="FFB8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152840" y="1141108"/>
            <a:ext cx="7897060" cy="5210749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8749560" y="4823491"/>
            <a:ext cx="1464277" cy="374571"/>
          </a:xfrm>
          <a:prstGeom prst="round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800" dirty="0" smtClean="0">
                <a:solidFill>
                  <a:schemeClr val="bg1"/>
                </a:solidFill>
              </a:rPr>
              <a:t>Подача ложных команд управления Обновление ПО</a:t>
            </a:r>
            <a:endParaRPr lang="ru-RU" sz="800" dirty="0">
              <a:solidFill>
                <a:schemeClr val="bg1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916869" y="5034143"/>
            <a:ext cx="1490459" cy="510778"/>
          </a:xfrm>
          <a:prstGeom prst="round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800" dirty="0" smtClean="0">
                <a:solidFill>
                  <a:schemeClr val="bg1"/>
                </a:solidFill>
              </a:rPr>
              <a:t>Подлог данных от устройств</a:t>
            </a:r>
          </a:p>
          <a:p>
            <a:r>
              <a:rPr lang="ru-RU" sz="800" dirty="0" smtClean="0">
                <a:solidFill>
                  <a:schemeClr val="bg1"/>
                </a:solidFill>
              </a:rPr>
              <a:t>Имитация</a:t>
            </a:r>
            <a:r>
              <a:rPr lang="en-US" sz="800" dirty="0" smtClean="0">
                <a:solidFill>
                  <a:schemeClr val="bg1"/>
                </a:solidFill>
              </a:rPr>
              <a:t> </a:t>
            </a:r>
            <a:r>
              <a:rPr lang="ru-RU" sz="800" dirty="0" smtClean="0">
                <a:solidFill>
                  <a:schemeClr val="bg1"/>
                </a:solidFill>
              </a:rPr>
              <a:t>аварийных ситуаций</a:t>
            </a:r>
            <a:endParaRPr lang="ru-RU" sz="800" dirty="0">
              <a:solidFill>
                <a:schemeClr val="bg1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8784081" y="3332511"/>
            <a:ext cx="1321421" cy="374571"/>
          </a:xfrm>
          <a:prstGeom prst="round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800" dirty="0" smtClean="0">
                <a:solidFill>
                  <a:schemeClr val="bg1"/>
                </a:solidFill>
              </a:rPr>
              <a:t>Удаленное подключение</a:t>
            </a:r>
            <a:br>
              <a:rPr lang="ru-RU" sz="800" dirty="0" smtClean="0">
                <a:solidFill>
                  <a:schemeClr val="bg1"/>
                </a:solidFill>
              </a:rPr>
            </a:br>
            <a:r>
              <a:rPr lang="ru-RU" sz="800" dirty="0" smtClean="0">
                <a:solidFill>
                  <a:schemeClr val="bg1"/>
                </a:solidFill>
              </a:rPr>
              <a:t>к системе. </a:t>
            </a:r>
            <a:r>
              <a:rPr lang="en-US" sz="800" dirty="0" smtClean="0">
                <a:solidFill>
                  <a:schemeClr val="bg1"/>
                </a:solidFill>
              </a:rPr>
              <a:t>DDOS </a:t>
            </a:r>
            <a:r>
              <a:rPr lang="ru-RU" sz="800" dirty="0" smtClean="0">
                <a:solidFill>
                  <a:schemeClr val="bg1"/>
                </a:solidFill>
              </a:rPr>
              <a:t>атаки</a:t>
            </a:r>
            <a:endParaRPr lang="ru-RU" sz="800" dirty="0">
              <a:solidFill>
                <a:schemeClr val="bg1"/>
              </a:solidFill>
            </a:endParaRP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3475192" y="3322174"/>
            <a:ext cx="5180312" cy="3029683"/>
          </a:xfrm>
          <a:prstGeom prst="roundRect">
            <a:avLst>
              <a:gd name="adj" fmla="val 3805"/>
            </a:avLst>
          </a:prstGeom>
          <a:noFill/>
          <a:ln w="762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noFill/>
            </a:endParaRP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2152840" y="1196144"/>
            <a:ext cx="1992575" cy="1232363"/>
          </a:xfrm>
          <a:prstGeom prst="roundRect">
            <a:avLst>
              <a:gd name="adj" fmla="val 7858"/>
            </a:avLst>
          </a:prstGeom>
          <a:noFill/>
          <a:ln w="381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noFill/>
            </a:endParaRP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8031601" y="1141108"/>
            <a:ext cx="2018300" cy="1434914"/>
          </a:xfrm>
          <a:prstGeom prst="roundRect">
            <a:avLst>
              <a:gd name="adj" fmla="val 7179"/>
            </a:avLst>
          </a:prstGeom>
          <a:noFill/>
          <a:ln w="381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noFill/>
            </a:endParaRPr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4875446" y="1671194"/>
            <a:ext cx="2334458" cy="1431556"/>
          </a:xfrm>
          <a:prstGeom prst="roundRect">
            <a:avLst>
              <a:gd name="adj" fmla="val 7858"/>
            </a:avLst>
          </a:prstGeom>
          <a:noFill/>
          <a:ln w="381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noFill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2531902" y="2624738"/>
            <a:ext cx="2006579" cy="42109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5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7833" y="2483246"/>
            <a:ext cx="1123245" cy="6878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3" name="TextBox 32"/>
          <p:cNvSpPr txBox="1"/>
          <p:nvPr/>
        </p:nvSpPr>
        <p:spPr>
          <a:xfrm>
            <a:off x="3207923" y="2768833"/>
            <a:ext cx="9374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solidFill>
                  <a:schemeClr val="bg1"/>
                </a:solidFill>
              </a:rPr>
              <a:t>Интернет</a:t>
            </a:r>
            <a:endParaRPr lang="ru-RU" sz="1200" dirty="0">
              <a:solidFill>
                <a:schemeClr val="bg1"/>
              </a:solidFill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7583712" y="2698876"/>
            <a:ext cx="1993065" cy="34695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5" name="Picture 2"/>
          <p:cNvPicPr>
            <a:picLocks noChangeAspect="1" noChangeArrowheads="1"/>
          </p:cNvPicPr>
          <p:nvPr/>
        </p:nvPicPr>
        <p:blipFill>
          <a:blip r:embed="rId5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9643" y="2524129"/>
            <a:ext cx="1123245" cy="6878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6" name="TextBox 35"/>
          <p:cNvSpPr txBox="1"/>
          <p:nvPr/>
        </p:nvSpPr>
        <p:spPr>
          <a:xfrm>
            <a:off x="8259733" y="2809716"/>
            <a:ext cx="9374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solidFill>
                  <a:schemeClr val="bg1"/>
                </a:solidFill>
              </a:rPr>
              <a:t>Интернет</a:t>
            </a:r>
            <a:endParaRPr lang="ru-RU" sz="1200" dirty="0">
              <a:solidFill>
                <a:schemeClr val="bg1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6297086" y="1994040"/>
            <a:ext cx="1505572" cy="238363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800" dirty="0" smtClean="0">
                <a:solidFill>
                  <a:schemeClr val="bg1"/>
                </a:solidFill>
              </a:rPr>
              <a:t>   Подача команд управления</a:t>
            </a:r>
            <a:endParaRPr lang="ru-RU" sz="800" dirty="0">
              <a:solidFill>
                <a:schemeClr val="bg1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2049097" y="3746482"/>
            <a:ext cx="1643499" cy="374571"/>
          </a:xfrm>
          <a:prstGeom prst="round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800" dirty="0" smtClean="0">
                <a:solidFill>
                  <a:schemeClr val="bg1"/>
                </a:solidFill>
              </a:rPr>
              <a:t>Несанкционированный доступ</a:t>
            </a:r>
            <a:br>
              <a:rPr lang="ru-RU" sz="800" dirty="0" smtClean="0">
                <a:solidFill>
                  <a:schemeClr val="bg1"/>
                </a:solidFill>
              </a:rPr>
            </a:br>
            <a:r>
              <a:rPr lang="ru-RU" sz="800" dirty="0" smtClean="0">
                <a:solidFill>
                  <a:schemeClr val="bg1"/>
                </a:solidFill>
              </a:rPr>
              <a:t>к инф. Модификация данных</a:t>
            </a:r>
            <a:endParaRPr lang="ru-RU" sz="800" dirty="0">
              <a:solidFill>
                <a:schemeClr val="bg1"/>
              </a:solidFill>
            </a:endParaRPr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1709529" y="5896757"/>
            <a:ext cx="1246425" cy="399025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Вендор</a:t>
            </a:r>
          </a:p>
          <a:p>
            <a:pPr algn="ctr"/>
            <a:r>
              <a:rPr lang="ru-RU" sz="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оборудования</a:t>
            </a: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8897338" y="5791640"/>
            <a:ext cx="1388533" cy="415234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Сервисная организация</a:t>
            </a:r>
          </a:p>
        </p:txBody>
      </p:sp>
      <p:cxnSp>
        <p:nvCxnSpPr>
          <p:cNvPr id="41" name="Прямая со стрелкой 40"/>
          <p:cNvCxnSpPr>
            <a:stCxn id="39" idx="3"/>
          </p:cNvCxnSpPr>
          <p:nvPr/>
        </p:nvCxnSpPr>
        <p:spPr>
          <a:xfrm flipV="1">
            <a:off x="2955954" y="5650176"/>
            <a:ext cx="1038473" cy="446094"/>
          </a:xfrm>
          <a:prstGeom prst="straightConnector1">
            <a:avLst/>
          </a:prstGeom>
          <a:ln w="3175">
            <a:solidFill>
              <a:schemeClr val="accent1">
                <a:lumMod val="75000"/>
              </a:schemeClr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 стрелкой 41"/>
          <p:cNvCxnSpPr/>
          <p:nvPr/>
        </p:nvCxnSpPr>
        <p:spPr>
          <a:xfrm flipH="1" flipV="1">
            <a:off x="6639281" y="4098457"/>
            <a:ext cx="2252194" cy="1717360"/>
          </a:xfrm>
          <a:prstGeom prst="straightConnector1">
            <a:avLst/>
          </a:prstGeom>
          <a:ln w="3175">
            <a:solidFill>
              <a:schemeClr val="accent1">
                <a:lumMod val="75000"/>
              </a:schemeClr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740834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-1693"/>
            <a:ext cx="12192000" cy="790965"/>
          </a:xfrm>
          <a:prstGeom prst="rect">
            <a:avLst/>
          </a:prstGeom>
          <a:solidFill>
            <a:srgbClr val="2B3A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492481" y="129522"/>
            <a:ext cx="955741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ru-RU" sz="20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Пример воздействия злоумышленника</a:t>
            </a:r>
            <a:br>
              <a:rPr lang="ru-RU" sz="20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20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путем навязывания команд управления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57753" y="176193"/>
            <a:ext cx="2088204" cy="368004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-6795" y="-10139"/>
            <a:ext cx="417443" cy="799411"/>
          </a:xfrm>
          <a:prstGeom prst="rect">
            <a:avLst/>
          </a:prstGeom>
          <a:solidFill>
            <a:srgbClr val="FFB8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3" name="Рисунок 42"/>
          <p:cNvPicPr>
            <a:picLocks noChangeAspect="1"/>
          </p:cNvPicPr>
          <p:nvPr/>
        </p:nvPicPr>
        <p:blipFill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337418" y="1912839"/>
            <a:ext cx="2114550" cy="4476750"/>
          </a:xfrm>
          <a:prstGeom prst="rect">
            <a:avLst/>
          </a:prstGeom>
        </p:spPr>
      </p:pic>
      <p:pic>
        <p:nvPicPr>
          <p:cNvPr id="44" name="Рисунок 43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508291" y="2439674"/>
            <a:ext cx="6415400" cy="3170660"/>
          </a:xfrm>
          <a:prstGeom prst="rect">
            <a:avLst/>
          </a:prstGeom>
        </p:spPr>
      </p:pic>
      <p:sp>
        <p:nvSpPr>
          <p:cNvPr id="45" name="Скругленная прямоугольная выноска 44"/>
          <p:cNvSpPr/>
          <p:nvPr/>
        </p:nvSpPr>
        <p:spPr>
          <a:xfrm>
            <a:off x="8139327" y="4826356"/>
            <a:ext cx="3538796" cy="1443247"/>
          </a:xfrm>
          <a:prstGeom prst="wedgeRoundRectCallout">
            <a:avLst>
              <a:gd name="adj1" fmla="val -78734"/>
              <a:gd name="adj2" fmla="val -119193"/>
              <a:gd name="adj3" fmla="val 16667"/>
            </a:avLst>
          </a:prstGeom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6" name="Рисунок 45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8286931" y="5033342"/>
            <a:ext cx="3226697" cy="1066294"/>
          </a:xfrm>
          <a:prstGeom prst="rect">
            <a:avLst/>
          </a:prstGeom>
        </p:spPr>
      </p:pic>
      <p:sp>
        <p:nvSpPr>
          <p:cNvPr id="47" name="Прямоугольник 46"/>
          <p:cNvSpPr/>
          <p:nvPr/>
        </p:nvSpPr>
        <p:spPr>
          <a:xfrm>
            <a:off x="4344855" y="2009907"/>
            <a:ext cx="19507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1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Без шифрования</a:t>
            </a:r>
            <a:endParaRPr lang="ru-RU" sz="14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492481" y="952526"/>
            <a:ext cx="61206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Использование незащищенных</a:t>
            </a:r>
            <a:br>
              <a:rPr lang="ru-RU" sz="14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4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протоколов передачи информации семейства </a:t>
            </a:r>
            <a:r>
              <a:rPr lang="en-US" sz="14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MODBUS</a:t>
            </a:r>
            <a:endParaRPr lang="ru-RU" sz="14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9" name="Скругленная прямоугольная выноска 48"/>
          <p:cNvSpPr/>
          <p:nvPr/>
        </p:nvSpPr>
        <p:spPr>
          <a:xfrm>
            <a:off x="492481" y="3756769"/>
            <a:ext cx="1840804" cy="1276573"/>
          </a:xfrm>
          <a:prstGeom prst="wedgeRoundRectCallout">
            <a:avLst>
              <a:gd name="adj1" fmla="val 64630"/>
              <a:gd name="adj2" fmla="val 38660"/>
              <a:gd name="adj3" fmla="val 16667"/>
            </a:avLst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Проблемы </a:t>
            </a:r>
            <a:r>
              <a:rPr lang="en-US" sz="12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Modbus </a:t>
            </a:r>
          </a:p>
          <a:p>
            <a:endParaRPr lang="en-US" sz="12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sz="12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Стандарт 19</a:t>
            </a:r>
            <a:r>
              <a:rPr lang="en-US" sz="12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79</a:t>
            </a:r>
            <a:r>
              <a:rPr lang="ru-RU" sz="12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г.</a:t>
            </a:r>
            <a:endParaRPr lang="en-US" sz="1200" dirty="0" smtClean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sz="12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Открытый протокол.</a:t>
            </a:r>
            <a:endParaRPr lang="ru-RU" sz="12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sz="12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Полное отсутствие безопасности</a:t>
            </a:r>
            <a:r>
              <a:rPr lang="ru-RU" sz="12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ru-RU" sz="12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0" name="Скругленная прямоугольная выноска 49"/>
          <p:cNvSpPr/>
          <p:nvPr/>
        </p:nvSpPr>
        <p:spPr>
          <a:xfrm>
            <a:off x="492481" y="1785876"/>
            <a:ext cx="1626747" cy="1645980"/>
          </a:xfrm>
          <a:prstGeom prst="wedgeRoundRectCallout">
            <a:avLst>
              <a:gd name="adj1" fmla="val 79979"/>
              <a:gd name="adj2" fmla="val -3511"/>
              <a:gd name="adj3" fmla="val 16667"/>
            </a:avLst>
          </a:prstGeom>
          <a:solidFill>
            <a:schemeClr val="accent5">
              <a:lumMod val="75000"/>
              <a:alpha val="5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Проблемы </a:t>
            </a:r>
            <a:r>
              <a:rPr lang="en-US" sz="12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Classic OPC</a:t>
            </a:r>
          </a:p>
          <a:p>
            <a:endParaRPr lang="en-US" sz="12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sz="12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Стандарт 1995г</a:t>
            </a:r>
            <a:r>
              <a:rPr lang="ru-RU" sz="12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endParaRPr lang="en-US" sz="1200" dirty="0" smtClean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sz="12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Основан на технологии </a:t>
            </a:r>
            <a:r>
              <a:rPr lang="en-US" sz="12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DCOM (Microsoft)</a:t>
            </a:r>
            <a:endParaRPr lang="ru-RU" sz="12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7839311" y="1389619"/>
            <a:ext cx="37542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Невозможность использования</a:t>
            </a:r>
            <a:br>
              <a:rPr lang="ru-RU" sz="14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4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наложенных средств шифрования</a:t>
            </a:r>
            <a:endParaRPr lang="ru-RU" sz="14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04801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-1692"/>
            <a:ext cx="12192000" cy="784252"/>
          </a:xfrm>
          <a:prstGeom prst="rect">
            <a:avLst/>
          </a:prstGeom>
          <a:solidFill>
            <a:srgbClr val="2B3A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492481" y="269720"/>
            <a:ext cx="6435093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ru-RU" sz="20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Предлагаемые решения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57753" y="205564"/>
            <a:ext cx="2088204" cy="368004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-6795" y="-10139"/>
            <a:ext cx="417443" cy="799411"/>
          </a:xfrm>
          <a:prstGeom prst="rect">
            <a:avLst/>
          </a:prstGeom>
          <a:solidFill>
            <a:srgbClr val="FFB8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51337" y="73940"/>
            <a:ext cx="1772993" cy="477345"/>
          </a:xfrm>
          <a:prstGeom prst="rect">
            <a:avLst/>
          </a:prstGeom>
        </p:spPr>
      </p:pic>
      <p:pic>
        <p:nvPicPr>
          <p:cNvPr id="16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8193" y="858192"/>
            <a:ext cx="9615613" cy="5930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7925402" y="4837489"/>
            <a:ext cx="3134151" cy="1055608"/>
          </a:xfrm>
          <a:prstGeom prst="roundRect">
            <a:avLst/>
          </a:prstGeom>
          <a:solidFill>
            <a:srgbClr val="1E4383"/>
          </a:solidFill>
          <a:ln>
            <a:solidFill>
              <a:srgbClr val="1E4383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Для систем </a:t>
            </a:r>
            <a:r>
              <a:rPr lang="ru-RU" sz="14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телемеханики</a:t>
            </a:r>
            <a:br>
              <a:rPr lang="ru-RU" sz="14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4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единый подход реализации информационной</a:t>
            </a:r>
          </a:p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защиты данных</a:t>
            </a:r>
            <a:endParaRPr lang="ru-RU" sz="1400" b="1" dirty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969847" y="1891324"/>
            <a:ext cx="2680677" cy="153786"/>
          </a:xfrm>
          <a:prstGeom prst="rect">
            <a:avLst/>
          </a:prstGeom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/>
              <a:t>TLS </a:t>
            </a:r>
            <a:r>
              <a:rPr lang="ru-RU" sz="1100" dirty="0" smtClean="0"/>
              <a:t>шлюз</a:t>
            </a:r>
            <a:endParaRPr lang="ru-RU" sz="1100" dirty="0"/>
          </a:p>
        </p:txBody>
      </p:sp>
      <p:cxnSp>
        <p:nvCxnSpPr>
          <p:cNvPr id="13" name="Прямая со стрелкой 12"/>
          <p:cNvCxnSpPr/>
          <p:nvPr/>
        </p:nvCxnSpPr>
        <p:spPr>
          <a:xfrm flipH="1">
            <a:off x="3329357" y="1719532"/>
            <a:ext cx="439" cy="407602"/>
          </a:xfrm>
          <a:prstGeom prst="straightConnector1">
            <a:avLst/>
          </a:prstGeom>
          <a:ln w="38100">
            <a:solidFill>
              <a:srgbClr val="FFB835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 flipH="1">
            <a:off x="4937833" y="1719532"/>
            <a:ext cx="2227" cy="430669"/>
          </a:xfrm>
          <a:prstGeom prst="straightConnector1">
            <a:avLst/>
          </a:prstGeom>
          <a:ln w="38100">
            <a:solidFill>
              <a:srgbClr val="FFB835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 13"/>
          <p:cNvSpPr/>
          <p:nvPr/>
        </p:nvSpPr>
        <p:spPr>
          <a:xfrm>
            <a:off x="3237781" y="3145766"/>
            <a:ext cx="2536166" cy="1667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3226279" y="3306792"/>
            <a:ext cx="2536166" cy="813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" name="Picture 5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524" t="43817" r="41082" b="54657"/>
          <a:stretch/>
        </p:blipFill>
        <p:spPr bwMode="auto">
          <a:xfrm>
            <a:off x="3208775" y="3325421"/>
            <a:ext cx="2565172" cy="691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21" name="Прямая соединительная линия 20"/>
          <p:cNvCxnSpPr/>
          <p:nvPr/>
        </p:nvCxnSpPr>
        <p:spPr>
          <a:xfrm>
            <a:off x="2436725" y="3325421"/>
            <a:ext cx="4727750" cy="0"/>
          </a:xfrm>
          <a:prstGeom prst="line">
            <a:avLst/>
          </a:prstGeom>
          <a:ln w="12700">
            <a:solidFill>
              <a:srgbClr val="576C1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859865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-1692"/>
            <a:ext cx="12192000" cy="784252"/>
          </a:xfrm>
          <a:prstGeom prst="rect">
            <a:avLst/>
          </a:prstGeom>
          <a:solidFill>
            <a:srgbClr val="2B3A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492481" y="269720"/>
            <a:ext cx="6435093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ru-RU" sz="20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Компоненты системы «КриптАКС»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57753" y="205564"/>
            <a:ext cx="2088204" cy="368004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-6795" y="-10139"/>
            <a:ext cx="417443" cy="799411"/>
          </a:xfrm>
          <a:prstGeom prst="rect">
            <a:avLst/>
          </a:prstGeom>
          <a:solidFill>
            <a:srgbClr val="FFB8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39852" y="779042"/>
            <a:ext cx="1588091" cy="2057807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621669" y="1068433"/>
            <a:ext cx="295305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Сервер сбора данных </a:t>
            </a:r>
            <a:r>
              <a:rPr lang="en-US" sz="1400" b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OPC UA</a:t>
            </a:r>
            <a:endParaRPr lang="ru-RU" sz="1400" b="1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853855" y="1068433"/>
            <a:ext cx="170912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ViPNet SIES Unit</a:t>
            </a:r>
            <a:endParaRPr lang="ru-RU" sz="1400" b="1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853855" y="3446103"/>
            <a:ext cx="296587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Инфраструктура управления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1499" y="3753880"/>
            <a:ext cx="1825657" cy="2613752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596295" y="1426506"/>
            <a:ext cx="5152374" cy="2369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</a:pPr>
            <a:r>
              <a:rPr lang="ru-RU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1.Поддерржка самого современного промышленного стандарта </a:t>
            </a:r>
            <a:r>
              <a:rPr lang="en-US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OPC U</a:t>
            </a:r>
            <a:endParaRPr lang="ru-RU" sz="12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spcBef>
                <a:spcPts val="600"/>
              </a:spcBef>
            </a:pPr>
            <a:r>
              <a:rPr lang="ru-RU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2. Высокая нагрузочная способность</a:t>
            </a:r>
            <a:endParaRPr lang="ru-RU" sz="1200" dirty="0" smtClean="0"/>
          </a:p>
          <a:p>
            <a:pPr>
              <a:spcBef>
                <a:spcPts val="600"/>
              </a:spcBef>
            </a:pPr>
            <a:r>
              <a:rPr lang="ru-RU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3. Кроссплатформенность</a:t>
            </a:r>
          </a:p>
          <a:p>
            <a:pPr lvl="0">
              <a:spcBef>
                <a:spcPts val="600"/>
              </a:spcBef>
            </a:pPr>
            <a:r>
              <a:rPr lang="ru-RU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4. Работоспособность в гибридных системах АСУ</a:t>
            </a:r>
            <a:r>
              <a:rPr lang="en-US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ТП</a:t>
            </a:r>
          </a:p>
          <a:p>
            <a:pPr>
              <a:spcBef>
                <a:spcPts val="600"/>
              </a:spcBef>
            </a:pPr>
            <a:r>
              <a:rPr lang="ru-RU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5. Использование сертифицированных алгоритмов шифрования ГОСТ</a:t>
            </a:r>
            <a:endParaRPr lang="ru-RU" sz="1200" dirty="0" smtClean="0"/>
          </a:p>
          <a:p>
            <a:pPr lvl="0">
              <a:spcBef>
                <a:spcPts val="600"/>
              </a:spcBef>
            </a:pPr>
            <a:endParaRPr lang="ru-RU" sz="12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spcBef>
                <a:spcPts val="600"/>
              </a:spcBef>
            </a:pPr>
            <a:endParaRPr lang="ru-RU" sz="12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spcBef>
                <a:spcPts val="600"/>
              </a:spcBef>
            </a:pPr>
            <a:endParaRPr lang="ru-RU" sz="1200" dirty="0" smtClean="0"/>
          </a:p>
          <a:p>
            <a:pPr lvl="0">
              <a:spcBef>
                <a:spcPts val="600"/>
              </a:spcBef>
            </a:pPr>
            <a:endParaRPr lang="ru-RU" sz="12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861377" y="4278208"/>
            <a:ext cx="4887292" cy="31547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lvl="0" indent="-228600">
              <a:spcBef>
                <a:spcPts val="600"/>
              </a:spcBef>
              <a:buAutoNum type="arabicPeriod"/>
            </a:pPr>
            <a:r>
              <a:rPr lang="ru-RU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Встроенный интерфейс </a:t>
            </a:r>
            <a:r>
              <a:rPr lang="en-US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RS-232/485/ Ethernet </a:t>
            </a:r>
            <a:r>
              <a:rPr lang="ru-RU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(опционально)</a:t>
            </a:r>
          </a:p>
          <a:p>
            <a:pPr marL="228600" indent="-228600">
              <a:spcBef>
                <a:spcPts val="600"/>
              </a:spcBef>
              <a:buFontTx/>
              <a:buAutoNum type="arabicPeriod"/>
            </a:pPr>
            <a:r>
              <a:rPr lang="ru-RU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Низкая потребляемая мощность</a:t>
            </a:r>
          </a:p>
          <a:p>
            <a:pPr marL="228600" lvl="0" indent="-228600">
              <a:spcBef>
                <a:spcPts val="600"/>
              </a:spcBef>
              <a:buFontTx/>
              <a:buAutoNum type="arabicPeriod"/>
            </a:pPr>
            <a:r>
              <a:rPr lang="ru-RU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Взрывозащищенное исполнение</a:t>
            </a:r>
          </a:p>
          <a:p>
            <a:pPr marL="228600" indent="-228600">
              <a:spcBef>
                <a:spcPts val="600"/>
              </a:spcBef>
              <a:buFontTx/>
              <a:buAutoNum type="arabicPeriod"/>
            </a:pPr>
            <a:r>
              <a:rPr lang="ru-RU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Высокое быстродействие</a:t>
            </a:r>
          </a:p>
          <a:p>
            <a:pPr marL="228600" indent="-228600">
              <a:spcBef>
                <a:spcPts val="600"/>
              </a:spcBef>
              <a:buFontTx/>
              <a:buAutoNum type="arabicPeriod"/>
            </a:pPr>
            <a:r>
              <a:rPr lang="ru-RU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Использование сертифицированных алгоритмов шифрования</a:t>
            </a:r>
          </a:p>
          <a:p>
            <a:pPr marL="228600" lvl="0" indent="-228600">
              <a:spcBef>
                <a:spcPts val="600"/>
              </a:spcBef>
              <a:buFontTx/>
              <a:buAutoNum type="arabicPeriod"/>
            </a:pPr>
            <a:r>
              <a:rPr lang="ru-RU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Возможность встраивания в существующие системы АСУ</a:t>
            </a:r>
            <a:r>
              <a:rPr lang="en-US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ТП</a:t>
            </a:r>
          </a:p>
          <a:p>
            <a:pPr marL="228600" indent="-228600">
              <a:spcBef>
                <a:spcPts val="600"/>
              </a:spcBef>
              <a:buFontTx/>
              <a:buAutoNum type="arabicPeriod"/>
            </a:pPr>
            <a:endParaRPr lang="ru-RU" sz="12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228600" indent="-228600">
              <a:spcBef>
                <a:spcPts val="600"/>
              </a:spcBef>
              <a:buFontTx/>
              <a:buAutoNum type="arabicPeriod"/>
            </a:pPr>
            <a:endParaRPr lang="ru-RU" sz="1200" dirty="0" smtClean="0"/>
          </a:p>
          <a:p>
            <a:pPr marL="228600" lvl="0" indent="-228600">
              <a:spcBef>
                <a:spcPts val="600"/>
              </a:spcBef>
              <a:buFontTx/>
              <a:buAutoNum type="arabicPeriod"/>
            </a:pPr>
            <a:endParaRPr lang="ru-RU" sz="1200" dirty="0" smtClean="0"/>
          </a:p>
          <a:p>
            <a:pPr marL="228600" lvl="0" indent="-228600">
              <a:spcBef>
                <a:spcPts val="600"/>
              </a:spcBef>
              <a:buFontTx/>
              <a:buAutoNum type="arabicPeriod"/>
            </a:pPr>
            <a:endParaRPr lang="ru-RU" sz="1200" dirty="0" smtClean="0"/>
          </a:p>
          <a:p>
            <a:pPr marL="228600" indent="-228600">
              <a:spcBef>
                <a:spcPts val="600"/>
              </a:spcBef>
              <a:buFontTx/>
              <a:buAutoNum type="arabicPeriod"/>
            </a:pPr>
            <a:endParaRPr lang="ru-RU" sz="1200" dirty="0" smtClean="0"/>
          </a:p>
          <a:p>
            <a:pPr marL="228600" lvl="0" indent="-228600">
              <a:spcBef>
                <a:spcPts val="600"/>
              </a:spcBef>
              <a:buAutoNum type="arabicPeriod"/>
            </a:pPr>
            <a:endParaRPr lang="ru-RU" sz="12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861377" y="3818608"/>
            <a:ext cx="404790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>
              <a:defRPr sz="1400" b="1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ru-RU" dirty="0"/>
              <a:t>Модуль шифрования данных КАМ200-80</a:t>
            </a:r>
          </a:p>
        </p:txBody>
      </p:sp>
      <p:pic>
        <p:nvPicPr>
          <p:cNvPr id="28" name="Рисунок 2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07030" y="1133850"/>
            <a:ext cx="895851" cy="895851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43183" y="3485154"/>
            <a:ext cx="859698" cy="854975"/>
          </a:xfrm>
          <a:prstGeom prst="rect">
            <a:avLst/>
          </a:prstGeom>
        </p:spPr>
      </p:pic>
      <p:sp>
        <p:nvSpPr>
          <p:cNvPr id="30" name="Прямоугольник 29"/>
          <p:cNvSpPr/>
          <p:nvPr/>
        </p:nvSpPr>
        <p:spPr>
          <a:xfrm>
            <a:off x="7853855" y="1404181"/>
            <a:ext cx="6096000" cy="2292935"/>
          </a:xfrm>
          <a:prstGeom prst="rect">
            <a:avLst/>
          </a:prstGeom>
        </p:spPr>
        <p:txBody>
          <a:bodyPr>
            <a:spAutoFit/>
          </a:bodyPr>
          <a:lstStyle/>
          <a:p>
            <a:pPr marL="228600" lvl="0" indent="-228600">
              <a:spcBef>
                <a:spcPts val="600"/>
              </a:spcBef>
              <a:buAutoNum type="arabicPeriod"/>
            </a:pPr>
            <a:r>
              <a:rPr lang="ru-RU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Возможность </a:t>
            </a:r>
            <a:r>
              <a:rPr lang="ru-RU" sz="1200" dirty="0">
                <a:latin typeface="Tahoma" pitchFamily="34" charset="0"/>
                <a:ea typeface="Tahoma" pitchFamily="34" charset="0"/>
                <a:cs typeface="Tahoma" pitchFamily="34" charset="0"/>
              </a:rPr>
              <a:t>встраивания в существующие системы </a:t>
            </a:r>
            <a:r>
              <a:rPr lang="ru-RU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ИБ</a:t>
            </a:r>
          </a:p>
          <a:p>
            <a:pPr marL="228600" indent="-228600">
              <a:spcBef>
                <a:spcPts val="600"/>
              </a:spcBef>
              <a:buFontTx/>
              <a:buAutoNum type="arabicPeriod"/>
            </a:pPr>
            <a:r>
              <a:rPr lang="ru-RU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Высокая производительность</a:t>
            </a:r>
          </a:p>
          <a:p>
            <a:pPr marL="228600" lvl="0" indent="-228600">
              <a:spcBef>
                <a:spcPts val="600"/>
              </a:spcBef>
              <a:buFontTx/>
              <a:buAutoNum type="arabicPeriod"/>
            </a:pPr>
            <a:r>
              <a:rPr lang="ru-RU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Кроссплатформенность</a:t>
            </a:r>
            <a:endParaRPr lang="ru-RU" sz="1200" dirty="0" smtClean="0"/>
          </a:p>
          <a:p>
            <a:pPr marL="228600" lvl="0" indent="-228600">
              <a:spcBef>
                <a:spcPts val="600"/>
              </a:spcBef>
              <a:buFontTx/>
              <a:buAutoNum type="arabicPeriod"/>
            </a:pPr>
            <a:r>
              <a:rPr lang="ru-RU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Работоспособность в гибридных системах АСУ</a:t>
            </a:r>
            <a:r>
              <a:rPr lang="en-US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ТП</a:t>
            </a:r>
          </a:p>
          <a:p>
            <a:pPr marL="228600" lvl="0" indent="-228600">
              <a:spcBef>
                <a:spcPts val="600"/>
              </a:spcBef>
              <a:buFontTx/>
              <a:buAutoNum type="arabicPeriod"/>
            </a:pPr>
            <a:r>
              <a:rPr lang="ru-RU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Использование сертифицированных алгоритмов</a:t>
            </a:r>
            <a:br>
              <a:rPr lang="ru-RU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шифрования ГОСТ</a:t>
            </a:r>
            <a:endParaRPr lang="ru-RU" sz="1200" dirty="0" smtClean="0"/>
          </a:p>
          <a:p>
            <a:pPr marL="228600" indent="-228600">
              <a:spcBef>
                <a:spcPts val="600"/>
              </a:spcBef>
              <a:buFontTx/>
              <a:buAutoNum type="arabicPeriod"/>
            </a:pPr>
            <a:endParaRPr lang="ru-RU" sz="12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228600" indent="-228600">
              <a:spcBef>
                <a:spcPts val="600"/>
              </a:spcBef>
              <a:buFontTx/>
              <a:buAutoNum type="arabicPeriod"/>
            </a:pPr>
            <a:endParaRPr lang="ru-RU" sz="12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228600" lvl="0" indent="-228600">
              <a:spcBef>
                <a:spcPts val="600"/>
              </a:spcBef>
              <a:buAutoNum type="arabicPeriod"/>
            </a:pPr>
            <a:endParaRPr lang="ru-RU" sz="12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7853855" y="3791641"/>
            <a:ext cx="6096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pPr marL="228600" lvl="0" indent="-228600">
              <a:spcBef>
                <a:spcPts val="600"/>
              </a:spcBef>
              <a:buAutoNum type="arabicPeriod"/>
            </a:pPr>
            <a:r>
              <a:rPr lang="ru-RU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Управление ключами и сертификатами</a:t>
            </a:r>
            <a:br>
              <a:rPr lang="ru-RU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Отзыв сертификатов</a:t>
            </a:r>
          </a:p>
          <a:p>
            <a:pPr marL="228600" indent="-228600">
              <a:spcBef>
                <a:spcPts val="600"/>
              </a:spcBef>
              <a:buFontTx/>
              <a:buAutoNum type="arabicPeriod"/>
            </a:pPr>
            <a:r>
              <a:rPr lang="ru-RU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Мониторинг состояния</a:t>
            </a:r>
          </a:p>
          <a:p>
            <a:pPr marL="228600" indent="-228600">
              <a:spcBef>
                <a:spcPts val="600"/>
              </a:spcBef>
              <a:buFontTx/>
              <a:buAutoNum type="arabicPeriod"/>
            </a:pPr>
            <a:r>
              <a:rPr lang="ru-RU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Ролевая система разграничения прав доступа</a:t>
            </a:r>
          </a:p>
          <a:p>
            <a:pPr marL="228600" lvl="0" indent="-228600">
              <a:spcBef>
                <a:spcPts val="600"/>
              </a:spcBef>
              <a:buFontTx/>
              <a:buAutoNum type="arabicPeriod"/>
            </a:pPr>
            <a:r>
              <a:rPr lang="ru-RU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Журнал событий и аудита</a:t>
            </a:r>
          </a:p>
          <a:p>
            <a:pPr>
              <a:spcBef>
                <a:spcPts val="600"/>
              </a:spcBef>
            </a:pPr>
            <a:endParaRPr lang="ru-RU" sz="12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228600" indent="-228600">
              <a:spcBef>
                <a:spcPts val="600"/>
              </a:spcBef>
              <a:buFontTx/>
              <a:buAutoNum type="arabicPeriod"/>
            </a:pPr>
            <a:endParaRPr lang="ru-RU" sz="12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228600" lvl="0" indent="-228600">
              <a:spcBef>
                <a:spcPts val="600"/>
              </a:spcBef>
              <a:buAutoNum type="arabicPeriod"/>
            </a:pPr>
            <a:endParaRPr lang="ru-RU" sz="12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57073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-1692"/>
            <a:ext cx="12192000" cy="784252"/>
          </a:xfrm>
          <a:prstGeom prst="rect">
            <a:avLst/>
          </a:prstGeom>
          <a:solidFill>
            <a:srgbClr val="2B3A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492481" y="269720"/>
            <a:ext cx="6435093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ru-RU" sz="20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Контроллер КАМ в системе «КриптАКС»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57753" y="205564"/>
            <a:ext cx="2088204" cy="368004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-6795" y="-10139"/>
            <a:ext cx="417443" cy="799411"/>
          </a:xfrm>
          <a:prstGeom prst="rect">
            <a:avLst/>
          </a:prstGeom>
          <a:solidFill>
            <a:srgbClr val="FFB8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649277" y="1059186"/>
            <a:ext cx="5018383" cy="3775023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410648" y="1060684"/>
            <a:ext cx="816682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Реализованные сценарии ИБ:</a:t>
            </a:r>
            <a:endParaRPr lang="en-US" sz="1600" b="1" dirty="0" smtClean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ru-RU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ru-RU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Проверка подлинности сторон;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ru-RU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Шифрование канала связи; 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ru-RU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Идентификация и авторизация пользователей;</a:t>
            </a:r>
            <a:endParaRPr lang="en-US" sz="16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ru-RU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Проверка подлинности встроенного ПО при обновлении;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ru-RU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ЭЦП коммерческих данных (архивы по учету газа);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ru-RU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Встроенный сенсор системы IDS.</a:t>
            </a:r>
            <a:endParaRPr lang="ru-RU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10648" y="6277708"/>
            <a:ext cx="117813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Быстродействие системы практически не изменилось. Объем трафика увеличился менее 10%.</a:t>
            </a:r>
            <a:endParaRPr lang="ru-RU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-16734" y="6062669"/>
            <a:ext cx="417443" cy="799411"/>
          </a:xfrm>
          <a:prstGeom prst="rect">
            <a:avLst/>
          </a:prstGeom>
          <a:solidFill>
            <a:srgbClr val="FFB8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TextBox 24"/>
          <p:cNvSpPr txBox="1"/>
          <p:nvPr/>
        </p:nvSpPr>
        <p:spPr>
          <a:xfrm>
            <a:off x="7084024" y="4846984"/>
            <a:ext cx="230383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Модуль</a:t>
            </a:r>
            <a:r>
              <a:rPr lang="en-US" sz="1600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600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процессора</a:t>
            </a:r>
            <a:r>
              <a:rPr lang="en-US" sz="1600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en-US" sz="1600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2000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КАМ200-10</a:t>
            </a:r>
            <a:endParaRPr lang="ru-RU" sz="2000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9014636" y="4846983"/>
            <a:ext cx="30978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Криптомодуль</a:t>
            </a: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КАМ200-80</a:t>
            </a:r>
            <a:endParaRPr lang="ru-RU" sz="2000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93284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3" cstate="print"/>
          <a:srcRect l="1971" t="1399" r="2407" b="3529"/>
          <a:stretch/>
        </p:blipFill>
        <p:spPr>
          <a:xfrm>
            <a:off x="4105330" y="789272"/>
            <a:ext cx="8086670" cy="6068728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Прямоугольник 13"/>
          <p:cNvSpPr/>
          <p:nvPr/>
        </p:nvSpPr>
        <p:spPr>
          <a:xfrm>
            <a:off x="2547945" y="795636"/>
            <a:ext cx="7506758" cy="6060283"/>
          </a:xfrm>
          <a:prstGeom prst="rect">
            <a:avLst/>
          </a:prstGeom>
          <a:gradFill>
            <a:gsLst>
              <a:gs pos="9000">
                <a:schemeClr val="bg1"/>
              </a:gs>
              <a:gs pos="51000">
                <a:srgbClr val="FFFFFF">
                  <a:alpha val="56000"/>
                </a:srgbClr>
              </a:gs>
              <a:gs pos="85000">
                <a:srgbClr val="FFFFFF">
                  <a:alpha val="35000"/>
                </a:srgbClr>
              </a:gs>
              <a:gs pos="100000">
                <a:schemeClr val="bg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33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98926"/>
            <a:ext cx="5731736" cy="6156994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0" y="-1692"/>
            <a:ext cx="12192000" cy="784252"/>
          </a:xfrm>
          <a:prstGeom prst="rect">
            <a:avLst/>
          </a:prstGeom>
          <a:solidFill>
            <a:srgbClr val="2B3A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492481" y="86919"/>
            <a:ext cx="9365272" cy="605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000"/>
              </a:lnSpc>
            </a:pPr>
            <a:r>
              <a:rPr lang="ru-RU" sz="20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Внедрение системы «КриптАКС» на объектах автономной системы дистанционного управления шаровыми кранами - АСДУК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57753" y="205564"/>
            <a:ext cx="2088204" cy="368004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-6795" y="-10139"/>
            <a:ext cx="417443" cy="6868139"/>
          </a:xfrm>
          <a:prstGeom prst="rect">
            <a:avLst/>
          </a:prstGeom>
          <a:solidFill>
            <a:srgbClr val="FFB8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389328" y="2936753"/>
            <a:ext cx="3518368" cy="3614971"/>
          </a:xfrm>
          <a:prstGeom prst="ellipse">
            <a:avLst/>
          </a:prstGeom>
          <a:ln w="76200" cap="rnd">
            <a:solidFill>
              <a:srgbClr val="FFC000"/>
            </a:solidFill>
            <a:prstDash val="sysDot"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7027389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Рисунок 17"/>
          <p:cNvPicPr>
            <a:picLocks noChangeAspect="1"/>
          </p:cNvPicPr>
          <p:nvPr/>
        </p:nvPicPr>
        <p:blipFill rotWithShape="1">
          <a:blip r:embed="rId3"/>
          <a:stretch/>
        </p:blipFill>
        <p:spPr>
          <a:xfrm>
            <a:off x="0" y="-10754"/>
            <a:ext cx="12192000" cy="6875875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Прямоугольник 18"/>
          <p:cNvSpPr/>
          <p:nvPr/>
        </p:nvSpPr>
        <p:spPr>
          <a:xfrm>
            <a:off x="-9939" y="0"/>
            <a:ext cx="12192000" cy="6873568"/>
          </a:xfrm>
          <a:prstGeom prst="rect">
            <a:avLst/>
          </a:prstGeom>
          <a:solidFill>
            <a:srgbClr val="2B3A80">
              <a:alpha val="84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-1" y="-1692"/>
            <a:ext cx="4581939" cy="784252"/>
          </a:xfrm>
          <a:prstGeom prst="rect">
            <a:avLst/>
          </a:prstGeom>
          <a:solidFill>
            <a:srgbClr val="3B65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492482" y="269720"/>
            <a:ext cx="398012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ru-RU" sz="20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ПРЕИМУЩЕСТВА РЕШЕНИЯ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43167" y="205564"/>
            <a:ext cx="2088204" cy="368004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-6795" y="-10139"/>
            <a:ext cx="417443" cy="799411"/>
          </a:xfrm>
          <a:prstGeom prst="rect">
            <a:avLst/>
          </a:prstGeom>
          <a:solidFill>
            <a:srgbClr val="FFB8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271812" y="910263"/>
            <a:ext cx="11559560" cy="3413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300"/>
              </a:lnSpc>
              <a:spcBef>
                <a:spcPts val="1800"/>
              </a:spcBef>
            </a:pPr>
            <a:r>
              <a:rPr lang="ru-RU" sz="13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ПОВЫШЕННАЯ УСТОЙЧИВОСТЬ: КРИПТОГРАФИЧЕСКИЕ МЕТОДЫ ОБЕСПЕЧИВАЮТ ЗАЩИТУ ДАЖЕ ОТ ПРОДВИНУТЫХ АТАК.  </a:t>
            </a:r>
          </a:p>
          <a:p>
            <a:pPr algn="just">
              <a:lnSpc>
                <a:spcPts val="1300"/>
              </a:lnSpc>
              <a:spcBef>
                <a:spcPts val="1800"/>
              </a:spcBef>
            </a:pPr>
            <a:r>
              <a:rPr lang="ru-RU" sz="13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КОМПЛЕКСНЫЙ КОНТРОЛЬ: ЗАЩИТА КАК ОТ ВНЕШНИХ, ТАК И ОТ ВНУТРЕННИХ УГРОЗ.  </a:t>
            </a:r>
          </a:p>
          <a:p>
            <a:pPr algn="just">
              <a:lnSpc>
                <a:spcPts val="1300"/>
              </a:lnSpc>
              <a:spcBef>
                <a:spcPts val="1800"/>
              </a:spcBef>
            </a:pPr>
            <a:r>
              <a:rPr lang="ru-RU" sz="13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СООТВЕТСТВИЕ ТРЕБОВАНИЯМ РЕГУЛЯТОРОВ: ВЫПОЛНЕНИЕ РЕКОМЕНДАЦИЙ ФСТЭК, ФСБ И ОТРАСЛЕВЫХ СТАНДАРТОВ.</a:t>
            </a:r>
          </a:p>
          <a:p>
            <a:pPr>
              <a:lnSpc>
                <a:spcPts val="2000"/>
              </a:lnSpc>
              <a:spcBef>
                <a:spcPts val="1800"/>
              </a:spcBef>
            </a:pPr>
            <a:r>
              <a:rPr lang="ru-RU" b="1" dirty="0" smtClean="0">
                <a:solidFill>
                  <a:srgbClr val="FFB83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ПРЕИМУЩЕСТВА ВСТРАИВАЕМЫХ РЕШЕНИЙ ПО СРАВНЕНИЮ С РЕШЕНИЯМИ,</a:t>
            </a:r>
            <a:br>
              <a:rPr lang="ru-RU" b="1" dirty="0" smtClean="0">
                <a:solidFill>
                  <a:srgbClr val="FFB83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b="1" dirty="0" smtClean="0">
                <a:solidFill>
                  <a:srgbClr val="FFB83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ИСПОЛЬЗУЮЩИМИ НАЛОЖЕННЫЕ СРЕДСТВА ШИФРОВАНИЯ:</a:t>
            </a:r>
          </a:p>
          <a:p>
            <a:pPr marL="285750" indent="-285750">
              <a:lnSpc>
                <a:spcPts val="1500"/>
              </a:lnSpc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ru-RU" sz="14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Полная </a:t>
            </a:r>
            <a:r>
              <a:rPr lang="ru-RU" sz="14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совместимость встроенного средства шифрования с системным и прикладным программным </a:t>
            </a:r>
            <a:r>
              <a:rPr lang="ru-RU" sz="14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обеспечением.</a:t>
            </a:r>
            <a:br>
              <a:rPr lang="ru-RU" sz="14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4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Это </a:t>
            </a:r>
            <a:r>
              <a:rPr lang="ru-RU" sz="14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обеспечивает высокую общую надёжность решения и высокое быстродействие.</a:t>
            </a:r>
          </a:p>
          <a:p>
            <a:pPr marL="285750" indent="-285750">
              <a:lnSpc>
                <a:spcPts val="1500"/>
              </a:lnSpc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ru-RU" sz="14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Более низкая </a:t>
            </a:r>
            <a:r>
              <a:rPr lang="ru-RU" sz="14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стоимость решения, сохранение средств заказчика.</a:t>
            </a:r>
          </a:p>
          <a:p>
            <a:pPr marL="285750" indent="-285750">
              <a:lnSpc>
                <a:spcPts val="1500"/>
              </a:lnSpc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ru-RU" sz="14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Возможность учитывать специфику используемых форматов данных. Встраивание функций </a:t>
            </a:r>
            <a:r>
              <a:rPr lang="ru-RU" sz="14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шифрования</a:t>
            </a:r>
            <a:br>
              <a:rPr lang="ru-RU" sz="14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4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 </a:t>
            </a:r>
            <a:r>
              <a:rPr lang="ru-RU" sz="14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прикладное программное обеспечение освобождает пользователей от установки специализированного программного обеспечения для криптографической защиты данных.</a:t>
            </a:r>
            <a:endParaRPr lang="ru-RU" sz="1400" b="1" dirty="0" smtClean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-19878" y="4426503"/>
            <a:ext cx="2822713" cy="784252"/>
          </a:xfrm>
          <a:prstGeom prst="rect">
            <a:avLst/>
          </a:prstGeom>
          <a:solidFill>
            <a:srgbClr val="3B65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92482" y="4713652"/>
            <a:ext cx="8899997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ru-RU" sz="20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ЗАКЛЮЧЕНИЕ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-26673" y="4418056"/>
            <a:ext cx="417443" cy="799411"/>
          </a:xfrm>
          <a:prstGeom prst="rect">
            <a:avLst/>
          </a:prstGeom>
          <a:solidFill>
            <a:srgbClr val="FFB8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338716" y="5318571"/>
            <a:ext cx="1151456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2400"/>
              </a:lnSpc>
              <a:spcBef>
                <a:spcPts val="1200"/>
              </a:spcBef>
            </a:pPr>
            <a:r>
              <a:rPr lang="ru-RU" sz="16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 условиях роста сложности и частоты кибератак на АСУ ТП, система «КриптАКС» разработки</a:t>
            </a:r>
            <a:br>
              <a:rPr lang="ru-RU" sz="16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6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ООО «АКСИТЕХ» предлагает надёжное решение, сочетающее криптографическую защиту</a:t>
            </a:r>
            <a:br>
              <a:rPr lang="ru-RU" sz="16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6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 многоуровневым контролем безопасности. Это позволяет минимизировать риски и обеспечить устойчивость критически важных промышленных систем. </a:t>
            </a:r>
            <a:endParaRPr lang="ru-RU" sz="1400" dirty="0" smtClean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61798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19800" y="516468"/>
            <a:ext cx="598593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КОМПЛЕКСНАЯ АВТОМАТИЗАЦИЯ</a:t>
            </a:r>
            <a:endParaRPr lang="en-US" sz="2800" b="1" dirty="0" smtClean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sz="28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ГАЗОВОЙ ПРОМЫШЛЕННОСТИ</a:t>
            </a:r>
            <a:endParaRPr lang="ru-RU" sz="28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B3A8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6019800" y="925159"/>
            <a:ext cx="59859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СПАСИБО ЗА ВНИМАНИЕ</a:t>
            </a:r>
            <a:endParaRPr lang="ru-RU" sz="28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2"/>
          <a:srcRect l="2038" r="3381"/>
          <a:stretch/>
        </p:blipFill>
        <p:spPr>
          <a:xfrm>
            <a:off x="0" y="1237506"/>
            <a:ext cx="12192000" cy="5175001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0" y="-29817"/>
            <a:ext cx="417443" cy="3422305"/>
          </a:xfrm>
          <a:prstGeom prst="rect">
            <a:avLst/>
          </a:prstGeom>
          <a:solidFill>
            <a:srgbClr val="FFB8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6442948" y="5711142"/>
            <a:ext cx="3355934" cy="9130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600"/>
              </a:lnSpc>
            </a:pPr>
            <a:r>
              <a:rPr lang="ru-RU" sz="1200" b="1" kern="0" dirty="0">
                <a:solidFill>
                  <a:srgbClr val="808493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+7 (499) 7000 </a:t>
            </a:r>
            <a:r>
              <a:rPr lang="ru-RU" sz="1200" b="1" kern="0" dirty="0" smtClean="0">
                <a:solidFill>
                  <a:srgbClr val="808493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222</a:t>
            </a:r>
          </a:p>
          <a:p>
            <a:pPr>
              <a:lnSpc>
                <a:spcPts val="1600"/>
              </a:lnSpc>
            </a:pPr>
            <a:r>
              <a:rPr lang="ru-RU" sz="1200" kern="0" dirty="0" smtClean="0">
                <a:solidFill>
                  <a:srgbClr val="808493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Офис: Москва</a:t>
            </a:r>
            <a:r>
              <a:rPr lang="ru-RU" sz="1200" kern="0" dirty="0">
                <a:solidFill>
                  <a:srgbClr val="808493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Научный проезд, дом </a:t>
            </a:r>
            <a:r>
              <a:rPr lang="ru-RU" sz="1200" kern="0" dirty="0" smtClean="0">
                <a:solidFill>
                  <a:srgbClr val="808493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19</a:t>
            </a:r>
          </a:p>
          <a:p>
            <a:pPr>
              <a:lnSpc>
                <a:spcPts val="1600"/>
              </a:lnSpc>
            </a:pPr>
            <a:r>
              <a:rPr lang="ru-RU" sz="1200" kern="0" dirty="0" smtClean="0">
                <a:solidFill>
                  <a:srgbClr val="808493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Производство: </a:t>
            </a:r>
            <a:r>
              <a:rPr lang="ru-RU" sz="1200" kern="0" dirty="0">
                <a:solidFill>
                  <a:srgbClr val="808493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Научный проезд, дом </a:t>
            </a:r>
            <a:r>
              <a:rPr lang="ru-RU" sz="1200" kern="0" dirty="0" smtClean="0">
                <a:solidFill>
                  <a:srgbClr val="808493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</a:t>
            </a:r>
            <a:endParaRPr lang="ru-RU" sz="1200" kern="0" dirty="0">
              <a:solidFill>
                <a:srgbClr val="808493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ts val="1600"/>
              </a:lnSpc>
            </a:pPr>
            <a:r>
              <a:rPr lang="en-US" sz="1200" b="1" kern="0" dirty="0" smtClean="0">
                <a:solidFill>
                  <a:srgbClr val="808493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www.</a:t>
            </a:r>
            <a:r>
              <a:rPr lang="ru-RU" sz="1200" b="1" kern="0" dirty="0">
                <a:solidFill>
                  <a:srgbClr val="808493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axitech.ru</a:t>
            </a: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chemeClr val="accent3">
                <a:tint val="45000"/>
                <a:satMod val="400000"/>
              </a:schemeClr>
            </a:duotone>
          </a:blip>
          <a:srcRect l="70859"/>
          <a:stretch/>
        </p:blipFill>
        <p:spPr>
          <a:xfrm>
            <a:off x="5758070" y="5872112"/>
            <a:ext cx="622054" cy="591132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838354" y="3040593"/>
            <a:ext cx="17078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808493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2025</a:t>
            </a:r>
            <a:endParaRPr lang="ru-RU" sz="2800" b="1" dirty="0">
              <a:solidFill>
                <a:srgbClr val="808493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17" name="Группа 16"/>
          <p:cNvGrpSpPr/>
          <p:nvPr/>
        </p:nvGrpSpPr>
        <p:grpSpPr>
          <a:xfrm>
            <a:off x="726601" y="357809"/>
            <a:ext cx="3778349" cy="2990617"/>
            <a:chOff x="1809548" y="359689"/>
            <a:chExt cx="3061558" cy="2423267"/>
          </a:xfrm>
        </p:grpSpPr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4">
              <a:lum contrast="20000"/>
            </a:blip>
            <a:stretch>
              <a:fillRect/>
            </a:stretch>
          </p:blipFill>
          <p:spPr>
            <a:xfrm>
              <a:off x="1809548" y="359689"/>
              <a:ext cx="2539850" cy="2423267"/>
            </a:xfrm>
            <a:prstGeom prst="rect">
              <a:avLst/>
            </a:prstGeom>
          </p:spPr>
        </p:pic>
        <p:pic>
          <p:nvPicPr>
            <p:cNvPr id="16" name="Рисунок 15"/>
            <p:cNvPicPr>
              <a:picLocks noChangeAspect="1"/>
            </p:cNvPicPr>
            <p:nvPr/>
          </p:nvPicPr>
          <p:blipFill>
            <a:blip r:embed="rId5">
              <a:lum contrast="20000"/>
            </a:blip>
            <a:stretch>
              <a:fillRect/>
            </a:stretch>
          </p:blipFill>
          <p:spPr>
            <a:xfrm>
              <a:off x="4458973" y="2185736"/>
              <a:ext cx="412133" cy="565485"/>
            </a:xfrm>
            <a:prstGeom prst="rect">
              <a:avLst/>
            </a:prstGeom>
          </p:spPr>
        </p:pic>
      </p:grpSp>
      <p:pic>
        <p:nvPicPr>
          <p:cNvPr id="4" name="Рисунок 3"/>
          <p:cNvPicPr>
            <a:picLocks noChangeAspect="1"/>
          </p:cNvPicPr>
          <p:nvPr/>
        </p:nvPicPr>
        <p:blipFill>
          <a:blip r:embed="rId6">
            <a:lum bright="-40000"/>
          </a:blip>
          <a:stretch>
            <a:fillRect/>
          </a:stretch>
        </p:blipFill>
        <p:spPr>
          <a:xfrm>
            <a:off x="10838354" y="5463650"/>
            <a:ext cx="1023750" cy="1023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846046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1668</TotalTime>
  <Words>1150</Words>
  <Application>Microsoft Office PowerPoint</Application>
  <PresentationFormat>Широкоэкранный</PresentationFormat>
  <Paragraphs>213</Paragraphs>
  <Slides>14</Slides>
  <Notes>12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0" baseType="lpstr">
      <vt:lpstr>Arial</vt:lpstr>
      <vt:lpstr>Calibri</vt:lpstr>
      <vt:lpstr>Calibri Light</vt:lpstr>
      <vt:lpstr>Tahoma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Маслобоева Анна</dc:creator>
  <cp:lastModifiedBy>Усков Николай А.</cp:lastModifiedBy>
  <cp:revision>55</cp:revision>
  <dcterms:created xsi:type="dcterms:W3CDTF">2025-05-27T06:20:35Z</dcterms:created>
  <dcterms:modified xsi:type="dcterms:W3CDTF">2025-06-04T14:18:06Z</dcterms:modified>
</cp:coreProperties>
</file>